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tags/tag12.xml" ContentType="application/vnd.openxmlformats-officedocument.presentationml.tags+xml"/>
  <Override PartName="/ppt/notesSlides/notesSlide60.xml" ContentType="application/vnd.openxmlformats-officedocument.presentationml.notesSlide+xml"/>
  <Override PartName="/ppt/tags/tag13.xml" ContentType="application/vnd.openxmlformats-officedocument.presentationml.tags+xml"/>
  <Override PartName="/ppt/notesSlides/notesSlide61.xml" ContentType="application/vnd.openxmlformats-officedocument.presentationml.notesSlide+xml"/>
  <Override PartName="/ppt/tags/tag14.xml" ContentType="application/vnd.openxmlformats-officedocument.presentationml.tags+xml"/>
  <Override PartName="/ppt/notesSlides/notesSlide6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3.xml" ContentType="application/vnd.openxmlformats-officedocument.presentationml.notesSlide+xml"/>
  <Override PartName="/ppt/tags/tag15.xml" ContentType="application/vnd.openxmlformats-officedocument.presentationml.tags+xml"/>
  <Override PartName="/ppt/notesSlides/notesSlide64.xml" ContentType="application/vnd.openxmlformats-officedocument.presentationml.notesSlide+xml"/>
  <Override PartName="/ppt/tags/tag16.xml" ContentType="application/vnd.openxmlformats-officedocument.presentationml.tags+xml"/>
  <Override PartName="/ppt/notesSlides/notesSlide6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7.xml" ContentType="application/vnd.openxmlformats-officedocument.presentationml.tags+xml"/>
  <Override PartName="/ppt/notesSlides/notesSlide66.xml" ContentType="application/vnd.openxmlformats-officedocument.presentationml.notesSlide+xml"/>
  <Override PartName="/ppt/tags/tag18.xml" ContentType="application/vnd.openxmlformats-officedocument.presentationml.tags+xml"/>
  <Override PartName="/ppt/notesSlides/notesSlide67.xml" ContentType="application/vnd.openxmlformats-officedocument.presentationml.notesSlide+xml"/>
  <Override PartName="/ppt/tags/tag19.xml" ContentType="application/vnd.openxmlformats-officedocument.presentationml.tags+xml"/>
  <Override PartName="/ppt/notesSlides/notesSlide68.xml" ContentType="application/vnd.openxmlformats-officedocument.presentationml.notesSlide+xml"/>
  <Override PartName="/ppt/tags/tag20.xml" ContentType="application/vnd.openxmlformats-officedocument.presentationml.tags+xml"/>
  <Override PartName="/ppt/notesSlides/notesSlide69.xml" ContentType="application/vnd.openxmlformats-officedocument.presentationml.notesSlide+xml"/>
  <Override PartName="/ppt/tags/tag21.xml" ContentType="application/vnd.openxmlformats-officedocument.presentationml.tags+xml"/>
  <Override PartName="/ppt/notesSlides/notesSlide70.xml" ContentType="application/vnd.openxmlformats-officedocument.presentationml.notesSlide+xml"/>
  <Override PartName="/ppt/tags/tag22.xml" ContentType="application/vnd.openxmlformats-officedocument.presentationml.tags+xml"/>
  <Override PartName="/ppt/notesSlides/notesSlide71.xml" ContentType="application/vnd.openxmlformats-officedocument.presentationml.notesSlide+xml"/>
  <Override PartName="/ppt/tags/tag23.xml" ContentType="application/vnd.openxmlformats-officedocument.presentationml.tags+xml"/>
  <Override PartName="/ppt/notesSlides/notesSlide72.xml" ContentType="application/vnd.openxmlformats-officedocument.presentationml.notesSlide+xml"/>
  <Override PartName="/ppt/tags/tag24.xml" ContentType="application/vnd.openxmlformats-officedocument.presentationml.tags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tags/tag25.xml" ContentType="application/vnd.openxmlformats-officedocument.presentationml.tags+xml"/>
  <Override PartName="/ppt/notesSlides/notesSlide7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  <p:sldMasterId id="2147483681" r:id="rId3"/>
    <p:sldMasterId id="2147483690" r:id="rId4"/>
    <p:sldMasterId id="2147483693" r:id="rId5"/>
    <p:sldMasterId id="2147483699" r:id="rId6"/>
    <p:sldMasterId id="2147483703" r:id="rId7"/>
  </p:sldMasterIdLst>
  <p:notesMasterIdLst>
    <p:notesMasterId r:id="rId92"/>
  </p:notesMasterIdLst>
  <p:sldIdLst>
    <p:sldId id="257" r:id="rId8"/>
    <p:sldId id="289" r:id="rId9"/>
    <p:sldId id="298" r:id="rId10"/>
    <p:sldId id="305" r:id="rId11"/>
    <p:sldId id="300" r:id="rId12"/>
    <p:sldId id="304" r:id="rId13"/>
    <p:sldId id="303" r:id="rId14"/>
    <p:sldId id="306" r:id="rId15"/>
    <p:sldId id="347" r:id="rId16"/>
    <p:sldId id="348" r:id="rId17"/>
    <p:sldId id="350" r:id="rId18"/>
    <p:sldId id="351" r:id="rId19"/>
    <p:sldId id="352" r:id="rId20"/>
    <p:sldId id="361" r:id="rId21"/>
    <p:sldId id="362" r:id="rId22"/>
    <p:sldId id="358" r:id="rId23"/>
    <p:sldId id="357" r:id="rId24"/>
    <p:sldId id="322" r:id="rId25"/>
    <p:sldId id="359" r:id="rId26"/>
    <p:sldId id="363" r:id="rId27"/>
    <p:sldId id="323" r:id="rId28"/>
    <p:sldId id="364" r:id="rId29"/>
    <p:sldId id="324" r:id="rId30"/>
    <p:sldId id="365" r:id="rId31"/>
    <p:sldId id="325" r:id="rId32"/>
    <p:sldId id="366" r:id="rId33"/>
    <p:sldId id="326" r:id="rId34"/>
    <p:sldId id="327" r:id="rId35"/>
    <p:sldId id="404" r:id="rId36"/>
    <p:sldId id="405" r:id="rId37"/>
    <p:sldId id="403" r:id="rId38"/>
    <p:sldId id="406" r:id="rId39"/>
    <p:sldId id="328" r:id="rId40"/>
    <p:sldId id="329" r:id="rId41"/>
    <p:sldId id="330" r:id="rId42"/>
    <p:sldId id="331" r:id="rId43"/>
    <p:sldId id="332" r:id="rId44"/>
    <p:sldId id="353" r:id="rId45"/>
    <p:sldId id="333" r:id="rId46"/>
    <p:sldId id="376" r:id="rId47"/>
    <p:sldId id="377" r:id="rId48"/>
    <p:sldId id="378" r:id="rId49"/>
    <p:sldId id="381" r:id="rId50"/>
    <p:sldId id="382" r:id="rId51"/>
    <p:sldId id="383" r:id="rId52"/>
    <p:sldId id="407" r:id="rId53"/>
    <p:sldId id="387" r:id="rId54"/>
    <p:sldId id="389" r:id="rId55"/>
    <p:sldId id="390" r:id="rId56"/>
    <p:sldId id="392" r:id="rId57"/>
    <p:sldId id="393" r:id="rId58"/>
    <p:sldId id="397" r:id="rId59"/>
    <p:sldId id="398" r:id="rId60"/>
    <p:sldId id="427" r:id="rId61"/>
    <p:sldId id="399" r:id="rId62"/>
    <p:sldId id="412" r:id="rId63"/>
    <p:sldId id="400" r:id="rId64"/>
    <p:sldId id="401" r:id="rId65"/>
    <p:sldId id="402" r:id="rId66"/>
    <p:sldId id="413" r:id="rId67"/>
    <p:sldId id="414" r:id="rId68"/>
    <p:sldId id="308" r:id="rId69"/>
    <p:sldId id="415" r:id="rId70"/>
    <p:sldId id="337" r:id="rId71"/>
    <p:sldId id="367" r:id="rId72"/>
    <p:sldId id="369" r:id="rId73"/>
    <p:sldId id="310" r:id="rId74"/>
    <p:sldId id="339" r:id="rId75"/>
    <p:sldId id="340" r:id="rId76"/>
    <p:sldId id="341" r:id="rId77"/>
    <p:sldId id="342" r:id="rId78"/>
    <p:sldId id="343" r:id="rId79"/>
    <p:sldId id="344" r:id="rId80"/>
    <p:sldId id="345" r:id="rId81"/>
    <p:sldId id="417" r:id="rId82"/>
    <p:sldId id="418" r:id="rId83"/>
    <p:sldId id="422" r:id="rId84"/>
    <p:sldId id="420" r:id="rId85"/>
    <p:sldId id="423" r:id="rId86"/>
    <p:sldId id="421" r:id="rId87"/>
    <p:sldId id="424" r:id="rId88"/>
    <p:sldId id="311" r:id="rId89"/>
    <p:sldId id="426" r:id="rId90"/>
    <p:sldId id="284" r:id="rId91"/>
  </p:sldIdLst>
  <p:sldSz cx="12192000" cy="6858000"/>
  <p:notesSz cx="6858000" cy="9144000"/>
  <p:custDataLst>
    <p:tags r:id="rId9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aa" initials="a" lastIdx="1" clrIdx="0">
    <p:extLst>
      <p:ext uri="{19B8F6BF-5375-455C-9EA6-DF929625EA0E}">
        <p15:presenceInfo xmlns:p15="http://schemas.microsoft.com/office/powerpoint/2012/main" userId="aa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7B72"/>
    <a:srgbClr val="B100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991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20" y="31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slide" Target="slides/slide77.xml"/><Relationship Id="rId89" Type="http://schemas.openxmlformats.org/officeDocument/2006/relationships/slide" Target="slides/slide82.xml"/><Relationship Id="rId16" Type="http://schemas.openxmlformats.org/officeDocument/2006/relationships/slide" Target="slides/slide9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3.xml"/><Relationship Id="rId95" Type="http://schemas.openxmlformats.org/officeDocument/2006/relationships/presProps" Target="presProps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slide" Target="slides/slide81.xml"/><Relationship Id="rId91" Type="http://schemas.openxmlformats.org/officeDocument/2006/relationships/slide" Target="slides/slide84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94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9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Relationship Id="rId87" Type="http://schemas.openxmlformats.org/officeDocument/2006/relationships/slide" Target="slides/slide80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56" Type="http://schemas.openxmlformats.org/officeDocument/2006/relationships/slide" Target="slides/slide49.xml"/><Relationship Id="rId77" Type="http://schemas.openxmlformats.org/officeDocument/2006/relationships/slide" Target="slides/slide7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93" Type="http://schemas.openxmlformats.org/officeDocument/2006/relationships/tags" Target="tags/tag1.xml"/><Relationship Id="rId98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26T10:50:47.784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4F8190-859D-445A-99DF-E5C214D40EC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924EE66-F7CD-4C92-B470-7CAEC529F8F7}">
      <dgm:prSet phldrT="[文本]"/>
      <dgm:spPr/>
      <dgm:t>
        <a:bodyPr/>
        <a:lstStyle/>
        <a:p>
          <a:r>
            <a:rPr lang="zh-CN" altLang="en-US" dirty="0"/>
            <a:t>开票申请</a:t>
          </a:r>
        </a:p>
      </dgm:t>
    </dgm:pt>
    <dgm:pt modelId="{83CC2038-FDF4-4A69-BBE1-82BDB5008ADE}" type="parTrans" cxnId="{F31859D4-F459-4FCB-8015-A6E43FFA3909}">
      <dgm:prSet/>
      <dgm:spPr/>
      <dgm:t>
        <a:bodyPr/>
        <a:lstStyle/>
        <a:p>
          <a:endParaRPr lang="zh-CN" altLang="en-US"/>
        </a:p>
      </dgm:t>
    </dgm:pt>
    <dgm:pt modelId="{7DB193CA-2396-4B3D-BD79-6774B658349A}" type="sibTrans" cxnId="{F31859D4-F459-4FCB-8015-A6E43FFA3909}">
      <dgm:prSet/>
      <dgm:spPr/>
      <dgm:t>
        <a:bodyPr/>
        <a:lstStyle/>
        <a:p>
          <a:endParaRPr lang="zh-CN" altLang="en-US"/>
        </a:p>
      </dgm:t>
    </dgm:pt>
    <dgm:pt modelId="{2881C959-2FCF-42D8-AA8C-1C361C301A12}">
      <dgm:prSet phldrT="[文本]"/>
      <dgm:spPr/>
      <dgm:t>
        <a:bodyPr/>
        <a:lstStyle/>
        <a:p>
          <a:r>
            <a:rPr lang="zh-CN" altLang="en-US" dirty="0"/>
            <a:t>课题负责人审核</a:t>
          </a:r>
        </a:p>
      </dgm:t>
    </dgm:pt>
    <dgm:pt modelId="{B2A3DDCB-C7A1-4480-8B4C-8E1F814C041F}" type="parTrans" cxnId="{CA2D1684-91DE-4182-99AE-B8E2E6D1F1E7}">
      <dgm:prSet/>
      <dgm:spPr/>
      <dgm:t>
        <a:bodyPr/>
        <a:lstStyle/>
        <a:p>
          <a:endParaRPr lang="zh-CN" altLang="en-US"/>
        </a:p>
      </dgm:t>
    </dgm:pt>
    <dgm:pt modelId="{DCA1BE2D-89C1-465D-BF90-48A661F363F8}" type="sibTrans" cxnId="{CA2D1684-91DE-4182-99AE-B8E2E6D1F1E7}">
      <dgm:prSet/>
      <dgm:spPr/>
      <dgm:t>
        <a:bodyPr/>
        <a:lstStyle/>
        <a:p>
          <a:endParaRPr lang="zh-CN" altLang="en-US"/>
        </a:p>
      </dgm:t>
    </dgm:pt>
    <dgm:pt modelId="{37BB4740-E8D2-4E09-9302-59C0FE67126F}">
      <dgm:prSet phldrT="[文本]"/>
      <dgm:spPr/>
      <dgm:t>
        <a:bodyPr/>
        <a:lstStyle/>
        <a:p>
          <a:r>
            <a:rPr lang="zh-CN" altLang="en-US" dirty="0"/>
            <a:t>业务部门审核</a:t>
          </a:r>
        </a:p>
      </dgm:t>
    </dgm:pt>
    <dgm:pt modelId="{EB1CAA31-54E8-484A-9BAA-818ACF800A38}" type="parTrans" cxnId="{2EEA515B-02DC-4D3E-8C3F-33EC2575BAB4}">
      <dgm:prSet/>
      <dgm:spPr/>
      <dgm:t>
        <a:bodyPr/>
        <a:lstStyle/>
        <a:p>
          <a:endParaRPr lang="zh-CN" altLang="en-US"/>
        </a:p>
      </dgm:t>
    </dgm:pt>
    <dgm:pt modelId="{1D13D77E-198B-48EA-A25D-5B2BD6A54D78}" type="sibTrans" cxnId="{2EEA515B-02DC-4D3E-8C3F-33EC2575BAB4}">
      <dgm:prSet/>
      <dgm:spPr/>
      <dgm:t>
        <a:bodyPr/>
        <a:lstStyle/>
        <a:p>
          <a:endParaRPr lang="zh-CN" altLang="en-US"/>
        </a:p>
      </dgm:t>
    </dgm:pt>
    <dgm:pt modelId="{317E365F-2F83-4839-9BA4-17363D85B5A0}">
      <dgm:prSet phldrT="[文本]"/>
      <dgm:spPr/>
      <dgm:t>
        <a:bodyPr/>
        <a:lstStyle/>
        <a:p>
          <a:r>
            <a:rPr lang="zh-CN" altLang="en-US" dirty="0"/>
            <a:t>财务审核</a:t>
          </a:r>
        </a:p>
      </dgm:t>
    </dgm:pt>
    <dgm:pt modelId="{9A74FB41-6F4B-447A-904F-F78442D93799}" type="parTrans" cxnId="{4CF27690-294D-4AD6-AA54-312B7144AD3F}">
      <dgm:prSet/>
      <dgm:spPr/>
      <dgm:t>
        <a:bodyPr/>
        <a:lstStyle/>
        <a:p>
          <a:endParaRPr lang="zh-CN" altLang="en-US"/>
        </a:p>
      </dgm:t>
    </dgm:pt>
    <dgm:pt modelId="{75F92B6C-50A4-4AC2-9F5F-8E42A33D164D}" type="sibTrans" cxnId="{4CF27690-294D-4AD6-AA54-312B7144AD3F}">
      <dgm:prSet/>
      <dgm:spPr/>
      <dgm:t>
        <a:bodyPr/>
        <a:lstStyle/>
        <a:p>
          <a:endParaRPr lang="zh-CN" altLang="en-US"/>
        </a:p>
      </dgm:t>
    </dgm:pt>
    <dgm:pt modelId="{5C936763-D669-46E5-B56E-1DA1C63823FE}">
      <dgm:prSet phldrT="[文本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CN" altLang="en-US" dirty="0"/>
            <a:t>开具发票</a:t>
          </a:r>
        </a:p>
      </dgm:t>
    </dgm:pt>
    <dgm:pt modelId="{6BE86DE2-C0DE-4D73-81DD-1AFDB4863744}" type="parTrans" cxnId="{8AC802C1-C480-4F3D-8689-DE69BB24402E}">
      <dgm:prSet/>
      <dgm:spPr/>
      <dgm:t>
        <a:bodyPr/>
        <a:lstStyle/>
        <a:p>
          <a:endParaRPr lang="zh-CN" altLang="en-US"/>
        </a:p>
      </dgm:t>
    </dgm:pt>
    <dgm:pt modelId="{F7FA8A80-5B3F-46F1-B9D4-4E54E92A00C1}" type="sibTrans" cxnId="{8AC802C1-C480-4F3D-8689-DE69BB24402E}">
      <dgm:prSet/>
      <dgm:spPr/>
      <dgm:t>
        <a:bodyPr/>
        <a:lstStyle/>
        <a:p>
          <a:endParaRPr lang="zh-CN" altLang="en-US"/>
        </a:p>
      </dgm:t>
    </dgm:pt>
    <dgm:pt modelId="{7C50C5A8-A3B7-43E4-A0E8-7E523D7EF923}">
      <dgm:prSet phldrT="[文本]"/>
      <dgm:spPr/>
      <dgm:t>
        <a:bodyPr/>
        <a:lstStyle/>
        <a:p>
          <a:r>
            <a:rPr lang="zh-CN" altLang="en-US" dirty="0"/>
            <a:t>生成会计凭证</a:t>
          </a:r>
        </a:p>
      </dgm:t>
    </dgm:pt>
    <dgm:pt modelId="{697336F0-4F2A-4C01-AF8F-C27709A8F2D4}" type="parTrans" cxnId="{65C27660-ADA5-4B1A-B9FD-BF8F7F6EA758}">
      <dgm:prSet/>
      <dgm:spPr/>
      <dgm:t>
        <a:bodyPr/>
        <a:lstStyle/>
        <a:p>
          <a:endParaRPr lang="zh-CN" altLang="en-US"/>
        </a:p>
      </dgm:t>
    </dgm:pt>
    <dgm:pt modelId="{E2FF44BC-B8B6-4ABF-9D59-A0EE8142A6E0}" type="sibTrans" cxnId="{65C27660-ADA5-4B1A-B9FD-BF8F7F6EA758}">
      <dgm:prSet/>
      <dgm:spPr/>
      <dgm:t>
        <a:bodyPr/>
        <a:lstStyle/>
        <a:p>
          <a:endParaRPr lang="zh-CN" altLang="en-US"/>
        </a:p>
      </dgm:t>
    </dgm:pt>
    <dgm:pt modelId="{D86906DB-C8CF-4DC2-8C3F-0ECE21FBF26E}" type="pres">
      <dgm:prSet presAssocID="{814F8190-859D-445A-99DF-E5C214D40EC7}" presName="Name0" presStyleCnt="0">
        <dgm:presLayoutVars>
          <dgm:dir/>
          <dgm:resizeHandles val="exact"/>
        </dgm:presLayoutVars>
      </dgm:prSet>
      <dgm:spPr/>
    </dgm:pt>
    <dgm:pt modelId="{5995431B-4117-4687-8675-E37CD28F577B}" type="pres">
      <dgm:prSet presAssocID="{A924EE66-F7CD-4C92-B470-7CAEC529F8F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C41C1CF-05E8-4288-B564-EBECFF394E2E}" type="pres">
      <dgm:prSet presAssocID="{7DB193CA-2396-4B3D-BD79-6774B658349A}" presName="sibTrans" presStyleLbl="sibTrans2D1" presStyleIdx="0" presStyleCnt="5"/>
      <dgm:spPr/>
      <dgm:t>
        <a:bodyPr/>
        <a:lstStyle/>
        <a:p>
          <a:endParaRPr lang="zh-CN" altLang="en-US"/>
        </a:p>
      </dgm:t>
    </dgm:pt>
    <dgm:pt modelId="{ACDB0571-D077-4906-8EBC-1A690028B9B6}" type="pres">
      <dgm:prSet presAssocID="{7DB193CA-2396-4B3D-BD79-6774B658349A}" presName="connectorText" presStyleLbl="sibTrans2D1" presStyleIdx="0" presStyleCnt="5"/>
      <dgm:spPr/>
      <dgm:t>
        <a:bodyPr/>
        <a:lstStyle/>
        <a:p>
          <a:endParaRPr lang="zh-CN" altLang="en-US"/>
        </a:p>
      </dgm:t>
    </dgm:pt>
    <dgm:pt modelId="{55B99A53-226A-451D-8A17-02D7968084F1}" type="pres">
      <dgm:prSet presAssocID="{2881C959-2FCF-42D8-AA8C-1C361C301A1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6152564-4F06-4833-83D2-1300F7400B71}" type="pres">
      <dgm:prSet presAssocID="{DCA1BE2D-89C1-465D-BF90-48A661F363F8}" presName="sibTrans" presStyleLbl="sibTrans2D1" presStyleIdx="1" presStyleCnt="5"/>
      <dgm:spPr/>
      <dgm:t>
        <a:bodyPr/>
        <a:lstStyle/>
        <a:p>
          <a:endParaRPr lang="zh-CN" altLang="en-US"/>
        </a:p>
      </dgm:t>
    </dgm:pt>
    <dgm:pt modelId="{E9B39414-541E-408B-B6CD-5C139E6C6847}" type="pres">
      <dgm:prSet presAssocID="{DCA1BE2D-89C1-465D-BF90-48A661F363F8}" presName="connectorText" presStyleLbl="sibTrans2D1" presStyleIdx="1" presStyleCnt="5"/>
      <dgm:spPr/>
      <dgm:t>
        <a:bodyPr/>
        <a:lstStyle/>
        <a:p>
          <a:endParaRPr lang="zh-CN" altLang="en-US"/>
        </a:p>
      </dgm:t>
    </dgm:pt>
    <dgm:pt modelId="{ACA0870F-C80D-4BD8-B3BA-4524871C0872}" type="pres">
      <dgm:prSet presAssocID="{37BB4740-E8D2-4E09-9302-59C0FE67126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DDB56EF-BE11-4A8D-93F1-26F84682BA56}" type="pres">
      <dgm:prSet presAssocID="{1D13D77E-198B-48EA-A25D-5B2BD6A54D78}" presName="sibTrans" presStyleLbl="sibTrans2D1" presStyleIdx="2" presStyleCnt="5"/>
      <dgm:spPr/>
      <dgm:t>
        <a:bodyPr/>
        <a:lstStyle/>
        <a:p>
          <a:endParaRPr lang="zh-CN" altLang="en-US"/>
        </a:p>
      </dgm:t>
    </dgm:pt>
    <dgm:pt modelId="{D90F5AF9-31B6-44CE-8900-071CC9898F5D}" type="pres">
      <dgm:prSet presAssocID="{1D13D77E-198B-48EA-A25D-5B2BD6A54D78}" presName="connectorText" presStyleLbl="sibTrans2D1" presStyleIdx="2" presStyleCnt="5"/>
      <dgm:spPr/>
      <dgm:t>
        <a:bodyPr/>
        <a:lstStyle/>
        <a:p>
          <a:endParaRPr lang="zh-CN" altLang="en-US"/>
        </a:p>
      </dgm:t>
    </dgm:pt>
    <dgm:pt modelId="{44A7BC34-88C0-4A79-90CE-70DE5B796D50}" type="pres">
      <dgm:prSet presAssocID="{317E365F-2F83-4839-9BA4-17363D85B5A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6022A0A-FEEF-4567-A06B-E48636BCA799}" type="pres">
      <dgm:prSet presAssocID="{75F92B6C-50A4-4AC2-9F5F-8E42A33D164D}" presName="sibTrans" presStyleLbl="sibTrans2D1" presStyleIdx="3" presStyleCnt="5"/>
      <dgm:spPr/>
      <dgm:t>
        <a:bodyPr/>
        <a:lstStyle/>
        <a:p>
          <a:endParaRPr lang="zh-CN" altLang="en-US"/>
        </a:p>
      </dgm:t>
    </dgm:pt>
    <dgm:pt modelId="{CE7B832E-980B-47F8-B31E-CC97BD0FF194}" type="pres">
      <dgm:prSet presAssocID="{75F92B6C-50A4-4AC2-9F5F-8E42A33D164D}" presName="connectorText" presStyleLbl="sibTrans2D1" presStyleIdx="3" presStyleCnt="5"/>
      <dgm:spPr/>
      <dgm:t>
        <a:bodyPr/>
        <a:lstStyle/>
        <a:p>
          <a:endParaRPr lang="zh-CN" altLang="en-US"/>
        </a:p>
      </dgm:t>
    </dgm:pt>
    <dgm:pt modelId="{1CC77764-4B09-43DC-B89B-1E312D7F2CEF}" type="pres">
      <dgm:prSet presAssocID="{5C936763-D669-46E5-B56E-1DA1C63823FE}" presName="node" presStyleLbl="node1" presStyleIdx="4" presStyleCnt="6" custLinFactNeighborX="27802" custLinFactNeighborY="133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B430FDD-5F0D-4FAF-B22B-60BD7F25E33B}" type="pres">
      <dgm:prSet presAssocID="{F7FA8A80-5B3F-46F1-B9D4-4E54E92A00C1}" presName="sibTrans" presStyleLbl="sibTrans2D1" presStyleIdx="4" presStyleCnt="5"/>
      <dgm:spPr/>
      <dgm:t>
        <a:bodyPr/>
        <a:lstStyle/>
        <a:p>
          <a:endParaRPr lang="zh-CN" altLang="en-US"/>
        </a:p>
      </dgm:t>
    </dgm:pt>
    <dgm:pt modelId="{85FB2A7D-607E-4D4B-9FAB-2961E2C26095}" type="pres">
      <dgm:prSet presAssocID="{F7FA8A80-5B3F-46F1-B9D4-4E54E92A00C1}" presName="connectorText" presStyleLbl="sibTrans2D1" presStyleIdx="4" presStyleCnt="5"/>
      <dgm:spPr/>
      <dgm:t>
        <a:bodyPr/>
        <a:lstStyle/>
        <a:p>
          <a:endParaRPr lang="zh-CN" altLang="en-US"/>
        </a:p>
      </dgm:t>
    </dgm:pt>
    <dgm:pt modelId="{97CA44D0-1B2D-40A8-AEC5-7ECFC8B95330}" type="pres">
      <dgm:prSet presAssocID="{7C50C5A8-A3B7-43E4-A0E8-7E523D7EF923}" presName="node" presStyleLbl="node1" presStyleIdx="5" presStyleCnt="6" custLinFactNeighborX="0" custLinFactNeighborY="28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5C27660-ADA5-4B1A-B9FD-BF8F7F6EA758}" srcId="{814F8190-859D-445A-99DF-E5C214D40EC7}" destId="{7C50C5A8-A3B7-43E4-A0E8-7E523D7EF923}" srcOrd="5" destOrd="0" parTransId="{697336F0-4F2A-4C01-AF8F-C27709A8F2D4}" sibTransId="{E2FF44BC-B8B6-4ABF-9D59-A0EE8142A6E0}"/>
    <dgm:cxn modelId="{6DEAB0F7-D030-49A0-89E8-991C41A7F868}" type="presOf" srcId="{317E365F-2F83-4839-9BA4-17363D85B5A0}" destId="{44A7BC34-88C0-4A79-90CE-70DE5B796D50}" srcOrd="0" destOrd="0" presId="urn:microsoft.com/office/officeart/2005/8/layout/process1"/>
    <dgm:cxn modelId="{7301A2D3-743D-46B2-BA02-571FE8C92392}" type="presOf" srcId="{75F92B6C-50A4-4AC2-9F5F-8E42A33D164D}" destId="{76022A0A-FEEF-4567-A06B-E48636BCA799}" srcOrd="0" destOrd="0" presId="urn:microsoft.com/office/officeart/2005/8/layout/process1"/>
    <dgm:cxn modelId="{29E21879-65F4-43D2-8A72-C47B97CA3B3A}" type="presOf" srcId="{37BB4740-E8D2-4E09-9302-59C0FE67126F}" destId="{ACA0870F-C80D-4BD8-B3BA-4524871C0872}" srcOrd="0" destOrd="0" presId="urn:microsoft.com/office/officeart/2005/8/layout/process1"/>
    <dgm:cxn modelId="{58531F8C-5E5A-485E-AF1E-5097594CBDE2}" type="presOf" srcId="{2881C959-2FCF-42D8-AA8C-1C361C301A12}" destId="{55B99A53-226A-451D-8A17-02D7968084F1}" srcOrd="0" destOrd="0" presId="urn:microsoft.com/office/officeart/2005/8/layout/process1"/>
    <dgm:cxn modelId="{4ABEB622-F62B-427C-924B-CDE4EBA4D053}" type="presOf" srcId="{1D13D77E-198B-48EA-A25D-5B2BD6A54D78}" destId="{DDDB56EF-BE11-4A8D-93F1-26F84682BA56}" srcOrd="0" destOrd="0" presId="urn:microsoft.com/office/officeart/2005/8/layout/process1"/>
    <dgm:cxn modelId="{4CF27690-294D-4AD6-AA54-312B7144AD3F}" srcId="{814F8190-859D-445A-99DF-E5C214D40EC7}" destId="{317E365F-2F83-4839-9BA4-17363D85B5A0}" srcOrd="3" destOrd="0" parTransId="{9A74FB41-6F4B-447A-904F-F78442D93799}" sibTransId="{75F92B6C-50A4-4AC2-9F5F-8E42A33D164D}"/>
    <dgm:cxn modelId="{EFBFCC96-E3CF-4100-AEF3-498BF4118844}" type="presOf" srcId="{7DB193CA-2396-4B3D-BD79-6774B658349A}" destId="{6C41C1CF-05E8-4288-B564-EBECFF394E2E}" srcOrd="0" destOrd="0" presId="urn:microsoft.com/office/officeart/2005/8/layout/process1"/>
    <dgm:cxn modelId="{8AC802C1-C480-4F3D-8689-DE69BB24402E}" srcId="{814F8190-859D-445A-99DF-E5C214D40EC7}" destId="{5C936763-D669-46E5-B56E-1DA1C63823FE}" srcOrd="4" destOrd="0" parTransId="{6BE86DE2-C0DE-4D73-81DD-1AFDB4863744}" sibTransId="{F7FA8A80-5B3F-46F1-B9D4-4E54E92A00C1}"/>
    <dgm:cxn modelId="{CBA1DBEA-6066-409A-A102-8CF8208B9F06}" type="presOf" srcId="{814F8190-859D-445A-99DF-E5C214D40EC7}" destId="{D86906DB-C8CF-4DC2-8C3F-0ECE21FBF26E}" srcOrd="0" destOrd="0" presId="urn:microsoft.com/office/officeart/2005/8/layout/process1"/>
    <dgm:cxn modelId="{7E6D6CFC-9077-4448-BC8B-73EE553B268C}" type="presOf" srcId="{5C936763-D669-46E5-B56E-1DA1C63823FE}" destId="{1CC77764-4B09-43DC-B89B-1E312D7F2CEF}" srcOrd="0" destOrd="0" presId="urn:microsoft.com/office/officeart/2005/8/layout/process1"/>
    <dgm:cxn modelId="{2EEA515B-02DC-4D3E-8C3F-33EC2575BAB4}" srcId="{814F8190-859D-445A-99DF-E5C214D40EC7}" destId="{37BB4740-E8D2-4E09-9302-59C0FE67126F}" srcOrd="2" destOrd="0" parTransId="{EB1CAA31-54E8-484A-9BAA-818ACF800A38}" sibTransId="{1D13D77E-198B-48EA-A25D-5B2BD6A54D78}"/>
    <dgm:cxn modelId="{331876E8-01A7-4057-9121-B79766E9CB6A}" type="presOf" srcId="{7C50C5A8-A3B7-43E4-A0E8-7E523D7EF923}" destId="{97CA44D0-1B2D-40A8-AEC5-7ECFC8B95330}" srcOrd="0" destOrd="0" presId="urn:microsoft.com/office/officeart/2005/8/layout/process1"/>
    <dgm:cxn modelId="{CA2D1684-91DE-4182-99AE-B8E2E6D1F1E7}" srcId="{814F8190-859D-445A-99DF-E5C214D40EC7}" destId="{2881C959-2FCF-42D8-AA8C-1C361C301A12}" srcOrd="1" destOrd="0" parTransId="{B2A3DDCB-C7A1-4480-8B4C-8E1F814C041F}" sibTransId="{DCA1BE2D-89C1-465D-BF90-48A661F363F8}"/>
    <dgm:cxn modelId="{95B9BE2C-A2C2-42AD-9077-CC1DB86E9FA6}" type="presOf" srcId="{F7FA8A80-5B3F-46F1-B9D4-4E54E92A00C1}" destId="{85FB2A7D-607E-4D4B-9FAB-2961E2C26095}" srcOrd="1" destOrd="0" presId="urn:microsoft.com/office/officeart/2005/8/layout/process1"/>
    <dgm:cxn modelId="{91217730-E73D-49B4-9270-3633A3CB1CDD}" type="presOf" srcId="{F7FA8A80-5B3F-46F1-B9D4-4E54E92A00C1}" destId="{7B430FDD-5F0D-4FAF-B22B-60BD7F25E33B}" srcOrd="0" destOrd="0" presId="urn:microsoft.com/office/officeart/2005/8/layout/process1"/>
    <dgm:cxn modelId="{16FFBF2A-BF8D-46AD-85D2-E1C89559BBEC}" type="presOf" srcId="{A924EE66-F7CD-4C92-B470-7CAEC529F8F7}" destId="{5995431B-4117-4687-8675-E37CD28F577B}" srcOrd="0" destOrd="0" presId="urn:microsoft.com/office/officeart/2005/8/layout/process1"/>
    <dgm:cxn modelId="{697417EF-1699-4206-8E69-28B7187D2621}" type="presOf" srcId="{DCA1BE2D-89C1-465D-BF90-48A661F363F8}" destId="{E9B39414-541E-408B-B6CD-5C139E6C6847}" srcOrd="1" destOrd="0" presId="urn:microsoft.com/office/officeart/2005/8/layout/process1"/>
    <dgm:cxn modelId="{60A2F177-395B-47FE-8D15-0668279A0C0D}" type="presOf" srcId="{75F92B6C-50A4-4AC2-9F5F-8E42A33D164D}" destId="{CE7B832E-980B-47F8-B31E-CC97BD0FF194}" srcOrd="1" destOrd="0" presId="urn:microsoft.com/office/officeart/2005/8/layout/process1"/>
    <dgm:cxn modelId="{F31859D4-F459-4FCB-8015-A6E43FFA3909}" srcId="{814F8190-859D-445A-99DF-E5C214D40EC7}" destId="{A924EE66-F7CD-4C92-B470-7CAEC529F8F7}" srcOrd="0" destOrd="0" parTransId="{83CC2038-FDF4-4A69-BBE1-82BDB5008ADE}" sibTransId="{7DB193CA-2396-4B3D-BD79-6774B658349A}"/>
    <dgm:cxn modelId="{9130E5AB-5E08-49B8-B3F5-86FF9A20E0A5}" type="presOf" srcId="{DCA1BE2D-89C1-465D-BF90-48A661F363F8}" destId="{16152564-4F06-4833-83D2-1300F7400B71}" srcOrd="0" destOrd="0" presId="urn:microsoft.com/office/officeart/2005/8/layout/process1"/>
    <dgm:cxn modelId="{4F54AD7B-E972-409C-8658-78BB37C2DEB0}" type="presOf" srcId="{1D13D77E-198B-48EA-A25D-5B2BD6A54D78}" destId="{D90F5AF9-31B6-44CE-8900-071CC9898F5D}" srcOrd="1" destOrd="0" presId="urn:microsoft.com/office/officeart/2005/8/layout/process1"/>
    <dgm:cxn modelId="{DAA74AE9-C867-424F-8C46-22EB8AF8FD6F}" type="presOf" srcId="{7DB193CA-2396-4B3D-BD79-6774B658349A}" destId="{ACDB0571-D077-4906-8EBC-1A690028B9B6}" srcOrd="1" destOrd="0" presId="urn:microsoft.com/office/officeart/2005/8/layout/process1"/>
    <dgm:cxn modelId="{A9BA79DD-1367-45B1-A620-B266195065CB}" type="presParOf" srcId="{D86906DB-C8CF-4DC2-8C3F-0ECE21FBF26E}" destId="{5995431B-4117-4687-8675-E37CD28F577B}" srcOrd="0" destOrd="0" presId="urn:microsoft.com/office/officeart/2005/8/layout/process1"/>
    <dgm:cxn modelId="{271F1689-CBEF-478B-9621-241FB4D2CADF}" type="presParOf" srcId="{D86906DB-C8CF-4DC2-8C3F-0ECE21FBF26E}" destId="{6C41C1CF-05E8-4288-B564-EBECFF394E2E}" srcOrd="1" destOrd="0" presId="urn:microsoft.com/office/officeart/2005/8/layout/process1"/>
    <dgm:cxn modelId="{F298E55C-64BD-45FA-B2D7-08FE09DF5BB1}" type="presParOf" srcId="{6C41C1CF-05E8-4288-B564-EBECFF394E2E}" destId="{ACDB0571-D077-4906-8EBC-1A690028B9B6}" srcOrd="0" destOrd="0" presId="urn:microsoft.com/office/officeart/2005/8/layout/process1"/>
    <dgm:cxn modelId="{78A5AB91-F42D-4C70-B896-288C1602C4A8}" type="presParOf" srcId="{D86906DB-C8CF-4DC2-8C3F-0ECE21FBF26E}" destId="{55B99A53-226A-451D-8A17-02D7968084F1}" srcOrd="2" destOrd="0" presId="urn:microsoft.com/office/officeart/2005/8/layout/process1"/>
    <dgm:cxn modelId="{7481DEF6-74FA-4FC4-A071-E0899561E56A}" type="presParOf" srcId="{D86906DB-C8CF-4DC2-8C3F-0ECE21FBF26E}" destId="{16152564-4F06-4833-83D2-1300F7400B71}" srcOrd="3" destOrd="0" presId="urn:microsoft.com/office/officeart/2005/8/layout/process1"/>
    <dgm:cxn modelId="{F0334950-DC34-45D5-BBC6-2A8625AB8A54}" type="presParOf" srcId="{16152564-4F06-4833-83D2-1300F7400B71}" destId="{E9B39414-541E-408B-B6CD-5C139E6C6847}" srcOrd="0" destOrd="0" presId="urn:microsoft.com/office/officeart/2005/8/layout/process1"/>
    <dgm:cxn modelId="{8D664598-616F-4C2E-A212-ECFD91802CE3}" type="presParOf" srcId="{D86906DB-C8CF-4DC2-8C3F-0ECE21FBF26E}" destId="{ACA0870F-C80D-4BD8-B3BA-4524871C0872}" srcOrd="4" destOrd="0" presId="urn:microsoft.com/office/officeart/2005/8/layout/process1"/>
    <dgm:cxn modelId="{5D13638A-02B1-4F49-A9BA-2F13B3437506}" type="presParOf" srcId="{D86906DB-C8CF-4DC2-8C3F-0ECE21FBF26E}" destId="{DDDB56EF-BE11-4A8D-93F1-26F84682BA56}" srcOrd="5" destOrd="0" presId="urn:microsoft.com/office/officeart/2005/8/layout/process1"/>
    <dgm:cxn modelId="{2E14EB88-AA40-4448-91C6-8DBDA999447A}" type="presParOf" srcId="{DDDB56EF-BE11-4A8D-93F1-26F84682BA56}" destId="{D90F5AF9-31B6-44CE-8900-071CC9898F5D}" srcOrd="0" destOrd="0" presId="urn:microsoft.com/office/officeart/2005/8/layout/process1"/>
    <dgm:cxn modelId="{698B4B81-0AD5-43AB-B6FA-9FE83870F581}" type="presParOf" srcId="{D86906DB-C8CF-4DC2-8C3F-0ECE21FBF26E}" destId="{44A7BC34-88C0-4A79-90CE-70DE5B796D50}" srcOrd="6" destOrd="0" presId="urn:microsoft.com/office/officeart/2005/8/layout/process1"/>
    <dgm:cxn modelId="{0B68B33F-48FE-4A24-A396-681B001D42B0}" type="presParOf" srcId="{D86906DB-C8CF-4DC2-8C3F-0ECE21FBF26E}" destId="{76022A0A-FEEF-4567-A06B-E48636BCA799}" srcOrd="7" destOrd="0" presId="urn:microsoft.com/office/officeart/2005/8/layout/process1"/>
    <dgm:cxn modelId="{0FE02E80-DAA8-45C6-A23C-871941181485}" type="presParOf" srcId="{76022A0A-FEEF-4567-A06B-E48636BCA799}" destId="{CE7B832E-980B-47F8-B31E-CC97BD0FF194}" srcOrd="0" destOrd="0" presId="urn:microsoft.com/office/officeart/2005/8/layout/process1"/>
    <dgm:cxn modelId="{9B5CD4F0-B41D-4466-8007-43B648993BB4}" type="presParOf" srcId="{D86906DB-C8CF-4DC2-8C3F-0ECE21FBF26E}" destId="{1CC77764-4B09-43DC-B89B-1E312D7F2CEF}" srcOrd="8" destOrd="0" presId="urn:microsoft.com/office/officeart/2005/8/layout/process1"/>
    <dgm:cxn modelId="{F47DC2C6-4C30-4BF1-BF9F-D1B35B9E3828}" type="presParOf" srcId="{D86906DB-C8CF-4DC2-8C3F-0ECE21FBF26E}" destId="{7B430FDD-5F0D-4FAF-B22B-60BD7F25E33B}" srcOrd="9" destOrd="0" presId="urn:microsoft.com/office/officeart/2005/8/layout/process1"/>
    <dgm:cxn modelId="{30F889FD-A05F-42A3-989B-4D2309127CE1}" type="presParOf" srcId="{7B430FDD-5F0D-4FAF-B22B-60BD7F25E33B}" destId="{85FB2A7D-607E-4D4B-9FAB-2961E2C26095}" srcOrd="0" destOrd="0" presId="urn:microsoft.com/office/officeart/2005/8/layout/process1"/>
    <dgm:cxn modelId="{A85D1967-F1F1-4A32-9881-160EA642CA7D}" type="presParOf" srcId="{D86906DB-C8CF-4DC2-8C3F-0ECE21FBF26E}" destId="{97CA44D0-1B2D-40A8-AEC5-7ECFC8B95330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4F8190-859D-445A-99DF-E5C214D40EC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924EE66-F7CD-4C92-B470-7CAEC529F8F7}">
      <dgm:prSet phldrT="[文本]"/>
      <dgm:spPr/>
      <dgm:t>
        <a:bodyPr/>
        <a:lstStyle/>
        <a:p>
          <a:r>
            <a:rPr lang="zh-CN" altLang="en-US" dirty="0" smtClean="0"/>
            <a:t>认领人填写</a:t>
          </a:r>
          <a:endParaRPr lang="zh-CN" altLang="en-US" dirty="0"/>
        </a:p>
      </dgm:t>
    </dgm:pt>
    <dgm:pt modelId="{83CC2038-FDF4-4A69-BBE1-82BDB5008ADE}" type="parTrans" cxnId="{F31859D4-F459-4FCB-8015-A6E43FFA3909}">
      <dgm:prSet/>
      <dgm:spPr/>
      <dgm:t>
        <a:bodyPr/>
        <a:lstStyle/>
        <a:p>
          <a:endParaRPr lang="zh-CN" altLang="en-US"/>
        </a:p>
      </dgm:t>
    </dgm:pt>
    <dgm:pt modelId="{7DB193CA-2396-4B3D-BD79-6774B658349A}" type="sibTrans" cxnId="{F31859D4-F459-4FCB-8015-A6E43FFA3909}">
      <dgm:prSet/>
      <dgm:spPr/>
      <dgm:t>
        <a:bodyPr/>
        <a:lstStyle/>
        <a:p>
          <a:endParaRPr lang="zh-CN" altLang="en-US"/>
        </a:p>
      </dgm:t>
    </dgm:pt>
    <dgm:pt modelId="{2881C959-2FCF-42D8-AA8C-1C361C301A12}">
      <dgm:prSet phldrT="[文本]"/>
      <dgm:spPr/>
      <dgm:t>
        <a:bodyPr/>
        <a:lstStyle/>
        <a:p>
          <a:r>
            <a:rPr lang="zh-CN" altLang="en-US" dirty="0" smtClean="0"/>
            <a:t>核算账号负责人审批</a:t>
          </a:r>
          <a:endParaRPr lang="zh-CN" altLang="en-US" dirty="0"/>
        </a:p>
      </dgm:t>
    </dgm:pt>
    <dgm:pt modelId="{B2A3DDCB-C7A1-4480-8B4C-8E1F814C041F}" type="parTrans" cxnId="{CA2D1684-91DE-4182-99AE-B8E2E6D1F1E7}">
      <dgm:prSet/>
      <dgm:spPr/>
      <dgm:t>
        <a:bodyPr/>
        <a:lstStyle/>
        <a:p>
          <a:endParaRPr lang="zh-CN" altLang="en-US"/>
        </a:p>
      </dgm:t>
    </dgm:pt>
    <dgm:pt modelId="{DCA1BE2D-89C1-465D-BF90-48A661F363F8}" type="sibTrans" cxnId="{CA2D1684-91DE-4182-99AE-B8E2E6D1F1E7}">
      <dgm:prSet/>
      <dgm:spPr/>
      <dgm:t>
        <a:bodyPr/>
        <a:lstStyle/>
        <a:p>
          <a:endParaRPr lang="zh-CN" altLang="en-US"/>
        </a:p>
      </dgm:t>
    </dgm:pt>
    <dgm:pt modelId="{37BB4740-E8D2-4E09-9302-59C0FE67126F}">
      <dgm:prSet phldrT="[文本]"/>
      <dgm:spPr/>
      <dgm:t>
        <a:bodyPr/>
        <a:lstStyle/>
        <a:p>
          <a:r>
            <a:rPr lang="zh-CN" altLang="en-US" dirty="0"/>
            <a:t>财务审核</a:t>
          </a:r>
        </a:p>
      </dgm:t>
    </dgm:pt>
    <dgm:pt modelId="{EB1CAA31-54E8-484A-9BAA-818ACF800A38}" type="parTrans" cxnId="{2EEA515B-02DC-4D3E-8C3F-33EC2575BAB4}">
      <dgm:prSet/>
      <dgm:spPr/>
      <dgm:t>
        <a:bodyPr/>
        <a:lstStyle/>
        <a:p>
          <a:endParaRPr lang="zh-CN" altLang="en-US"/>
        </a:p>
      </dgm:t>
    </dgm:pt>
    <dgm:pt modelId="{1D13D77E-198B-48EA-A25D-5B2BD6A54D78}" type="sibTrans" cxnId="{2EEA515B-02DC-4D3E-8C3F-33EC2575BAB4}">
      <dgm:prSet/>
      <dgm:spPr/>
      <dgm:t>
        <a:bodyPr/>
        <a:lstStyle/>
        <a:p>
          <a:endParaRPr lang="zh-CN" altLang="en-US"/>
        </a:p>
      </dgm:t>
    </dgm:pt>
    <dgm:pt modelId="{317E365F-2F83-4839-9BA4-17363D85B5A0}">
      <dgm:prSet phldrT="[文本]"/>
      <dgm:spPr/>
      <dgm:t>
        <a:bodyPr/>
        <a:lstStyle/>
        <a:p>
          <a:r>
            <a:rPr lang="zh-CN" altLang="en-US" dirty="0"/>
            <a:t>生成凭证</a:t>
          </a:r>
        </a:p>
      </dgm:t>
    </dgm:pt>
    <dgm:pt modelId="{9A74FB41-6F4B-447A-904F-F78442D93799}" type="parTrans" cxnId="{4CF27690-294D-4AD6-AA54-312B7144AD3F}">
      <dgm:prSet/>
      <dgm:spPr/>
      <dgm:t>
        <a:bodyPr/>
        <a:lstStyle/>
        <a:p>
          <a:endParaRPr lang="zh-CN" altLang="en-US"/>
        </a:p>
      </dgm:t>
    </dgm:pt>
    <dgm:pt modelId="{75F92B6C-50A4-4AC2-9F5F-8E42A33D164D}" type="sibTrans" cxnId="{4CF27690-294D-4AD6-AA54-312B7144AD3F}">
      <dgm:prSet/>
      <dgm:spPr/>
      <dgm:t>
        <a:bodyPr/>
        <a:lstStyle/>
        <a:p>
          <a:endParaRPr lang="zh-CN" altLang="en-US"/>
        </a:p>
      </dgm:t>
    </dgm:pt>
    <dgm:pt modelId="{964A06FA-6267-4561-83F8-AAD2794F4458}">
      <dgm:prSet phldrT="[文本]"/>
      <dgm:spPr/>
      <dgm:t>
        <a:bodyPr/>
        <a:lstStyle/>
        <a:p>
          <a:r>
            <a:rPr lang="zh-CN" altLang="en-US" dirty="0" smtClean="0"/>
            <a:t>科技处审批</a:t>
          </a:r>
          <a:endParaRPr lang="zh-CN" altLang="en-US" dirty="0"/>
        </a:p>
      </dgm:t>
    </dgm:pt>
    <dgm:pt modelId="{67C8F571-E3E1-48C1-8A65-7B6E498C1372}" type="parTrans" cxnId="{3A9B5DFB-C33E-4DF5-AEB2-90BA88263ACF}">
      <dgm:prSet/>
      <dgm:spPr/>
      <dgm:t>
        <a:bodyPr/>
        <a:lstStyle/>
        <a:p>
          <a:endParaRPr lang="zh-CN" altLang="en-US"/>
        </a:p>
      </dgm:t>
    </dgm:pt>
    <dgm:pt modelId="{70DA1EC6-457D-4E02-8CC7-0C5964625A67}" type="sibTrans" cxnId="{3A9B5DFB-C33E-4DF5-AEB2-90BA88263ACF}">
      <dgm:prSet/>
      <dgm:spPr/>
      <dgm:t>
        <a:bodyPr/>
        <a:lstStyle/>
        <a:p>
          <a:endParaRPr lang="zh-CN" altLang="en-US"/>
        </a:p>
      </dgm:t>
    </dgm:pt>
    <dgm:pt modelId="{D86906DB-C8CF-4DC2-8C3F-0ECE21FBF26E}" type="pres">
      <dgm:prSet presAssocID="{814F8190-859D-445A-99DF-E5C214D40EC7}" presName="Name0" presStyleCnt="0">
        <dgm:presLayoutVars>
          <dgm:dir/>
          <dgm:resizeHandles val="exact"/>
        </dgm:presLayoutVars>
      </dgm:prSet>
      <dgm:spPr/>
    </dgm:pt>
    <dgm:pt modelId="{5995431B-4117-4687-8675-E37CD28F577B}" type="pres">
      <dgm:prSet presAssocID="{A924EE66-F7CD-4C92-B470-7CAEC529F8F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C41C1CF-05E8-4288-B564-EBECFF394E2E}" type="pres">
      <dgm:prSet presAssocID="{7DB193CA-2396-4B3D-BD79-6774B658349A}" presName="sibTrans" presStyleLbl="sibTrans2D1" presStyleIdx="0" presStyleCnt="4" custScaleX="183042"/>
      <dgm:spPr/>
      <dgm:t>
        <a:bodyPr/>
        <a:lstStyle/>
        <a:p>
          <a:endParaRPr lang="zh-CN" altLang="en-US"/>
        </a:p>
      </dgm:t>
    </dgm:pt>
    <dgm:pt modelId="{ACDB0571-D077-4906-8EBC-1A690028B9B6}" type="pres">
      <dgm:prSet presAssocID="{7DB193CA-2396-4B3D-BD79-6774B658349A}" presName="connectorText" presStyleLbl="sibTrans2D1" presStyleIdx="0" presStyleCnt="4"/>
      <dgm:spPr/>
      <dgm:t>
        <a:bodyPr/>
        <a:lstStyle/>
        <a:p>
          <a:endParaRPr lang="zh-CN" altLang="en-US"/>
        </a:p>
      </dgm:t>
    </dgm:pt>
    <dgm:pt modelId="{55B99A53-226A-451D-8A17-02D7968084F1}" type="pres">
      <dgm:prSet presAssocID="{2881C959-2FCF-42D8-AA8C-1C361C301A12}" presName="node" presStyleLbl="node1" presStyleIdx="1" presStyleCnt="5" custLinFactNeighborX="8011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6152564-4F06-4833-83D2-1300F7400B71}" type="pres">
      <dgm:prSet presAssocID="{DCA1BE2D-89C1-465D-BF90-48A661F363F8}" presName="sibTrans" presStyleLbl="sibTrans2D1" presStyleIdx="1" presStyleCnt="4"/>
      <dgm:spPr/>
      <dgm:t>
        <a:bodyPr/>
        <a:lstStyle/>
        <a:p>
          <a:endParaRPr lang="zh-CN" altLang="en-US"/>
        </a:p>
      </dgm:t>
    </dgm:pt>
    <dgm:pt modelId="{E9B39414-541E-408B-B6CD-5C139E6C6847}" type="pres">
      <dgm:prSet presAssocID="{DCA1BE2D-89C1-465D-BF90-48A661F363F8}" presName="connectorText" presStyleLbl="sibTrans2D1" presStyleIdx="1" presStyleCnt="4"/>
      <dgm:spPr/>
      <dgm:t>
        <a:bodyPr/>
        <a:lstStyle/>
        <a:p>
          <a:endParaRPr lang="zh-CN" altLang="en-US"/>
        </a:p>
      </dgm:t>
    </dgm:pt>
    <dgm:pt modelId="{4A9FC991-FEF0-42FB-A5FA-576446920B52}" type="pres">
      <dgm:prSet presAssocID="{964A06FA-6267-4561-83F8-AAD2794F4458}" presName="node" presStyleLbl="node1" presStyleIdx="2" presStyleCnt="5" custScaleX="93503" custLinFactNeighborX="6049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60918B2-5F13-4456-B39C-62F98E84C441}" type="pres">
      <dgm:prSet presAssocID="{70DA1EC6-457D-4E02-8CC7-0C5964625A67}" presName="sibTrans" presStyleLbl="sibTrans2D1" presStyleIdx="2" presStyleCnt="4"/>
      <dgm:spPr/>
      <dgm:t>
        <a:bodyPr/>
        <a:lstStyle/>
        <a:p>
          <a:endParaRPr lang="zh-CN" altLang="en-US"/>
        </a:p>
      </dgm:t>
    </dgm:pt>
    <dgm:pt modelId="{D08AC80B-51C7-4152-9894-22D681A154E9}" type="pres">
      <dgm:prSet presAssocID="{70DA1EC6-457D-4E02-8CC7-0C5964625A67}" presName="connectorText" presStyleLbl="sibTrans2D1" presStyleIdx="2" presStyleCnt="4"/>
      <dgm:spPr/>
      <dgm:t>
        <a:bodyPr/>
        <a:lstStyle/>
        <a:p>
          <a:endParaRPr lang="zh-CN" altLang="en-US"/>
        </a:p>
      </dgm:t>
    </dgm:pt>
    <dgm:pt modelId="{ACA0870F-C80D-4BD8-B3BA-4524871C0872}" type="pres">
      <dgm:prSet presAssocID="{37BB4740-E8D2-4E09-9302-59C0FE67126F}" presName="node" presStyleLbl="node1" presStyleIdx="3" presStyleCnt="5" custScaleX="87079" custLinFactNeighborX="28924" custLinFactNeighborY="-304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DDB56EF-BE11-4A8D-93F1-26F84682BA56}" type="pres">
      <dgm:prSet presAssocID="{1D13D77E-198B-48EA-A25D-5B2BD6A54D78}" presName="sibTrans" presStyleLbl="sibTrans2D1" presStyleIdx="3" presStyleCnt="4"/>
      <dgm:spPr/>
      <dgm:t>
        <a:bodyPr/>
        <a:lstStyle/>
        <a:p>
          <a:endParaRPr lang="zh-CN" altLang="en-US"/>
        </a:p>
      </dgm:t>
    </dgm:pt>
    <dgm:pt modelId="{D90F5AF9-31B6-44CE-8900-071CC9898F5D}" type="pres">
      <dgm:prSet presAssocID="{1D13D77E-198B-48EA-A25D-5B2BD6A54D78}" presName="connectorText" presStyleLbl="sibTrans2D1" presStyleIdx="3" presStyleCnt="4"/>
      <dgm:spPr/>
      <dgm:t>
        <a:bodyPr/>
        <a:lstStyle/>
        <a:p>
          <a:endParaRPr lang="zh-CN" altLang="en-US"/>
        </a:p>
      </dgm:t>
    </dgm:pt>
    <dgm:pt modelId="{44A7BC34-88C0-4A79-90CE-70DE5B796D50}" type="pres">
      <dgm:prSet presAssocID="{317E365F-2F83-4839-9BA4-17363D85B5A0}" presName="node" presStyleLbl="node1" presStyleIdx="4" presStyleCnt="5" custScaleX="47615" custLinFactNeighborX="71506" custLinFactNeighborY="-90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982B639-081B-4FCD-A1D7-16F900EC46DF}" type="presOf" srcId="{DCA1BE2D-89C1-465D-BF90-48A661F363F8}" destId="{16152564-4F06-4833-83D2-1300F7400B71}" srcOrd="0" destOrd="0" presId="urn:microsoft.com/office/officeart/2005/8/layout/process1"/>
    <dgm:cxn modelId="{3A9B5DFB-C33E-4DF5-AEB2-90BA88263ACF}" srcId="{814F8190-859D-445A-99DF-E5C214D40EC7}" destId="{964A06FA-6267-4561-83F8-AAD2794F4458}" srcOrd="2" destOrd="0" parTransId="{67C8F571-E3E1-48C1-8A65-7B6E498C1372}" sibTransId="{70DA1EC6-457D-4E02-8CC7-0C5964625A67}"/>
    <dgm:cxn modelId="{CA2D1684-91DE-4182-99AE-B8E2E6D1F1E7}" srcId="{814F8190-859D-445A-99DF-E5C214D40EC7}" destId="{2881C959-2FCF-42D8-AA8C-1C361C301A12}" srcOrd="1" destOrd="0" parTransId="{B2A3DDCB-C7A1-4480-8B4C-8E1F814C041F}" sibTransId="{DCA1BE2D-89C1-465D-BF90-48A661F363F8}"/>
    <dgm:cxn modelId="{A31CC09B-ADB6-4F90-A616-04550CF0A27B}" type="presOf" srcId="{814F8190-859D-445A-99DF-E5C214D40EC7}" destId="{D86906DB-C8CF-4DC2-8C3F-0ECE21FBF26E}" srcOrd="0" destOrd="0" presId="urn:microsoft.com/office/officeart/2005/8/layout/process1"/>
    <dgm:cxn modelId="{398A5C2E-BC5F-4B4E-AC96-696B433A1FAB}" type="presOf" srcId="{70DA1EC6-457D-4E02-8CC7-0C5964625A67}" destId="{D08AC80B-51C7-4152-9894-22D681A154E9}" srcOrd="1" destOrd="0" presId="urn:microsoft.com/office/officeart/2005/8/layout/process1"/>
    <dgm:cxn modelId="{F31859D4-F459-4FCB-8015-A6E43FFA3909}" srcId="{814F8190-859D-445A-99DF-E5C214D40EC7}" destId="{A924EE66-F7CD-4C92-B470-7CAEC529F8F7}" srcOrd="0" destOrd="0" parTransId="{83CC2038-FDF4-4A69-BBE1-82BDB5008ADE}" sibTransId="{7DB193CA-2396-4B3D-BD79-6774B658349A}"/>
    <dgm:cxn modelId="{4CF27690-294D-4AD6-AA54-312B7144AD3F}" srcId="{814F8190-859D-445A-99DF-E5C214D40EC7}" destId="{317E365F-2F83-4839-9BA4-17363D85B5A0}" srcOrd="4" destOrd="0" parTransId="{9A74FB41-6F4B-447A-904F-F78442D93799}" sibTransId="{75F92B6C-50A4-4AC2-9F5F-8E42A33D164D}"/>
    <dgm:cxn modelId="{A850E23A-30A6-44DB-B7F7-F0C633EC2B51}" type="presOf" srcId="{7DB193CA-2396-4B3D-BD79-6774B658349A}" destId="{6C41C1CF-05E8-4288-B564-EBECFF394E2E}" srcOrd="0" destOrd="0" presId="urn:microsoft.com/office/officeart/2005/8/layout/process1"/>
    <dgm:cxn modelId="{02716DC8-13A6-48DD-B3F6-1B0DC06734C4}" type="presOf" srcId="{1D13D77E-198B-48EA-A25D-5B2BD6A54D78}" destId="{D90F5AF9-31B6-44CE-8900-071CC9898F5D}" srcOrd="1" destOrd="0" presId="urn:microsoft.com/office/officeart/2005/8/layout/process1"/>
    <dgm:cxn modelId="{80AC3ECB-445C-4303-96C1-EA58B69437C0}" type="presOf" srcId="{DCA1BE2D-89C1-465D-BF90-48A661F363F8}" destId="{E9B39414-541E-408B-B6CD-5C139E6C6847}" srcOrd="1" destOrd="0" presId="urn:microsoft.com/office/officeart/2005/8/layout/process1"/>
    <dgm:cxn modelId="{7EDED3E1-8D3D-463B-B64F-FE151B991BC2}" type="presOf" srcId="{964A06FA-6267-4561-83F8-AAD2794F4458}" destId="{4A9FC991-FEF0-42FB-A5FA-576446920B52}" srcOrd="0" destOrd="0" presId="urn:microsoft.com/office/officeart/2005/8/layout/process1"/>
    <dgm:cxn modelId="{57D36320-EF64-4037-B1ED-6C767633A992}" type="presOf" srcId="{70DA1EC6-457D-4E02-8CC7-0C5964625A67}" destId="{160918B2-5F13-4456-B39C-62F98E84C441}" srcOrd="0" destOrd="0" presId="urn:microsoft.com/office/officeart/2005/8/layout/process1"/>
    <dgm:cxn modelId="{DE853A92-B5CA-4405-85DE-70E480C4CB66}" type="presOf" srcId="{7DB193CA-2396-4B3D-BD79-6774B658349A}" destId="{ACDB0571-D077-4906-8EBC-1A690028B9B6}" srcOrd="1" destOrd="0" presId="urn:microsoft.com/office/officeart/2005/8/layout/process1"/>
    <dgm:cxn modelId="{DD67CAE5-E2DB-4B12-93A3-C2431C893638}" type="presOf" srcId="{317E365F-2F83-4839-9BA4-17363D85B5A0}" destId="{44A7BC34-88C0-4A79-90CE-70DE5B796D50}" srcOrd="0" destOrd="0" presId="urn:microsoft.com/office/officeart/2005/8/layout/process1"/>
    <dgm:cxn modelId="{10A90C1C-4002-4BDD-ACD1-6030F27C4AD1}" type="presOf" srcId="{A924EE66-F7CD-4C92-B470-7CAEC529F8F7}" destId="{5995431B-4117-4687-8675-E37CD28F577B}" srcOrd="0" destOrd="0" presId="urn:microsoft.com/office/officeart/2005/8/layout/process1"/>
    <dgm:cxn modelId="{E12368C6-E437-4BB6-A88D-8359628D88B6}" type="presOf" srcId="{37BB4740-E8D2-4E09-9302-59C0FE67126F}" destId="{ACA0870F-C80D-4BD8-B3BA-4524871C0872}" srcOrd="0" destOrd="0" presId="urn:microsoft.com/office/officeart/2005/8/layout/process1"/>
    <dgm:cxn modelId="{2EEA515B-02DC-4D3E-8C3F-33EC2575BAB4}" srcId="{814F8190-859D-445A-99DF-E5C214D40EC7}" destId="{37BB4740-E8D2-4E09-9302-59C0FE67126F}" srcOrd="3" destOrd="0" parTransId="{EB1CAA31-54E8-484A-9BAA-818ACF800A38}" sibTransId="{1D13D77E-198B-48EA-A25D-5B2BD6A54D78}"/>
    <dgm:cxn modelId="{AD3D0856-6519-4225-A7B9-C99E9B61DE62}" type="presOf" srcId="{1D13D77E-198B-48EA-A25D-5B2BD6A54D78}" destId="{DDDB56EF-BE11-4A8D-93F1-26F84682BA56}" srcOrd="0" destOrd="0" presId="urn:microsoft.com/office/officeart/2005/8/layout/process1"/>
    <dgm:cxn modelId="{81030C92-C415-46CC-9F0D-5AABD1FD3176}" type="presOf" srcId="{2881C959-2FCF-42D8-AA8C-1C361C301A12}" destId="{55B99A53-226A-451D-8A17-02D7968084F1}" srcOrd="0" destOrd="0" presId="urn:microsoft.com/office/officeart/2005/8/layout/process1"/>
    <dgm:cxn modelId="{C33660EF-0D46-40D8-B235-0BE02B3F9268}" type="presParOf" srcId="{D86906DB-C8CF-4DC2-8C3F-0ECE21FBF26E}" destId="{5995431B-4117-4687-8675-E37CD28F577B}" srcOrd="0" destOrd="0" presId="urn:microsoft.com/office/officeart/2005/8/layout/process1"/>
    <dgm:cxn modelId="{EEBF70E5-FBBE-4178-A582-A8AF4F0D36B2}" type="presParOf" srcId="{D86906DB-C8CF-4DC2-8C3F-0ECE21FBF26E}" destId="{6C41C1CF-05E8-4288-B564-EBECFF394E2E}" srcOrd="1" destOrd="0" presId="urn:microsoft.com/office/officeart/2005/8/layout/process1"/>
    <dgm:cxn modelId="{42E4B6C0-1F0D-429E-809D-A0D6C42DB206}" type="presParOf" srcId="{6C41C1CF-05E8-4288-B564-EBECFF394E2E}" destId="{ACDB0571-D077-4906-8EBC-1A690028B9B6}" srcOrd="0" destOrd="0" presId="urn:microsoft.com/office/officeart/2005/8/layout/process1"/>
    <dgm:cxn modelId="{9544581C-2125-492D-B484-94B005F41C6B}" type="presParOf" srcId="{D86906DB-C8CF-4DC2-8C3F-0ECE21FBF26E}" destId="{55B99A53-226A-451D-8A17-02D7968084F1}" srcOrd="2" destOrd="0" presId="urn:microsoft.com/office/officeart/2005/8/layout/process1"/>
    <dgm:cxn modelId="{F23DA65B-31E0-4670-9EE5-9248D0EEC24D}" type="presParOf" srcId="{D86906DB-C8CF-4DC2-8C3F-0ECE21FBF26E}" destId="{16152564-4F06-4833-83D2-1300F7400B71}" srcOrd="3" destOrd="0" presId="urn:microsoft.com/office/officeart/2005/8/layout/process1"/>
    <dgm:cxn modelId="{97F3ECC0-B27B-4FB7-913E-9EFDF9B9C6D0}" type="presParOf" srcId="{16152564-4F06-4833-83D2-1300F7400B71}" destId="{E9B39414-541E-408B-B6CD-5C139E6C6847}" srcOrd="0" destOrd="0" presId="urn:microsoft.com/office/officeart/2005/8/layout/process1"/>
    <dgm:cxn modelId="{FCA1DBAF-CF04-467F-ABA1-F45464A32329}" type="presParOf" srcId="{D86906DB-C8CF-4DC2-8C3F-0ECE21FBF26E}" destId="{4A9FC991-FEF0-42FB-A5FA-576446920B52}" srcOrd="4" destOrd="0" presId="urn:microsoft.com/office/officeart/2005/8/layout/process1"/>
    <dgm:cxn modelId="{75A01145-EFC0-419A-B750-A47444A8F387}" type="presParOf" srcId="{D86906DB-C8CF-4DC2-8C3F-0ECE21FBF26E}" destId="{160918B2-5F13-4456-B39C-62F98E84C441}" srcOrd="5" destOrd="0" presId="urn:microsoft.com/office/officeart/2005/8/layout/process1"/>
    <dgm:cxn modelId="{D2F32D87-BC02-41FD-847D-ECC92D99E2A6}" type="presParOf" srcId="{160918B2-5F13-4456-B39C-62F98E84C441}" destId="{D08AC80B-51C7-4152-9894-22D681A154E9}" srcOrd="0" destOrd="0" presId="urn:microsoft.com/office/officeart/2005/8/layout/process1"/>
    <dgm:cxn modelId="{B7FF6951-65B8-429C-B355-FB0B32636AB1}" type="presParOf" srcId="{D86906DB-C8CF-4DC2-8C3F-0ECE21FBF26E}" destId="{ACA0870F-C80D-4BD8-B3BA-4524871C0872}" srcOrd="6" destOrd="0" presId="urn:microsoft.com/office/officeart/2005/8/layout/process1"/>
    <dgm:cxn modelId="{6506B0FE-0C76-4A9B-B8BD-8E7326366C8A}" type="presParOf" srcId="{D86906DB-C8CF-4DC2-8C3F-0ECE21FBF26E}" destId="{DDDB56EF-BE11-4A8D-93F1-26F84682BA56}" srcOrd="7" destOrd="0" presId="urn:microsoft.com/office/officeart/2005/8/layout/process1"/>
    <dgm:cxn modelId="{AB3CAEBB-F120-4DB4-A22A-CA6442093788}" type="presParOf" srcId="{DDDB56EF-BE11-4A8D-93F1-26F84682BA56}" destId="{D90F5AF9-31B6-44CE-8900-071CC9898F5D}" srcOrd="0" destOrd="0" presId="urn:microsoft.com/office/officeart/2005/8/layout/process1"/>
    <dgm:cxn modelId="{4D556A21-B38E-4721-865B-2CCAF1CC36FE}" type="presParOf" srcId="{D86906DB-C8CF-4DC2-8C3F-0ECE21FBF26E}" destId="{44A7BC34-88C0-4A79-90CE-70DE5B796D50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4F8190-859D-445A-99DF-E5C214D40EC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924EE66-F7CD-4C92-B470-7CAEC529F8F7}">
      <dgm:prSet phldrT="[文本]"/>
      <dgm:spPr/>
      <dgm:t>
        <a:bodyPr/>
        <a:lstStyle/>
        <a:p>
          <a:r>
            <a:rPr lang="zh-CN" altLang="en-US" dirty="0"/>
            <a:t>直接收款申请</a:t>
          </a:r>
        </a:p>
      </dgm:t>
    </dgm:pt>
    <dgm:pt modelId="{83CC2038-FDF4-4A69-BBE1-82BDB5008ADE}" type="parTrans" cxnId="{F31859D4-F459-4FCB-8015-A6E43FFA3909}">
      <dgm:prSet/>
      <dgm:spPr/>
      <dgm:t>
        <a:bodyPr/>
        <a:lstStyle/>
        <a:p>
          <a:endParaRPr lang="zh-CN" altLang="en-US"/>
        </a:p>
      </dgm:t>
    </dgm:pt>
    <dgm:pt modelId="{7DB193CA-2396-4B3D-BD79-6774B658349A}" type="sibTrans" cxnId="{F31859D4-F459-4FCB-8015-A6E43FFA3909}">
      <dgm:prSet/>
      <dgm:spPr/>
      <dgm:t>
        <a:bodyPr/>
        <a:lstStyle/>
        <a:p>
          <a:endParaRPr lang="zh-CN" altLang="en-US"/>
        </a:p>
      </dgm:t>
    </dgm:pt>
    <dgm:pt modelId="{2881C959-2FCF-42D8-AA8C-1C361C301A12}">
      <dgm:prSet phldrT="[文本]"/>
      <dgm:spPr/>
      <dgm:t>
        <a:bodyPr/>
        <a:lstStyle/>
        <a:p>
          <a:r>
            <a:rPr lang="zh-CN" altLang="en-US" dirty="0"/>
            <a:t>业务人员审核</a:t>
          </a:r>
        </a:p>
      </dgm:t>
    </dgm:pt>
    <dgm:pt modelId="{B2A3DDCB-C7A1-4480-8B4C-8E1F814C041F}" type="parTrans" cxnId="{CA2D1684-91DE-4182-99AE-B8E2E6D1F1E7}">
      <dgm:prSet/>
      <dgm:spPr/>
      <dgm:t>
        <a:bodyPr/>
        <a:lstStyle/>
        <a:p>
          <a:endParaRPr lang="zh-CN" altLang="en-US"/>
        </a:p>
      </dgm:t>
    </dgm:pt>
    <dgm:pt modelId="{DCA1BE2D-89C1-465D-BF90-48A661F363F8}" type="sibTrans" cxnId="{CA2D1684-91DE-4182-99AE-B8E2E6D1F1E7}">
      <dgm:prSet/>
      <dgm:spPr/>
      <dgm:t>
        <a:bodyPr/>
        <a:lstStyle/>
        <a:p>
          <a:endParaRPr lang="zh-CN" altLang="en-US"/>
        </a:p>
      </dgm:t>
    </dgm:pt>
    <dgm:pt modelId="{37BB4740-E8D2-4E09-9302-59C0FE67126F}">
      <dgm:prSet phldrT="[文本]"/>
      <dgm:spPr/>
      <dgm:t>
        <a:bodyPr/>
        <a:lstStyle/>
        <a:p>
          <a:r>
            <a:rPr lang="zh-CN" altLang="en-US" dirty="0"/>
            <a:t>财务审核</a:t>
          </a:r>
        </a:p>
      </dgm:t>
    </dgm:pt>
    <dgm:pt modelId="{EB1CAA31-54E8-484A-9BAA-818ACF800A38}" type="parTrans" cxnId="{2EEA515B-02DC-4D3E-8C3F-33EC2575BAB4}">
      <dgm:prSet/>
      <dgm:spPr/>
      <dgm:t>
        <a:bodyPr/>
        <a:lstStyle/>
        <a:p>
          <a:endParaRPr lang="zh-CN" altLang="en-US"/>
        </a:p>
      </dgm:t>
    </dgm:pt>
    <dgm:pt modelId="{1D13D77E-198B-48EA-A25D-5B2BD6A54D78}" type="sibTrans" cxnId="{2EEA515B-02DC-4D3E-8C3F-33EC2575BAB4}">
      <dgm:prSet/>
      <dgm:spPr/>
      <dgm:t>
        <a:bodyPr/>
        <a:lstStyle/>
        <a:p>
          <a:endParaRPr lang="zh-CN" altLang="en-US"/>
        </a:p>
      </dgm:t>
    </dgm:pt>
    <dgm:pt modelId="{317E365F-2F83-4839-9BA4-17363D85B5A0}">
      <dgm:prSet phldrT="[文本]"/>
      <dgm:spPr/>
      <dgm:t>
        <a:bodyPr/>
        <a:lstStyle/>
        <a:p>
          <a:r>
            <a:rPr lang="zh-CN" altLang="en-US" dirty="0"/>
            <a:t>生成凭证</a:t>
          </a:r>
        </a:p>
      </dgm:t>
    </dgm:pt>
    <dgm:pt modelId="{9A74FB41-6F4B-447A-904F-F78442D93799}" type="parTrans" cxnId="{4CF27690-294D-4AD6-AA54-312B7144AD3F}">
      <dgm:prSet/>
      <dgm:spPr/>
      <dgm:t>
        <a:bodyPr/>
        <a:lstStyle/>
        <a:p>
          <a:endParaRPr lang="zh-CN" altLang="en-US"/>
        </a:p>
      </dgm:t>
    </dgm:pt>
    <dgm:pt modelId="{75F92B6C-50A4-4AC2-9F5F-8E42A33D164D}" type="sibTrans" cxnId="{4CF27690-294D-4AD6-AA54-312B7144AD3F}">
      <dgm:prSet/>
      <dgm:spPr/>
      <dgm:t>
        <a:bodyPr/>
        <a:lstStyle/>
        <a:p>
          <a:endParaRPr lang="zh-CN" altLang="en-US"/>
        </a:p>
      </dgm:t>
    </dgm:pt>
    <dgm:pt modelId="{D86906DB-C8CF-4DC2-8C3F-0ECE21FBF26E}" type="pres">
      <dgm:prSet presAssocID="{814F8190-859D-445A-99DF-E5C214D40EC7}" presName="Name0" presStyleCnt="0">
        <dgm:presLayoutVars>
          <dgm:dir/>
          <dgm:resizeHandles val="exact"/>
        </dgm:presLayoutVars>
      </dgm:prSet>
      <dgm:spPr/>
    </dgm:pt>
    <dgm:pt modelId="{5995431B-4117-4687-8675-E37CD28F577B}" type="pres">
      <dgm:prSet presAssocID="{A924EE66-F7CD-4C92-B470-7CAEC529F8F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C41C1CF-05E8-4288-B564-EBECFF394E2E}" type="pres">
      <dgm:prSet presAssocID="{7DB193CA-2396-4B3D-BD79-6774B658349A}" presName="sibTrans" presStyleLbl="sibTrans2D1" presStyleIdx="0" presStyleCnt="3"/>
      <dgm:spPr/>
      <dgm:t>
        <a:bodyPr/>
        <a:lstStyle/>
        <a:p>
          <a:endParaRPr lang="zh-CN" altLang="en-US"/>
        </a:p>
      </dgm:t>
    </dgm:pt>
    <dgm:pt modelId="{ACDB0571-D077-4906-8EBC-1A690028B9B6}" type="pres">
      <dgm:prSet presAssocID="{7DB193CA-2396-4B3D-BD79-6774B658349A}" presName="connectorText" presStyleLbl="sibTrans2D1" presStyleIdx="0" presStyleCnt="3"/>
      <dgm:spPr/>
      <dgm:t>
        <a:bodyPr/>
        <a:lstStyle/>
        <a:p>
          <a:endParaRPr lang="zh-CN" altLang="en-US"/>
        </a:p>
      </dgm:t>
    </dgm:pt>
    <dgm:pt modelId="{55B99A53-226A-451D-8A17-02D7968084F1}" type="pres">
      <dgm:prSet presAssocID="{2881C959-2FCF-42D8-AA8C-1C361C301A1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6152564-4F06-4833-83D2-1300F7400B71}" type="pres">
      <dgm:prSet presAssocID="{DCA1BE2D-89C1-465D-BF90-48A661F363F8}" presName="sibTrans" presStyleLbl="sibTrans2D1" presStyleIdx="1" presStyleCnt="3"/>
      <dgm:spPr/>
      <dgm:t>
        <a:bodyPr/>
        <a:lstStyle/>
        <a:p>
          <a:endParaRPr lang="zh-CN" altLang="en-US"/>
        </a:p>
      </dgm:t>
    </dgm:pt>
    <dgm:pt modelId="{E9B39414-541E-408B-B6CD-5C139E6C6847}" type="pres">
      <dgm:prSet presAssocID="{DCA1BE2D-89C1-465D-BF90-48A661F363F8}" presName="connectorText" presStyleLbl="sibTrans2D1" presStyleIdx="1" presStyleCnt="3"/>
      <dgm:spPr/>
      <dgm:t>
        <a:bodyPr/>
        <a:lstStyle/>
        <a:p>
          <a:endParaRPr lang="zh-CN" altLang="en-US"/>
        </a:p>
      </dgm:t>
    </dgm:pt>
    <dgm:pt modelId="{ACA0870F-C80D-4BD8-B3BA-4524871C0872}" type="pres">
      <dgm:prSet presAssocID="{37BB4740-E8D2-4E09-9302-59C0FE67126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DDB56EF-BE11-4A8D-93F1-26F84682BA56}" type="pres">
      <dgm:prSet presAssocID="{1D13D77E-198B-48EA-A25D-5B2BD6A54D78}" presName="sibTrans" presStyleLbl="sibTrans2D1" presStyleIdx="2" presStyleCnt="3"/>
      <dgm:spPr/>
      <dgm:t>
        <a:bodyPr/>
        <a:lstStyle/>
        <a:p>
          <a:endParaRPr lang="zh-CN" altLang="en-US"/>
        </a:p>
      </dgm:t>
    </dgm:pt>
    <dgm:pt modelId="{D90F5AF9-31B6-44CE-8900-071CC9898F5D}" type="pres">
      <dgm:prSet presAssocID="{1D13D77E-198B-48EA-A25D-5B2BD6A54D78}" presName="connectorText" presStyleLbl="sibTrans2D1" presStyleIdx="2" presStyleCnt="3"/>
      <dgm:spPr/>
      <dgm:t>
        <a:bodyPr/>
        <a:lstStyle/>
        <a:p>
          <a:endParaRPr lang="zh-CN" altLang="en-US"/>
        </a:p>
      </dgm:t>
    </dgm:pt>
    <dgm:pt modelId="{44A7BC34-88C0-4A79-90CE-70DE5B796D50}" type="pres">
      <dgm:prSet presAssocID="{317E365F-2F83-4839-9BA4-17363D85B5A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A177F8F-F905-4AE3-8F4F-9C1668C8A450}" type="presOf" srcId="{DCA1BE2D-89C1-465D-BF90-48A661F363F8}" destId="{16152564-4F06-4833-83D2-1300F7400B71}" srcOrd="0" destOrd="0" presId="urn:microsoft.com/office/officeart/2005/8/layout/process1"/>
    <dgm:cxn modelId="{0A943194-AB15-461A-80CB-579097689DFB}" type="presOf" srcId="{1D13D77E-198B-48EA-A25D-5B2BD6A54D78}" destId="{D90F5AF9-31B6-44CE-8900-071CC9898F5D}" srcOrd="1" destOrd="0" presId="urn:microsoft.com/office/officeart/2005/8/layout/process1"/>
    <dgm:cxn modelId="{C8D356F4-E801-4739-84C3-913E93091C44}" type="presOf" srcId="{317E365F-2F83-4839-9BA4-17363D85B5A0}" destId="{44A7BC34-88C0-4A79-90CE-70DE5B796D50}" srcOrd="0" destOrd="0" presId="urn:microsoft.com/office/officeart/2005/8/layout/process1"/>
    <dgm:cxn modelId="{0A1A3808-72CE-4F28-B8DC-03E152AD203A}" type="presOf" srcId="{7DB193CA-2396-4B3D-BD79-6774B658349A}" destId="{6C41C1CF-05E8-4288-B564-EBECFF394E2E}" srcOrd="0" destOrd="0" presId="urn:microsoft.com/office/officeart/2005/8/layout/process1"/>
    <dgm:cxn modelId="{4CF27690-294D-4AD6-AA54-312B7144AD3F}" srcId="{814F8190-859D-445A-99DF-E5C214D40EC7}" destId="{317E365F-2F83-4839-9BA4-17363D85B5A0}" srcOrd="3" destOrd="0" parTransId="{9A74FB41-6F4B-447A-904F-F78442D93799}" sibTransId="{75F92B6C-50A4-4AC2-9F5F-8E42A33D164D}"/>
    <dgm:cxn modelId="{156085BD-C873-4095-924B-594F2FBF7DAC}" type="presOf" srcId="{7DB193CA-2396-4B3D-BD79-6774B658349A}" destId="{ACDB0571-D077-4906-8EBC-1A690028B9B6}" srcOrd="1" destOrd="0" presId="urn:microsoft.com/office/officeart/2005/8/layout/process1"/>
    <dgm:cxn modelId="{0269E2EB-0C9B-4DC9-85FE-C10BFAAD64D1}" type="presOf" srcId="{A924EE66-F7CD-4C92-B470-7CAEC529F8F7}" destId="{5995431B-4117-4687-8675-E37CD28F577B}" srcOrd="0" destOrd="0" presId="urn:microsoft.com/office/officeart/2005/8/layout/process1"/>
    <dgm:cxn modelId="{831C24CF-6809-4EE4-BD71-5BA9CB185235}" type="presOf" srcId="{814F8190-859D-445A-99DF-E5C214D40EC7}" destId="{D86906DB-C8CF-4DC2-8C3F-0ECE21FBF26E}" srcOrd="0" destOrd="0" presId="urn:microsoft.com/office/officeart/2005/8/layout/process1"/>
    <dgm:cxn modelId="{2047F357-9508-4532-A7EC-958CEEAC41BB}" type="presOf" srcId="{DCA1BE2D-89C1-465D-BF90-48A661F363F8}" destId="{E9B39414-541E-408B-B6CD-5C139E6C6847}" srcOrd="1" destOrd="0" presId="urn:microsoft.com/office/officeart/2005/8/layout/process1"/>
    <dgm:cxn modelId="{5E308B2C-96BF-4D48-AA29-B23C98279C42}" type="presOf" srcId="{1D13D77E-198B-48EA-A25D-5B2BD6A54D78}" destId="{DDDB56EF-BE11-4A8D-93F1-26F84682BA56}" srcOrd="0" destOrd="0" presId="urn:microsoft.com/office/officeart/2005/8/layout/process1"/>
    <dgm:cxn modelId="{2EEA515B-02DC-4D3E-8C3F-33EC2575BAB4}" srcId="{814F8190-859D-445A-99DF-E5C214D40EC7}" destId="{37BB4740-E8D2-4E09-9302-59C0FE67126F}" srcOrd="2" destOrd="0" parTransId="{EB1CAA31-54E8-484A-9BAA-818ACF800A38}" sibTransId="{1D13D77E-198B-48EA-A25D-5B2BD6A54D78}"/>
    <dgm:cxn modelId="{CA2D1684-91DE-4182-99AE-B8E2E6D1F1E7}" srcId="{814F8190-859D-445A-99DF-E5C214D40EC7}" destId="{2881C959-2FCF-42D8-AA8C-1C361C301A12}" srcOrd="1" destOrd="0" parTransId="{B2A3DDCB-C7A1-4480-8B4C-8E1F814C041F}" sibTransId="{DCA1BE2D-89C1-465D-BF90-48A661F363F8}"/>
    <dgm:cxn modelId="{887959A9-69C1-4B15-930F-E43966018066}" type="presOf" srcId="{37BB4740-E8D2-4E09-9302-59C0FE67126F}" destId="{ACA0870F-C80D-4BD8-B3BA-4524871C0872}" srcOrd="0" destOrd="0" presId="urn:microsoft.com/office/officeart/2005/8/layout/process1"/>
    <dgm:cxn modelId="{F31859D4-F459-4FCB-8015-A6E43FFA3909}" srcId="{814F8190-859D-445A-99DF-E5C214D40EC7}" destId="{A924EE66-F7CD-4C92-B470-7CAEC529F8F7}" srcOrd="0" destOrd="0" parTransId="{83CC2038-FDF4-4A69-BBE1-82BDB5008ADE}" sibTransId="{7DB193CA-2396-4B3D-BD79-6774B658349A}"/>
    <dgm:cxn modelId="{6C0DCCE2-7006-41E0-8F54-F20D8F6806D6}" type="presOf" srcId="{2881C959-2FCF-42D8-AA8C-1C361C301A12}" destId="{55B99A53-226A-451D-8A17-02D7968084F1}" srcOrd="0" destOrd="0" presId="urn:microsoft.com/office/officeart/2005/8/layout/process1"/>
    <dgm:cxn modelId="{5BCEB55B-33CF-488B-B29B-CC823E7D9614}" type="presParOf" srcId="{D86906DB-C8CF-4DC2-8C3F-0ECE21FBF26E}" destId="{5995431B-4117-4687-8675-E37CD28F577B}" srcOrd="0" destOrd="0" presId="urn:microsoft.com/office/officeart/2005/8/layout/process1"/>
    <dgm:cxn modelId="{52706DA4-DFF8-483C-AC0F-20310C00EB8E}" type="presParOf" srcId="{D86906DB-C8CF-4DC2-8C3F-0ECE21FBF26E}" destId="{6C41C1CF-05E8-4288-B564-EBECFF394E2E}" srcOrd="1" destOrd="0" presId="urn:microsoft.com/office/officeart/2005/8/layout/process1"/>
    <dgm:cxn modelId="{42067ED5-F744-420B-B7CC-A093ACFA6410}" type="presParOf" srcId="{6C41C1CF-05E8-4288-B564-EBECFF394E2E}" destId="{ACDB0571-D077-4906-8EBC-1A690028B9B6}" srcOrd="0" destOrd="0" presId="urn:microsoft.com/office/officeart/2005/8/layout/process1"/>
    <dgm:cxn modelId="{5ACD11BE-1E75-4772-B146-30D0D195DB76}" type="presParOf" srcId="{D86906DB-C8CF-4DC2-8C3F-0ECE21FBF26E}" destId="{55B99A53-226A-451D-8A17-02D7968084F1}" srcOrd="2" destOrd="0" presId="urn:microsoft.com/office/officeart/2005/8/layout/process1"/>
    <dgm:cxn modelId="{63196AEC-3530-4133-BD68-BA081D861C8E}" type="presParOf" srcId="{D86906DB-C8CF-4DC2-8C3F-0ECE21FBF26E}" destId="{16152564-4F06-4833-83D2-1300F7400B71}" srcOrd="3" destOrd="0" presId="urn:microsoft.com/office/officeart/2005/8/layout/process1"/>
    <dgm:cxn modelId="{423C9A17-0FDC-468D-A74C-9E4444F4A9C2}" type="presParOf" srcId="{16152564-4F06-4833-83D2-1300F7400B71}" destId="{E9B39414-541E-408B-B6CD-5C139E6C6847}" srcOrd="0" destOrd="0" presId="urn:microsoft.com/office/officeart/2005/8/layout/process1"/>
    <dgm:cxn modelId="{F8834A4D-10D6-4EBC-9895-0C90749BCE5A}" type="presParOf" srcId="{D86906DB-C8CF-4DC2-8C3F-0ECE21FBF26E}" destId="{ACA0870F-C80D-4BD8-B3BA-4524871C0872}" srcOrd="4" destOrd="0" presId="urn:microsoft.com/office/officeart/2005/8/layout/process1"/>
    <dgm:cxn modelId="{A76BB303-EE0A-4D44-B928-51AA40110D36}" type="presParOf" srcId="{D86906DB-C8CF-4DC2-8C3F-0ECE21FBF26E}" destId="{DDDB56EF-BE11-4A8D-93F1-26F84682BA56}" srcOrd="5" destOrd="0" presId="urn:microsoft.com/office/officeart/2005/8/layout/process1"/>
    <dgm:cxn modelId="{A4161AC9-ED19-429D-85AE-84814F6461D0}" type="presParOf" srcId="{DDDB56EF-BE11-4A8D-93F1-26F84682BA56}" destId="{D90F5AF9-31B6-44CE-8900-071CC9898F5D}" srcOrd="0" destOrd="0" presId="urn:microsoft.com/office/officeart/2005/8/layout/process1"/>
    <dgm:cxn modelId="{D9AE73CE-FCCD-44DB-969D-5AEC82CFEA66}" type="presParOf" srcId="{D86906DB-C8CF-4DC2-8C3F-0ECE21FBF26E}" destId="{44A7BC34-88C0-4A79-90CE-70DE5B796D50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4F8190-859D-445A-99DF-E5C214D40EC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924EE66-F7CD-4C92-B470-7CAEC529F8F7}">
      <dgm:prSet phldrT="[文本]"/>
      <dgm:spPr/>
      <dgm:t>
        <a:bodyPr/>
        <a:lstStyle/>
        <a:p>
          <a:r>
            <a:rPr lang="zh-CN" altLang="en-US" dirty="0"/>
            <a:t>选择转拨类型</a:t>
          </a:r>
        </a:p>
      </dgm:t>
    </dgm:pt>
    <dgm:pt modelId="{83CC2038-FDF4-4A69-BBE1-82BDB5008ADE}" type="parTrans" cxnId="{F31859D4-F459-4FCB-8015-A6E43FFA3909}">
      <dgm:prSet/>
      <dgm:spPr/>
      <dgm:t>
        <a:bodyPr/>
        <a:lstStyle/>
        <a:p>
          <a:endParaRPr lang="zh-CN" altLang="en-US"/>
        </a:p>
      </dgm:t>
    </dgm:pt>
    <dgm:pt modelId="{7DB193CA-2396-4B3D-BD79-6774B658349A}" type="sibTrans" cxnId="{F31859D4-F459-4FCB-8015-A6E43FFA3909}">
      <dgm:prSet/>
      <dgm:spPr/>
      <dgm:t>
        <a:bodyPr/>
        <a:lstStyle/>
        <a:p>
          <a:endParaRPr lang="zh-CN" altLang="en-US"/>
        </a:p>
      </dgm:t>
    </dgm:pt>
    <dgm:pt modelId="{2881C959-2FCF-42D8-AA8C-1C361C301A12}">
      <dgm:prSet phldrT="[文本]"/>
      <dgm:spPr/>
      <dgm:t>
        <a:bodyPr/>
        <a:lstStyle/>
        <a:p>
          <a:r>
            <a:rPr lang="zh-CN" altLang="en-US" dirty="0"/>
            <a:t>填写转拨申请</a:t>
          </a:r>
        </a:p>
      </dgm:t>
    </dgm:pt>
    <dgm:pt modelId="{B2A3DDCB-C7A1-4480-8B4C-8E1F814C041F}" type="parTrans" cxnId="{CA2D1684-91DE-4182-99AE-B8E2E6D1F1E7}">
      <dgm:prSet/>
      <dgm:spPr/>
      <dgm:t>
        <a:bodyPr/>
        <a:lstStyle/>
        <a:p>
          <a:endParaRPr lang="zh-CN" altLang="en-US"/>
        </a:p>
      </dgm:t>
    </dgm:pt>
    <dgm:pt modelId="{DCA1BE2D-89C1-465D-BF90-48A661F363F8}" type="sibTrans" cxnId="{CA2D1684-91DE-4182-99AE-B8E2E6D1F1E7}">
      <dgm:prSet/>
      <dgm:spPr/>
      <dgm:t>
        <a:bodyPr/>
        <a:lstStyle/>
        <a:p>
          <a:endParaRPr lang="zh-CN" altLang="en-US"/>
        </a:p>
      </dgm:t>
    </dgm:pt>
    <dgm:pt modelId="{37BB4740-E8D2-4E09-9302-59C0FE67126F}">
      <dgm:prSet phldrT="[文本]"/>
      <dgm:spPr/>
      <dgm:t>
        <a:bodyPr/>
        <a:lstStyle/>
        <a:p>
          <a:r>
            <a:rPr lang="zh-CN" altLang="en-US" dirty="0"/>
            <a:t>财务审核</a:t>
          </a:r>
        </a:p>
      </dgm:t>
    </dgm:pt>
    <dgm:pt modelId="{EB1CAA31-54E8-484A-9BAA-818ACF800A38}" type="parTrans" cxnId="{2EEA515B-02DC-4D3E-8C3F-33EC2575BAB4}">
      <dgm:prSet/>
      <dgm:spPr/>
      <dgm:t>
        <a:bodyPr/>
        <a:lstStyle/>
        <a:p>
          <a:endParaRPr lang="zh-CN" altLang="en-US"/>
        </a:p>
      </dgm:t>
    </dgm:pt>
    <dgm:pt modelId="{1D13D77E-198B-48EA-A25D-5B2BD6A54D78}" type="sibTrans" cxnId="{2EEA515B-02DC-4D3E-8C3F-33EC2575BAB4}">
      <dgm:prSet/>
      <dgm:spPr/>
      <dgm:t>
        <a:bodyPr/>
        <a:lstStyle/>
        <a:p>
          <a:endParaRPr lang="zh-CN" altLang="en-US"/>
        </a:p>
      </dgm:t>
    </dgm:pt>
    <dgm:pt modelId="{317E365F-2F83-4839-9BA4-17363D85B5A0}">
      <dgm:prSet phldrT="[文本]"/>
      <dgm:spPr/>
      <dgm:t>
        <a:bodyPr/>
        <a:lstStyle/>
        <a:p>
          <a:r>
            <a:rPr lang="zh-CN" altLang="en-US" dirty="0"/>
            <a:t>生成凭证</a:t>
          </a:r>
        </a:p>
      </dgm:t>
    </dgm:pt>
    <dgm:pt modelId="{9A74FB41-6F4B-447A-904F-F78442D93799}" type="parTrans" cxnId="{4CF27690-294D-4AD6-AA54-312B7144AD3F}">
      <dgm:prSet/>
      <dgm:spPr/>
      <dgm:t>
        <a:bodyPr/>
        <a:lstStyle/>
        <a:p>
          <a:endParaRPr lang="zh-CN" altLang="en-US"/>
        </a:p>
      </dgm:t>
    </dgm:pt>
    <dgm:pt modelId="{75F92B6C-50A4-4AC2-9F5F-8E42A33D164D}" type="sibTrans" cxnId="{4CF27690-294D-4AD6-AA54-312B7144AD3F}">
      <dgm:prSet/>
      <dgm:spPr/>
      <dgm:t>
        <a:bodyPr/>
        <a:lstStyle/>
        <a:p>
          <a:endParaRPr lang="zh-CN" altLang="en-US"/>
        </a:p>
      </dgm:t>
    </dgm:pt>
    <dgm:pt modelId="{964A06FA-6267-4561-83F8-AAD2794F4458}">
      <dgm:prSet phldrT="[文本]"/>
      <dgm:spPr/>
      <dgm:t>
        <a:bodyPr/>
        <a:lstStyle/>
        <a:p>
          <a:r>
            <a:rPr lang="zh-CN" altLang="en-US" dirty="0"/>
            <a:t>业务审核</a:t>
          </a:r>
        </a:p>
      </dgm:t>
    </dgm:pt>
    <dgm:pt modelId="{67C8F571-E3E1-48C1-8A65-7B6E498C1372}" type="parTrans" cxnId="{3A9B5DFB-C33E-4DF5-AEB2-90BA88263ACF}">
      <dgm:prSet/>
      <dgm:spPr/>
      <dgm:t>
        <a:bodyPr/>
        <a:lstStyle/>
        <a:p>
          <a:endParaRPr lang="zh-CN" altLang="en-US"/>
        </a:p>
      </dgm:t>
    </dgm:pt>
    <dgm:pt modelId="{70DA1EC6-457D-4E02-8CC7-0C5964625A67}" type="sibTrans" cxnId="{3A9B5DFB-C33E-4DF5-AEB2-90BA88263ACF}">
      <dgm:prSet/>
      <dgm:spPr/>
      <dgm:t>
        <a:bodyPr/>
        <a:lstStyle/>
        <a:p>
          <a:endParaRPr lang="zh-CN" altLang="en-US"/>
        </a:p>
      </dgm:t>
    </dgm:pt>
    <dgm:pt modelId="{D86906DB-C8CF-4DC2-8C3F-0ECE21FBF26E}" type="pres">
      <dgm:prSet presAssocID="{814F8190-859D-445A-99DF-E5C214D40EC7}" presName="Name0" presStyleCnt="0">
        <dgm:presLayoutVars>
          <dgm:dir/>
          <dgm:resizeHandles val="exact"/>
        </dgm:presLayoutVars>
      </dgm:prSet>
      <dgm:spPr/>
    </dgm:pt>
    <dgm:pt modelId="{5995431B-4117-4687-8675-E37CD28F577B}" type="pres">
      <dgm:prSet presAssocID="{A924EE66-F7CD-4C92-B470-7CAEC529F8F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C41C1CF-05E8-4288-B564-EBECFF394E2E}" type="pres">
      <dgm:prSet presAssocID="{7DB193CA-2396-4B3D-BD79-6774B658349A}" presName="sibTrans" presStyleLbl="sibTrans2D1" presStyleIdx="0" presStyleCnt="4"/>
      <dgm:spPr/>
      <dgm:t>
        <a:bodyPr/>
        <a:lstStyle/>
        <a:p>
          <a:endParaRPr lang="zh-CN" altLang="en-US"/>
        </a:p>
      </dgm:t>
    </dgm:pt>
    <dgm:pt modelId="{ACDB0571-D077-4906-8EBC-1A690028B9B6}" type="pres">
      <dgm:prSet presAssocID="{7DB193CA-2396-4B3D-BD79-6774B658349A}" presName="connectorText" presStyleLbl="sibTrans2D1" presStyleIdx="0" presStyleCnt="4"/>
      <dgm:spPr/>
      <dgm:t>
        <a:bodyPr/>
        <a:lstStyle/>
        <a:p>
          <a:endParaRPr lang="zh-CN" altLang="en-US"/>
        </a:p>
      </dgm:t>
    </dgm:pt>
    <dgm:pt modelId="{55B99A53-226A-451D-8A17-02D7968084F1}" type="pres">
      <dgm:prSet presAssocID="{2881C959-2FCF-42D8-AA8C-1C361C301A1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6152564-4F06-4833-83D2-1300F7400B71}" type="pres">
      <dgm:prSet presAssocID="{DCA1BE2D-89C1-465D-BF90-48A661F363F8}" presName="sibTrans" presStyleLbl="sibTrans2D1" presStyleIdx="1" presStyleCnt="4"/>
      <dgm:spPr/>
      <dgm:t>
        <a:bodyPr/>
        <a:lstStyle/>
        <a:p>
          <a:endParaRPr lang="zh-CN" altLang="en-US"/>
        </a:p>
      </dgm:t>
    </dgm:pt>
    <dgm:pt modelId="{E9B39414-541E-408B-B6CD-5C139E6C6847}" type="pres">
      <dgm:prSet presAssocID="{DCA1BE2D-89C1-465D-BF90-48A661F363F8}" presName="connectorText" presStyleLbl="sibTrans2D1" presStyleIdx="1" presStyleCnt="4"/>
      <dgm:spPr/>
      <dgm:t>
        <a:bodyPr/>
        <a:lstStyle/>
        <a:p>
          <a:endParaRPr lang="zh-CN" altLang="en-US"/>
        </a:p>
      </dgm:t>
    </dgm:pt>
    <dgm:pt modelId="{4A9FC991-FEF0-42FB-A5FA-576446920B52}" type="pres">
      <dgm:prSet presAssocID="{964A06FA-6267-4561-83F8-AAD2794F445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60918B2-5F13-4456-B39C-62F98E84C441}" type="pres">
      <dgm:prSet presAssocID="{70DA1EC6-457D-4E02-8CC7-0C5964625A67}" presName="sibTrans" presStyleLbl="sibTrans2D1" presStyleIdx="2" presStyleCnt="4"/>
      <dgm:spPr/>
      <dgm:t>
        <a:bodyPr/>
        <a:lstStyle/>
        <a:p>
          <a:endParaRPr lang="zh-CN" altLang="en-US"/>
        </a:p>
      </dgm:t>
    </dgm:pt>
    <dgm:pt modelId="{D08AC80B-51C7-4152-9894-22D681A154E9}" type="pres">
      <dgm:prSet presAssocID="{70DA1EC6-457D-4E02-8CC7-0C5964625A67}" presName="connectorText" presStyleLbl="sibTrans2D1" presStyleIdx="2" presStyleCnt="4"/>
      <dgm:spPr/>
      <dgm:t>
        <a:bodyPr/>
        <a:lstStyle/>
        <a:p>
          <a:endParaRPr lang="zh-CN" altLang="en-US"/>
        </a:p>
      </dgm:t>
    </dgm:pt>
    <dgm:pt modelId="{ACA0870F-C80D-4BD8-B3BA-4524871C0872}" type="pres">
      <dgm:prSet presAssocID="{37BB4740-E8D2-4E09-9302-59C0FE67126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DDB56EF-BE11-4A8D-93F1-26F84682BA56}" type="pres">
      <dgm:prSet presAssocID="{1D13D77E-198B-48EA-A25D-5B2BD6A54D78}" presName="sibTrans" presStyleLbl="sibTrans2D1" presStyleIdx="3" presStyleCnt="4"/>
      <dgm:spPr/>
      <dgm:t>
        <a:bodyPr/>
        <a:lstStyle/>
        <a:p>
          <a:endParaRPr lang="zh-CN" altLang="en-US"/>
        </a:p>
      </dgm:t>
    </dgm:pt>
    <dgm:pt modelId="{D90F5AF9-31B6-44CE-8900-071CC9898F5D}" type="pres">
      <dgm:prSet presAssocID="{1D13D77E-198B-48EA-A25D-5B2BD6A54D78}" presName="connectorText" presStyleLbl="sibTrans2D1" presStyleIdx="3" presStyleCnt="4"/>
      <dgm:spPr/>
      <dgm:t>
        <a:bodyPr/>
        <a:lstStyle/>
        <a:p>
          <a:endParaRPr lang="zh-CN" altLang="en-US"/>
        </a:p>
      </dgm:t>
    </dgm:pt>
    <dgm:pt modelId="{44A7BC34-88C0-4A79-90CE-70DE5B796D50}" type="pres">
      <dgm:prSet presAssocID="{317E365F-2F83-4839-9BA4-17363D85B5A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A9B5DFB-C33E-4DF5-AEB2-90BA88263ACF}" srcId="{814F8190-859D-445A-99DF-E5C214D40EC7}" destId="{964A06FA-6267-4561-83F8-AAD2794F4458}" srcOrd="2" destOrd="0" parTransId="{67C8F571-E3E1-48C1-8A65-7B6E498C1372}" sibTransId="{70DA1EC6-457D-4E02-8CC7-0C5964625A67}"/>
    <dgm:cxn modelId="{B7EBA52B-3159-4E3D-A885-C4D72A102962}" type="presOf" srcId="{964A06FA-6267-4561-83F8-AAD2794F4458}" destId="{4A9FC991-FEF0-42FB-A5FA-576446920B52}" srcOrd="0" destOrd="0" presId="urn:microsoft.com/office/officeart/2005/8/layout/process1"/>
    <dgm:cxn modelId="{50E73FC1-1A28-4238-ABF5-CC3BFDA98AB2}" type="presOf" srcId="{70DA1EC6-457D-4E02-8CC7-0C5964625A67}" destId="{160918B2-5F13-4456-B39C-62F98E84C441}" srcOrd="0" destOrd="0" presId="urn:microsoft.com/office/officeart/2005/8/layout/process1"/>
    <dgm:cxn modelId="{7D5891D6-E64C-42D6-B134-225F4704960C}" type="presOf" srcId="{1D13D77E-198B-48EA-A25D-5B2BD6A54D78}" destId="{D90F5AF9-31B6-44CE-8900-071CC9898F5D}" srcOrd="1" destOrd="0" presId="urn:microsoft.com/office/officeart/2005/8/layout/process1"/>
    <dgm:cxn modelId="{11610441-2EF7-4723-8E13-5B1E8E465DA2}" type="presOf" srcId="{7DB193CA-2396-4B3D-BD79-6774B658349A}" destId="{6C41C1CF-05E8-4288-B564-EBECFF394E2E}" srcOrd="0" destOrd="0" presId="urn:microsoft.com/office/officeart/2005/8/layout/process1"/>
    <dgm:cxn modelId="{4CF27690-294D-4AD6-AA54-312B7144AD3F}" srcId="{814F8190-859D-445A-99DF-E5C214D40EC7}" destId="{317E365F-2F83-4839-9BA4-17363D85B5A0}" srcOrd="4" destOrd="0" parTransId="{9A74FB41-6F4B-447A-904F-F78442D93799}" sibTransId="{75F92B6C-50A4-4AC2-9F5F-8E42A33D164D}"/>
    <dgm:cxn modelId="{8057172D-0B82-4ED8-A9DA-D219035B6C96}" type="presOf" srcId="{DCA1BE2D-89C1-465D-BF90-48A661F363F8}" destId="{16152564-4F06-4833-83D2-1300F7400B71}" srcOrd="0" destOrd="0" presId="urn:microsoft.com/office/officeart/2005/8/layout/process1"/>
    <dgm:cxn modelId="{3D9E8430-F296-4627-A9D3-5F817FF99B65}" type="presOf" srcId="{7DB193CA-2396-4B3D-BD79-6774B658349A}" destId="{ACDB0571-D077-4906-8EBC-1A690028B9B6}" srcOrd="1" destOrd="0" presId="urn:microsoft.com/office/officeart/2005/8/layout/process1"/>
    <dgm:cxn modelId="{93AC8ADD-6014-4ECD-8359-1A6BEC528A71}" type="presOf" srcId="{DCA1BE2D-89C1-465D-BF90-48A661F363F8}" destId="{E9B39414-541E-408B-B6CD-5C139E6C6847}" srcOrd="1" destOrd="0" presId="urn:microsoft.com/office/officeart/2005/8/layout/process1"/>
    <dgm:cxn modelId="{ACEE0FD6-50C5-4CC8-A0F8-2FD4E9CA8E7E}" type="presOf" srcId="{37BB4740-E8D2-4E09-9302-59C0FE67126F}" destId="{ACA0870F-C80D-4BD8-B3BA-4524871C0872}" srcOrd="0" destOrd="0" presId="urn:microsoft.com/office/officeart/2005/8/layout/process1"/>
    <dgm:cxn modelId="{B3BB16EC-313D-4A08-ABD5-AFFF153D7DEE}" type="presOf" srcId="{70DA1EC6-457D-4E02-8CC7-0C5964625A67}" destId="{D08AC80B-51C7-4152-9894-22D681A154E9}" srcOrd="1" destOrd="0" presId="urn:microsoft.com/office/officeart/2005/8/layout/process1"/>
    <dgm:cxn modelId="{2EEA515B-02DC-4D3E-8C3F-33EC2575BAB4}" srcId="{814F8190-859D-445A-99DF-E5C214D40EC7}" destId="{37BB4740-E8D2-4E09-9302-59C0FE67126F}" srcOrd="3" destOrd="0" parTransId="{EB1CAA31-54E8-484A-9BAA-818ACF800A38}" sibTransId="{1D13D77E-198B-48EA-A25D-5B2BD6A54D78}"/>
    <dgm:cxn modelId="{A7047143-1A52-470A-8277-28686206B212}" type="presOf" srcId="{814F8190-859D-445A-99DF-E5C214D40EC7}" destId="{D86906DB-C8CF-4DC2-8C3F-0ECE21FBF26E}" srcOrd="0" destOrd="0" presId="urn:microsoft.com/office/officeart/2005/8/layout/process1"/>
    <dgm:cxn modelId="{CA2D1684-91DE-4182-99AE-B8E2E6D1F1E7}" srcId="{814F8190-859D-445A-99DF-E5C214D40EC7}" destId="{2881C959-2FCF-42D8-AA8C-1C361C301A12}" srcOrd="1" destOrd="0" parTransId="{B2A3DDCB-C7A1-4480-8B4C-8E1F814C041F}" sibTransId="{DCA1BE2D-89C1-465D-BF90-48A661F363F8}"/>
    <dgm:cxn modelId="{3A1CFE9F-F7EB-43EA-93E5-FFE17B432D04}" type="presOf" srcId="{A924EE66-F7CD-4C92-B470-7CAEC529F8F7}" destId="{5995431B-4117-4687-8675-E37CD28F577B}" srcOrd="0" destOrd="0" presId="urn:microsoft.com/office/officeart/2005/8/layout/process1"/>
    <dgm:cxn modelId="{F31859D4-F459-4FCB-8015-A6E43FFA3909}" srcId="{814F8190-859D-445A-99DF-E5C214D40EC7}" destId="{A924EE66-F7CD-4C92-B470-7CAEC529F8F7}" srcOrd="0" destOrd="0" parTransId="{83CC2038-FDF4-4A69-BBE1-82BDB5008ADE}" sibTransId="{7DB193CA-2396-4B3D-BD79-6774B658349A}"/>
    <dgm:cxn modelId="{DA9433D6-B00F-4E88-8095-EA94608DE1A9}" type="presOf" srcId="{2881C959-2FCF-42D8-AA8C-1C361C301A12}" destId="{55B99A53-226A-451D-8A17-02D7968084F1}" srcOrd="0" destOrd="0" presId="urn:microsoft.com/office/officeart/2005/8/layout/process1"/>
    <dgm:cxn modelId="{ADC96BBE-004B-41D0-A23A-D592779578F8}" type="presOf" srcId="{1D13D77E-198B-48EA-A25D-5B2BD6A54D78}" destId="{DDDB56EF-BE11-4A8D-93F1-26F84682BA56}" srcOrd="0" destOrd="0" presId="urn:microsoft.com/office/officeart/2005/8/layout/process1"/>
    <dgm:cxn modelId="{E8E445DC-D537-40DA-9E85-4F85FF875F07}" type="presOf" srcId="{317E365F-2F83-4839-9BA4-17363D85B5A0}" destId="{44A7BC34-88C0-4A79-90CE-70DE5B796D50}" srcOrd="0" destOrd="0" presId="urn:microsoft.com/office/officeart/2005/8/layout/process1"/>
    <dgm:cxn modelId="{8C6248FD-ED10-4B20-8998-C2417AA6A369}" type="presParOf" srcId="{D86906DB-C8CF-4DC2-8C3F-0ECE21FBF26E}" destId="{5995431B-4117-4687-8675-E37CD28F577B}" srcOrd="0" destOrd="0" presId="urn:microsoft.com/office/officeart/2005/8/layout/process1"/>
    <dgm:cxn modelId="{3413AC13-44F7-49CD-84D0-7EBB4EA7A6DA}" type="presParOf" srcId="{D86906DB-C8CF-4DC2-8C3F-0ECE21FBF26E}" destId="{6C41C1CF-05E8-4288-B564-EBECFF394E2E}" srcOrd="1" destOrd="0" presId="urn:microsoft.com/office/officeart/2005/8/layout/process1"/>
    <dgm:cxn modelId="{71D9685D-E90D-4369-8499-12DE11BA96A0}" type="presParOf" srcId="{6C41C1CF-05E8-4288-B564-EBECFF394E2E}" destId="{ACDB0571-D077-4906-8EBC-1A690028B9B6}" srcOrd="0" destOrd="0" presId="urn:microsoft.com/office/officeart/2005/8/layout/process1"/>
    <dgm:cxn modelId="{06DF7E84-5A0C-4708-A3DD-045047D377EF}" type="presParOf" srcId="{D86906DB-C8CF-4DC2-8C3F-0ECE21FBF26E}" destId="{55B99A53-226A-451D-8A17-02D7968084F1}" srcOrd="2" destOrd="0" presId="urn:microsoft.com/office/officeart/2005/8/layout/process1"/>
    <dgm:cxn modelId="{C2992677-5719-4468-86F0-BE32A8CCFE39}" type="presParOf" srcId="{D86906DB-C8CF-4DC2-8C3F-0ECE21FBF26E}" destId="{16152564-4F06-4833-83D2-1300F7400B71}" srcOrd="3" destOrd="0" presId="urn:microsoft.com/office/officeart/2005/8/layout/process1"/>
    <dgm:cxn modelId="{36F1902F-C2A0-4E23-8754-2955FE988A39}" type="presParOf" srcId="{16152564-4F06-4833-83D2-1300F7400B71}" destId="{E9B39414-541E-408B-B6CD-5C139E6C6847}" srcOrd="0" destOrd="0" presId="urn:microsoft.com/office/officeart/2005/8/layout/process1"/>
    <dgm:cxn modelId="{67ADD0D3-CC42-44BF-87C5-B79B6A6E6C2C}" type="presParOf" srcId="{D86906DB-C8CF-4DC2-8C3F-0ECE21FBF26E}" destId="{4A9FC991-FEF0-42FB-A5FA-576446920B52}" srcOrd="4" destOrd="0" presId="urn:microsoft.com/office/officeart/2005/8/layout/process1"/>
    <dgm:cxn modelId="{2D9F0B3F-D769-4A47-8A53-B00B1BB10507}" type="presParOf" srcId="{D86906DB-C8CF-4DC2-8C3F-0ECE21FBF26E}" destId="{160918B2-5F13-4456-B39C-62F98E84C441}" srcOrd="5" destOrd="0" presId="urn:microsoft.com/office/officeart/2005/8/layout/process1"/>
    <dgm:cxn modelId="{C047F64B-229B-4584-A4C9-B0AAB40D92E8}" type="presParOf" srcId="{160918B2-5F13-4456-B39C-62F98E84C441}" destId="{D08AC80B-51C7-4152-9894-22D681A154E9}" srcOrd="0" destOrd="0" presId="urn:microsoft.com/office/officeart/2005/8/layout/process1"/>
    <dgm:cxn modelId="{42905533-12BB-480A-978D-6C6F02298E08}" type="presParOf" srcId="{D86906DB-C8CF-4DC2-8C3F-0ECE21FBF26E}" destId="{ACA0870F-C80D-4BD8-B3BA-4524871C0872}" srcOrd="6" destOrd="0" presId="urn:microsoft.com/office/officeart/2005/8/layout/process1"/>
    <dgm:cxn modelId="{9F1873D1-DFD5-49B8-A3F9-F2951567C658}" type="presParOf" srcId="{D86906DB-C8CF-4DC2-8C3F-0ECE21FBF26E}" destId="{DDDB56EF-BE11-4A8D-93F1-26F84682BA56}" srcOrd="7" destOrd="0" presId="urn:microsoft.com/office/officeart/2005/8/layout/process1"/>
    <dgm:cxn modelId="{14B53040-3B44-4A87-849B-6DDFA4B36DEE}" type="presParOf" srcId="{DDDB56EF-BE11-4A8D-93F1-26F84682BA56}" destId="{D90F5AF9-31B6-44CE-8900-071CC9898F5D}" srcOrd="0" destOrd="0" presId="urn:microsoft.com/office/officeart/2005/8/layout/process1"/>
    <dgm:cxn modelId="{48A79EB4-359E-4F9B-B5AF-987807DC2F8D}" type="presParOf" srcId="{D86906DB-C8CF-4DC2-8C3F-0ECE21FBF26E}" destId="{44A7BC34-88C0-4A79-90CE-70DE5B796D50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C3133C-CD40-4985-B94D-CC9DD1C50AEF}" type="doc">
      <dgm:prSet loTypeId="urn:microsoft.com/office/officeart/2005/8/layout/gear1" loCatId="cycle" qsTypeId="urn:microsoft.com/office/officeart/2005/8/quickstyle/simple2" qsCatId="simple" csTypeId="urn:microsoft.com/office/officeart/2005/8/colors/colorful4" csCatId="colorful" phldr="1"/>
      <dgm:spPr/>
    </dgm:pt>
    <dgm:pt modelId="{8E5317B2-4422-45AC-ADED-2C1F6DA2B9FA}">
      <dgm:prSet phldrT="[文本]"/>
      <dgm:spPr/>
      <dgm:t>
        <a:bodyPr/>
        <a:lstStyle/>
        <a:p>
          <a:r>
            <a:rPr lang="zh-CN" altLang="en-US" dirty="0"/>
            <a:t>业务审批</a:t>
          </a:r>
        </a:p>
      </dgm:t>
    </dgm:pt>
    <dgm:pt modelId="{05B5E7D9-FD2D-4CCA-A1B0-05E31449D900}" type="parTrans" cxnId="{38F602D1-9E12-46C7-972F-10EB166C1275}">
      <dgm:prSet/>
      <dgm:spPr/>
      <dgm:t>
        <a:bodyPr/>
        <a:lstStyle/>
        <a:p>
          <a:endParaRPr lang="zh-CN" altLang="en-US"/>
        </a:p>
      </dgm:t>
    </dgm:pt>
    <dgm:pt modelId="{5E83A56D-08D3-4CC1-8D1F-31EF3ED73D6B}" type="sibTrans" cxnId="{38F602D1-9E12-46C7-972F-10EB166C1275}">
      <dgm:prSet/>
      <dgm:spPr/>
      <dgm:t>
        <a:bodyPr/>
        <a:lstStyle/>
        <a:p>
          <a:endParaRPr lang="zh-CN" altLang="en-US"/>
        </a:p>
      </dgm:t>
    </dgm:pt>
    <dgm:pt modelId="{1CDC974A-DAF8-4559-8172-A0F3AC0E5589}">
      <dgm:prSet phldrT="[文本]"/>
      <dgm:spPr/>
      <dgm:t>
        <a:bodyPr/>
        <a:lstStyle/>
        <a:p>
          <a:r>
            <a:rPr lang="zh-CN" altLang="en-US" dirty="0"/>
            <a:t>附件上传</a:t>
          </a:r>
        </a:p>
      </dgm:t>
    </dgm:pt>
    <dgm:pt modelId="{52E52228-81A5-4C18-A353-0CF5A74B6BCF}" type="parTrans" cxnId="{1E980B5E-0D81-41B6-9BC5-7B4D0ECA70D8}">
      <dgm:prSet/>
      <dgm:spPr/>
      <dgm:t>
        <a:bodyPr/>
        <a:lstStyle/>
        <a:p>
          <a:endParaRPr lang="zh-CN" altLang="en-US"/>
        </a:p>
      </dgm:t>
    </dgm:pt>
    <dgm:pt modelId="{668BB8B8-DF0B-410D-BAAF-4AAE4221D63B}" type="sibTrans" cxnId="{1E980B5E-0D81-41B6-9BC5-7B4D0ECA70D8}">
      <dgm:prSet/>
      <dgm:spPr/>
      <dgm:t>
        <a:bodyPr/>
        <a:lstStyle/>
        <a:p>
          <a:endParaRPr lang="zh-CN" altLang="en-US"/>
        </a:p>
      </dgm:t>
    </dgm:pt>
    <dgm:pt modelId="{22DE84C7-B37E-4587-B677-56F9ED2C209B}">
      <dgm:prSet phldrT="[文本]"/>
      <dgm:spPr/>
      <dgm:t>
        <a:bodyPr/>
        <a:lstStyle/>
        <a:p>
          <a:r>
            <a:rPr lang="zh-CN" altLang="en-US" dirty="0"/>
            <a:t>查询</a:t>
          </a:r>
        </a:p>
      </dgm:t>
    </dgm:pt>
    <dgm:pt modelId="{FA7A51AE-4A34-4608-90F9-72E559E9083A}" type="parTrans" cxnId="{7CFC4663-2494-4A3C-9C67-E775A5742413}">
      <dgm:prSet/>
      <dgm:spPr/>
      <dgm:t>
        <a:bodyPr/>
        <a:lstStyle/>
        <a:p>
          <a:endParaRPr lang="zh-CN" altLang="en-US"/>
        </a:p>
      </dgm:t>
    </dgm:pt>
    <dgm:pt modelId="{58A72430-8623-45EC-ADE8-ED2AA557CD2E}" type="sibTrans" cxnId="{7CFC4663-2494-4A3C-9C67-E775A5742413}">
      <dgm:prSet/>
      <dgm:spPr/>
      <dgm:t>
        <a:bodyPr/>
        <a:lstStyle/>
        <a:p>
          <a:endParaRPr lang="zh-CN" altLang="en-US"/>
        </a:p>
      </dgm:t>
    </dgm:pt>
    <dgm:pt modelId="{17B8A42E-1820-4C88-B978-5D5B5BCDB746}" type="pres">
      <dgm:prSet presAssocID="{CEC3133C-CD40-4985-B94D-CC9DD1C50AE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BEB67FC-1DBC-4A4D-9E51-EFDD1608AA02}" type="pres">
      <dgm:prSet presAssocID="{8E5317B2-4422-45AC-ADED-2C1F6DA2B9FA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DBB6C2D-3405-49F5-9D9E-28A9D20FCC14}" type="pres">
      <dgm:prSet presAssocID="{8E5317B2-4422-45AC-ADED-2C1F6DA2B9FA}" presName="gear1srcNode" presStyleLbl="node1" presStyleIdx="0" presStyleCnt="3"/>
      <dgm:spPr/>
      <dgm:t>
        <a:bodyPr/>
        <a:lstStyle/>
        <a:p>
          <a:endParaRPr lang="zh-CN" altLang="en-US"/>
        </a:p>
      </dgm:t>
    </dgm:pt>
    <dgm:pt modelId="{08B828DE-12D3-430F-AC9C-CCF456BF1251}" type="pres">
      <dgm:prSet presAssocID="{8E5317B2-4422-45AC-ADED-2C1F6DA2B9FA}" presName="gear1dstNode" presStyleLbl="node1" presStyleIdx="0" presStyleCnt="3"/>
      <dgm:spPr/>
      <dgm:t>
        <a:bodyPr/>
        <a:lstStyle/>
        <a:p>
          <a:endParaRPr lang="zh-CN" altLang="en-US"/>
        </a:p>
      </dgm:t>
    </dgm:pt>
    <dgm:pt modelId="{D01C73C6-040F-4BAB-8100-F76D99D11F38}" type="pres">
      <dgm:prSet presAssocID="{1CDC974A-DAF8-4559-8172-A0F3AC0E5589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73599E9-8280-4BD5-864C-963C89FEDDA6}" type="pres">
      <dgm:prSet presAssocID="{1CDC974A-DAF8-4559-8172-A0F3AC0E5589}" presName="gear2srcNode" presStyleLbl="node1" presStyleIdx="1" presStyleCnt="3"/>
      <dgm:spPr/>
      <dgm:t>
        <a:bodyPr/>
        <a:lstStyle/>
        <a:p>
          <a:endParaRPr lang="zh-CN" altLang="en-US"/>
        </a:p>
      </dgm:t>
    </dgm:pt>
    <dgm:pt modelId="{57B081ED-320B-4839-8F3D-D0F535B7FB4B}" type="pres">
      <dgm:prSet presAssocID="{1CDC974A-DAF8-4559-8172-A0F3AC0E5589}" presName="gear2dstNode" presStyleLbl="node1" presStyleIdx="1" presStyleCnt="3"/>
      <dgm:spPr/>
      <dgm:t>
        <a:bodyPr/>
        <a:lstStyle/>
        <a:p>
          <a:endParaRPr lang="zh-CN" altLang="en-US"/>
        </a:p>
      </dgm:t>
    </dgm:pt>
    <dgm:pt modelId="{E2FC07CF-837E-46F0-8787-9C21962175A9}" type="pres">
      <dgm:prSet presAssocID="{22DE84C7-B37E-4587-B677-56F9ED2C209B}" presName="gear3" presStyleLbl="node1" presStyleIdx="2" presStyleCnt="3"/>
      <dgm:spPr/>
      <dgm:t>
        <a:bodyPr/>
        <a:lstStyle/>
        <a:p>
          <a:endParaRPr lang="zh-CN" altLang="en-US"/>
        </a:p>
      </dgm:t>
    </dgm:pt>
    <dgm:pt modelId="{C5558D0D-FCE9-4A53-8CEF-9F8569884C6A}" type="pres">
      <dgm:prSet presAssocID="{22DE84C7-B37E-4587-B677-56F9ED2C209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16874B2-6111-43ED-99DF-FF16D2C9EED0}" type="pres">
      <dgm:prSet presAssocID="{22DE84C7-B37E-4587-B677-56F9ED2C209B}" presName="gear3srcNode" presStyleLbl="node1" presStyleIdx="2" presStyleCnt="3"/>
      <dgm:spPr/>
      <dgm:t>
        <a:bodyPr/>
        <a:lstStyle/>
        <a:p>
          <a:endParaRPr lang="zh-CN" altLang="en-US"/>
        </a:p>
      </dgm:t>
    </dgm:pt>
    <dgm:pt modelId="{A8E0BDF2-FB46-4FD5-B630-328A3A9792FC}" type="pres">
      <dgm:prSet presAssocID="{22DE84C7-B37E-4587-B677-56F9ED2C209B}" presName="gear3dstNode" presStyleLbl="node1" presStyleIdx="2" presStyleCnt="3"/>
      <dgm:spPr/>
      <dgm:t>
        <a:bodyPr/>
        <a:lstStyle/>
        <a:p>
          <a:endParaRPr lang="zh-CN" altLang="en-US"/>
        </a:p>
      </dgm:t>
    </dgm:pt>
    <dgm:pt modelId="{DD2644F8-47F7-4791-9296-89E1D4BDBFDA}" type="pres">
      <dgm:prSet presAssocID="{5E83A56D-08D3-4CC1-8D1F-31EF3ED73D6B}" presName="connector1" presStyleLbl="sibTrans2D1" presStyleIdx="0" presStyleCnt="3"/>
      <dgm:spPr/>
      <dgm:t>
        <a:bodyPr/>
        <a:lstStyle/>
        <a:p>
          <a:endParaRPr lang="zh-CN" altLang="en-US"/>
        </a:p>
      </dgm:t>
    </dgm:pt>
    <dgm:pt modelId="{50D33B52-E3E8-490F-A94F-BF647F24B4D8}" type="pres">
      <dgm:prSet presAssocID="{668BB8B8-DF0B-410D-BAAF-4AAE4221D63B}" presName="connector2" presStyleLbl="sibTrans2D1" presStyleIdx="1" presStyleCnt="3"/>
      <dgm:spPr/>
      <dgm:t>
        <a:bodyPr/>
        <a:lstStyle/>
        <a:p>
          <a:endParaRPr lang="zh-CN" altLang="en-US"/>
        </a:p>
      </dgm:t>
    </dgm:pt>
    <dgm:pt modelId="{F2EFBB20-70BD-4B54-926A-14D42789E8F1}" type="pres">
      <dgm:prSet presAssocID="{58A72430-8623-45EC-ADE8-ED2AA557CD2E}" presName="connector3" presStyleLbl="sibTrans2D1" presStyleIdx="2" presStyleCnt="3"/>
      <dgm:spPr/>
      <dgm:t>
        <a:bodyPr/>
        <a:lstStyle/>
        <a:p>
          <a:endParaRPr lang="zh-CN" altLang="en-US"/>
        </a:p>
      </dgm:t>
    </dgm:pt>
  </dgm:ptLst>
  <dgm:cxnLst>
    <dgm:cxn modelId="{6FE16B1F-22DF-4E67-B342-1A562F218BF5}" type="presOf" srcId="{1CDC974A-DAF8-4559-8172-A0F3AC0E5589}" destId="{57B081ED-320B-4839-8F3D-D0F535B7FB4B}" srcOrd="2" destOrd="0" presId="urn:microsoft.com/office/officeart/2005/8/layout/gear1"/>
    <dgm:cxn modelId="{DB7DCCC7-C95D-4DE3-B2EC-7D35C0FB3F9B}" type="presOf" srcId="{22DE84C7-B37E-4587-B677-56F9ED2C209B}" destId="{A8E0BDF2-FB46-4FD5-B630-328A3A9792FC}" srcOrd="3" destOrd="0" presId="urn:microsoft.com/office/officeart/2005/8/layout/gear1"/>
    <dgm:cxn modelId="{6AA21095-BF38-489D-A3E2-000226B436A9}" type="presOf" srcId="{1CDC974A-DAF8-4559-8172-A0F3AC0E5589}" destId="{473599E9-8280-4BD5-864C-963C89FEDDA6}" srcOrd="1" destOrd="0" presId="urn:microsoft.com/office/officeart/2005/8/layout/gear1"/>
    <dgm:cxn modelId="{279FE1AF-4823-46B8-A351-38404D0FFD20}" type="presOf" srcId="{22DE84C7-B37E-4587-B677-56F9ED2C209B}" destId="{C5558D0D-FCE9-4A53-8CEF-9F8569884C6A}" srcOrd="1" destOrd="0" presId="urn:microsoft.com/office/officeart/2005/8/layout/gear1"/>
    <dgm:cxn modelId="{1E980B5E-0D81-41B6-9BC5-7B4D0ECA70D8}" srcId="{CEC3133C-CD40-4985-B94D-CC9DD1C50AEF}" destId="{1CDC974A-DAF8-4559-8172-A0F3AC0E5589}" srcOrd="1" destOrd="0" parTransId="{52E52228-81A5-4C18-A353-0CF5A74B6BCF}" sibTransId="{668BB8B8-DF0B-410D-BAAF-4AAE4221D63B}"/>
    <dgm:cxn modelId="{A4CFC318-715F-49FC-AAA3-294D60B3165F}" type="presOf" srcId="{5E83A56D-08D3-4CC1-8D1F-31EF3ED73D6B}" destId="{DD2644F8-47F7-4791-9296-89E1D4BDBFDA}" srcOrd="0" destOrd="0" presId="urn:microsoft.com/office/officeart/2005/8/layout/gear1"/>
    <dgm:cxn modelId="{38F602D1-9E12-46C7-972F-10EB166C1275}" srcId="{CEC3133C-CD40-4985-B94D-CC9DD1C50AEF}" destId="{8E5317B2-4422-45AC-ADED-2C1F6DA2B9FA}" srcOrd="0" destOrd="0" parTransId="{05B5E7D9-FD2D-4CCA-A1B0-05E31449D900}" sibTransId="{5E83A56D-08D3-4CC1-8D1F-31EF3ED73D6B}"/>
    <dgm:cxn modelId="{B3555E04-4BBD-4F3E-9AB2-7FFD107BB095}" type="presOf" srcId="{58A72430-8623-45EC-ADE8-ED2AA557CD2E}" destId="{F2EFBB20-70BD-4B54-926A-14D42789E8F1}" srcOrd="0" destOrd="0" presId="urn:microsoft.com/office/officeart/2005/8/layout/gear1"/>
    <dgm:cxn modelId="{65EAC875-E70D-4BEB-83C1-C4271C94627B}" type="presOf" srcId="{8E5317B2-4422-45AC-ADED-2C1F6DA2B9FA}" destId="{08B828DE-12D3-430F-AC9C-CCF456BF1251}" srcOrd="2" destOrd="0" presId="urn:microsoft.com/office/officeart/2005/8/layout/gear1"/>
    <dgm:cxn modelId="{7CFC4663-2494-4A3C-9C67-E775A5742413}" srcId="{CEC3133C-CD40-4985-B94D-CC9DD1C50AEF}" destId="{22DE84C7-B37E-4587-B677-56F9ED2C209B}" srcOrd="2" destOrd="0" parTransId="{FA7A51AE-4A34-4608-90F9-72E559E9083A}" sibTransId="{58A72430-8623-45EC-ADE8-ED2AA557CD2E}"/>
    <dgm:cxn modelId="{DB489AA1-FF9C-4981-A841-EB93462C99D8}" type="presOf" srcId="{668BB8B8-DF0B-410D-BAAF-4AAE4221D63B}" destId="{50D33B52-E3E8-490F-A94F-BF647F24B4D8}" srcOrd="0" destOrd="0" presId="urn:microsoft.com/office/officeart/2005/8/layout/gear1"/>
    <dgm:cxn modelId="{CA0FD9D0-B51B-4589-8882-9F267E0E3B60}" type="presOf" srcId="{8E5317B2-4422-45AC-ADED-2C1F6DA2B9FA}" destId="{5BEB67FC-1DBC-4A4D-9E51-EFDD1608AA02}" srcOrd="0" destOrd="0" presId="urn:microsoft.com/office/officeart/2005/8/layout/gear1"/>
    <dgm:cxn modelId="{5500688A-1744-4209-A578-FDB5001BB0A7}" type="presOf" srcId="{8E5317B2-4422-45AC-ADED-2C1F6DA2B9FA}" destId="{0DBB6C2D-3405-49F5-9D9E-28A9D20FCC14}" srcOrd="1" destOrd="0" presId="urn:microsoft.com/office/officeart/2005/8/layout/gear1"/>
    <dgm:cxn modelId="{D9E03DAD-FACF-461E-9BB6-BA8D91D2EEAE}" type="presOf" srcId="{22DE84C7-B37E-4587-B677-56F9ED2C209B}" destId="{F16874B2-6111-43ED-99DF-FF16D2C9EED0}" srcOrd="2" destOrd="0" presId="urn:microsoft.com/office/officeart/2005/8/layout/gear1"/>
    <dgm:cxn modelId="{03A39456-B157-4C6F-968F-3BA8257F75F0}" type="presOf" srcId="{CEC3133C-CD40-4985-B94D-CC9DD1C50AEF}" destId="{17B8A42E-1820-4C88-B978-5D5B5BCDB746}" srcOrd="0" destOrd="0" presId="urn:microsoft.com/office/officeart/2005/8/layout/gear1"/>
    <dgm:cxn modelId="{89FF1719-639A-4B95-87D5-4B72CDE73ACD}" type="presOf" srcId="{1CDC974A-DAF8-4559-8172-A0F3AC0E5589}" destId="{D01C73C6-040F-4BAB-8100-F76D99D11F38}" srcOrd="0" destOrd="0" presId="urn:microsoft.com/office/officeart/2005/8/layout/gear1"/>
    <dgm:cxn modelId="{C6906EBD-5C84-4019-A744-8EE7CBF9D79B}" type="presOf" srcId="{22DE84C7-B37E-4587-B677-56F9ED2C209B}" destId="{E2FC07CF-837E-46F0-8787-9C21962175A9}" srcOrd="0" destOrd="0" presId="urn:microsoft.com/office/officeart/2005/8/layout/gear1"/>
    <dgm:cxn modelId="{A82A88D8-60AD-4FF8-B310-082A31105579}" type="presParOf" srcId="{17B8A42E-1820-4C88-B978-5D5B5BCDB746}" destId="{5BEB67FC-1DBC-4A4D-9E51-EFDD1608AA02}" srcOrd="0" destOrd="0" presId="urn:microsoft.com/office/officeart/2005/8/layout/gear1"/>
    <dgm:cxn modelId="{26A9D7D8-99EB-4C87-8D3B-3C9B07607337}" type="presParOf" srcId="{17B8A42E-1820-4C88-B978-5D5B5BCDB746}" destId="{0DBB6C2D-3405-49F5-9D9E-28A9D20FCC14}" srcOrd="1" destOrd="0" presId="urn:microsoft.com/office/officeart/2005/8/layout/gear1"/>
    <dgm:cxn modelId="{F241A194-44EA-418A-B339-BA0208862FF2}" type="presParOf" srcId="{17B8A42E-1820-4C88-B978-5D5B5BCDB746}" destId="{08B828DE-12D3-430F-AC9C-CCF456BF1251}" srcOrd="2" destOrd="0" presId="urn:microsoft.com/office/officeart/2005/8/layout/gear1"/>
    <dgm:cxn modelId="{075E9164-E188-44F9-96D0-4A3BE597D693}" type="presParOf" srcId="{17B8A42E-1820-4C88-B978-5D5B5BCDB746}" destId="{D01C73C6-040F-4BAB-8100-F76D99D11F38}" srcOrd="3" destOrd="0" presId="urn:microsoft.com/office/officeart/2005/8/layout/gear1"/>
    <dgm:cxn modelId="{2120C705-1845-4945-AA39-45AE0A857786}" type="presParOf" srcId="{17B8A42E-1820-4C88-B978-5D5B5BCDB746}" destId="{473599E9-8280-4BD5-864C-963C89FEDDA6}" srcOrd="4" destOrd="0" presId="urn:microsoft.com/office/officeart/2005/8/layout/gear1"/>
    <dgm:cxn modelId="{2B510344-966F-4049-9E46-3F5283043CA4}" type="presParOf" srcId="{17B8A42E-1820-4C88-B978-5D5B5BCDB746}" destId="{57B081ED-320B-4839-8F3D-D0F535B7FB4B}" srcOrd="5" destOrd="0" presId="urn:microsoft.com/office/officeart/2005/8/layout/gear1"/>
    <dgm:cxn modelId="{0D5DD962-E84C-4C22-9170-916765A01784}" type="presParOf" srcId="{17B8A42E-1820-4C88-B978-5D5B5BCDB746}" destId="{E2FC07CF-837E-46F0-8787-9C21962175A9}" srcOrd="6" destOrd="0" presId="urn:microsoft.com/office/officeart/2005/8/layout/gear1"/>
    <dgm:cxn modelId="{B4447414-37B2-4B3E-A8B9-82B486749150}" type="presParOf" srcId="{17B8A42E-1820-4C88-B978-5D5B5BCDB746}" destId="{C5558D0D-FCE9-4A53-8CEF-9F8569884C6A}" srcOrd="7" destOrd="0" presId="urn:microsoft.com/office/officeart/2005/8/layout/gear1"/>
    <dgm:cxn modelId="{332C7232-041E-42B4-B321-A2E829A84B9F}" type="presParOf" srcId="{17B8A42E-1820-4C88-B978-5D5B5BCDB746}" destId="{F16874B2-6111-43ED-99DF-FF16D2C9EED0}" srcOrd="8" destOrd="0" presId="urn:microsoft.com/office/officeart/2005/8/layout/gear1"/>
    <dgm:cxn modelId="{C5243180-A6D3-4F60-995F-193F7B3CACA3}" type="presParOf" srcId="{17B8A42E-1820-4C88-B978-5D5B5BCDB746}" destId="{A8E0BDF2-FB46-4FD5-B630-328A3A9792FC}" srcOrd="9" destOrd="0" presId="urn:microsoft.com/office/officeart/2005/8/layout/gear1"/>
    <dgm:cxn modelId="{5C17A247-7AF6-44DE-B2FE-BDD367E0C67C}" type="presParOf" srcId="{17B8A42E-1820-4C88-B978-5D5B5BCDB746}" destId="{DD2644F8-47F7-4791-9296-89E1D4BDBFDA}" srcOrd="10" destOrd="0" presId="urn:microsoft.com/office/officeart/2005/8/layout/gear1"/>
    <dgm:cxn modelId="{5FDD42F2-1D23-49F0-ADD4-EDC835E68191}" type="presParOf" srcId="{17B8A42E-1820-4C88-B978-5D5B5BCDB746}" destId="{50D33B52-E3E8-490F-A94F-BF647F24B4D8}" srcOrd="11" destOrd="0" presId="urn:microsoft.com/office/officeart/2005/8/layout/gear1"/>
    <dgm:cxn modelId="{B85EE4E3-6EDC-4D02-8D2D-26FFBA42D95D}" type="presParOf" srcId="{17B8A42E-1820-4C88-B978-5D5B5BCDB746}" destId="{F2EFBB20-70BD-4B54-926A-14D42789E8F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03C16-6EF4-44CD-9460-B7A99E813CE3}" type="datetimeFigureOut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06B81-4D20-44A4-9392-7AD296C3C6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286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06B81-4D20-44A4-9392-7AD296C3C61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809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/>
              <a:t>10</a:t>
            </a:fld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323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/>
              <a:t>11</a:t>
            </a:fld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3493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/>
              <a:t>12</a:t>
            </a:fld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2357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/>
              <a:t>13</a:t>
            </a:fld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6958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/>
              <a:t>14</a:t>
            </a:fld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18359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/>
              <a:t>15</a:t>
            </a:fld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80020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/>
              <a:t>16</a:t>
            </a:fld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8416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/>
              <a:t>17</a:t>
            </a:fld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45379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/>
              <a:t>18</a:t>
            </a:fld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32451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/>
              <a:t>19</a:t>
            </a:fld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7743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550C-0EAD-42A3-AC8C-7F87D0B3B98F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pPr/>
              <a:t>2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38921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55174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/>
              <a:t>21</a:t>
            </a:fld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34362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/>
              <a:t>22</a:t>
            </a:fld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42918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/>
              <a:t>23</a:t>
            </a:fld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95252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/>
              <a:t>24</a:t>
            </a:fld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69349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/>
              <a:t>26</a:t>
            </a:fld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620059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/>
              <a:t>27</a:t>
            </a:fld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85825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/>
              <a:t>28</a:t>
            </a:fld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32139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/>
              <a:t>29</a:t>
            </a:fld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8715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/>
              <a:t>30</a:t>
            </a:fld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40653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550C-0EAD-42A3-AC8C-7F87D0B3B98F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pPr/>
              <a:t>3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44500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/>
              <a:t>31</a:t>
            </a:fld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65591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/>
              <a:t>32</a:t>
            </a:fld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54196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/>
              <a:t>33</a:t>
            </a:fld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8976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/>
              <a:t>34</a:t>
            </a:fld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20113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/>
              <a:t>35</a:t>
            </a:fld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33625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/>
              <a:t>36</a:t>
            </a:fld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13289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/>
              <a:t>37</a:t>
            </a:fld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25959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/>
              <a:t>38</a:t>
            </a:fld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87206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/>
              <a:t>39</a:t>
            </a:fld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08296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到账经费及经费分配是职能部门管理用户进行使用的功能菜单，普通用户主要使用经费认领、直接收款、经费转拨、预开发票申请及核销、质保金业务单据功能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AD20D-9969-4862-AE3B-C1D6DA780519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885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550C-0EAD-42A3-AC8C-7F87D0B3B98F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pPr/>
              <a:t>4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70685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一、收入管理系统功能主要涵盖了三部分业务：</a:t>
            </a:r>
            <a:endParaRPr lang="en-US" altLang="zh-CN" dirty="0"/>
          </a:p>
          <a:p>
            <a:r>
              <a:rPr lang="en-US" altLang="zh-CN" dirty="0"/>
              <a:t>1</a:t>
            </a:r>
            <a:r>
              <a:rPr lang="zh-CN" altLang="en-US" dirty="0"/>
              <a:t>、到账经费的管理以及经费认领、直接收款功能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、预开发票以及预开发票的核销功能</a:t>
            </a:r>
            <a:endParaRPr lang="en-US" altLang="zh-CN" dirty="0"/>
          </a:p>
          <a:p>
            <a:r>
              <a:rPr lang="en-US" altLang="zh-CN" dirty="0"/>
              <a:t>3</a:t>
            </a:r>
            <a:r>
              <a:rPr lang="zh-CN" altLang="en-US" dirty="0"/>
              <a:t>、单位内部、单位之间的经费转拨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018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/>
              <a:pPr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5816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/>
              <a:pPr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75900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如果原票财务已经入账，那么退票操作完成后，会生成一笔借贷方相反冲销原票的分录</a:t>
            </a:r>
            <a:endParaRPr lang="en-US" altLang="zh-CN" dirty="0"/>
          </a:p>
          <a:p>
            <a:r>
              <a:rPr lang="zh-CN" altLang="en-US" dirty="0"/>
              <a:t>重开操作完成后，会生成两笔会计分录，一笔借贷冲销原票的分录，一笔新的其他应收款会计分录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/>
              <a:pPr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386235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/>
              <a:pPr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78857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/>
              <a:pPr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511897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/>
              <a:pPr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17589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/>
              <a:pPr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785996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经费转拨相关业务处理流程：</a:t>
            </a:r>
            <a:endParaRPr lang="en-US" altLang="zh-CN" dirty="0"/>
          </a:p>
          <a:p>
            <a:r>
              <a:rPr lang="en-US" altLang="zh-CN" dirty="0"/>
              <a:t>1.</a:t>
            </a:r>
            <a:r>
              <a:rPr lang="zh-CN" altLang="en-US" dirty="0"/>
              <a:t>系统中可以通过经费转拨功能完成单位内部经费转拨、转拨给外单位经费、部门向单位借款三种业务类型的处理</a:t>
            </a:r>
            <a:endParaRPr lang="en-US" altLang="zh-CN" dirty="0"/>
          </a:p>
          <a:p>
            <a:r>
              <a:rPr lang="en-US" altLang="zh-CN" dirty="0"/>
              <a:t>2.</a:t>
            </a:r>
            <a:r>
              <a:rPr lang="zh-CN" altLang="en-US" dirty="0"/>
              <a:t>单位内经费转拨是将项目到位资金转给合作方，由认领经费的部门发起经费转拨申请，填写转出信息，提交给转出课题的负责人及转出部门负责人审批，审批后到转入的部门相关人员填写转入信息，提交给转入课题负责人及转入部门负责人审批，审批流程完成后经费转拨单流转到财务处进行审批</a:t>
            </a:r>
            <a:endParaRPr lang="en-US" altLang="zh-CN" dirty="0"/>
          </a:p>
          <a:p>
            <a:r>
              <a:rPr lang="en-US" altLang="zh-CN" dirty="0"/>
              <a:t>3.</a:t>
            </a:r>
            <a:r>
              <a:rPr lang="zh-CN" altLang="en-US" dirty="0"/>
              <a:t>单位外经费转拨：与单位内经费转拨类似，区别在于转出信息只填写单位信息即可，转出部门审核后直接由财务审核</a:t>
            </a:r>
            <a:endParaRPr lang="en-US" altLang="zh-CN" dirty="0"/>
          </a:p>
          <a:p>
            <a:r>
              <a:rPr lang="en-US" altLang="zh-CN" dirty="0"/>
              <a:t>4.</a:t>
            </a:r>
            <a:r>
              <a:rPr lang="zh-CN" altLang="en-US" dirty="0"/>
              <a:t>财务人员审核经费转拨单，分配会计科目，审核通过并生成相应凭证后入账。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/>
              <a:pPr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953004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经费转拨相关业务处理流程：</a:t>
            </a:r>
            <a:endParaRPr lang="en-US" altLang="zh-CN" dirty="0"/>
          </a:p>
          <a:p>
            <a:r>
              <a:rPr lang="en-US" altLang="zh-CN" dirty="0"/>
              <a:t>1.</a:t>
            </a:r>
            <a:r>
              <a:rPr lang="zh-CN" altLang="en-US" dirty="0"/>
              <a:t>系统中可以通过经费转拨功能完成单位内部经费转拨、转拨给外单位经费、部门向单位借款三种业务类型的处理</a:t>
            </a:r>
            <a:endParaRPr lang="en-US" altLang="zh-CN" dirty="0"/>
          </a:p>
          <a:p>
            <a:r>
              <a:rPr lang="en-US" altLang="zh-CN" dirty="0"/>
              <a:t>2.</a:t>
            </a:r>
            <a:r>
              <a:rPr lang="zh-CN" altLang="en-US" dirty="0"/>
              <a:t>单位内经费转拨是将项目到位资金转给合作方，由认领经费的部门发起经费转拨申请，填写转出信息，提交给转出课题的负责人及转出部门负责人审批，审批后到转入的部门相关人员填写转入信息，提交给转入课题负责人及转入部门负责人审批，审批流程完成后经费转拨单流转到财务处进行审批</a:t>
            </a:r>
            <a:endParaRPr lang="en-US" altLang="zh-CN" dirty="0"/>
          </a:p>
          <a:p>
            <a:r>
              <a:rPr lang="en-US" altLang="zh-CN" dirty="0"/>
              <a:t>3.</a:t>
            </a:r>
            <a:r>
              <a:rPr lang="zh-CN" altLang="en-US" dirty="0"/>
              <a:t>单位外经费转拨：与单位内经费转拨类似，区别在于转出信息只填写单位信息即可，转出部门审核后直接由财务审核</a:t>
            </a:r>
            <a:endParaRPr lang="en-US" altLang="zh-CN" dirty="0"/>
          </a:p>
          <a:p>
            <a:r>
              <a:rPr lang="en-US" altLang="zh-CN" dirty="0"/>
              <a:t>4.</a:t>
            </a:r>
            <a:r>
              <a:rPr lang="zh-CN" altLang="en-US" dirty="0"/>
              <a:t>财务人员审核经费转拨单，分配会计科目，审核通过并生成相应凭证后入账。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/>
              <a:pPr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9574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550C-0EAD-42A3-AC8C-7F87D0B3B98F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pPr/>
              <a:t>5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91198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经费转拨相关业务处理流程：</a:t>
            </a:r>
            <a:endParaRPr lang="en-US" altLang="zh-CN" dirty="0"/>
          </a:p>
          <a:p>
            <a:r>
              <a:rPr lang="en-US" altLang="zh-CN" dirty="0"/>
              <a:t>1.</a:t>
            </a:r>
            <a:r>
              <a:rPr lang="zh-CN" altLang="en-US" dirty="0"/>
              <a:t>系统中可以通过经费转拨功能完成单位内部经费转拨、转拨给外单位经费、部门向单位借款三种业务类型的处理</a:t>
            </a:r>
            <a:endParaRPr lang="en-US" altLang="zh-CN" dirty="0"/>
          </a:p>
          <a:p>
            <a:r>
              <a:rPr lang="en-US" altLang="zh-CN" dirty="0"/>
              <a:t>2.</a:t>
            </a:r>
            <a:r>
              <a:rPr lang="zh-CN" altLang="en-US" dirty="0"/>
              <a:t>单位内经费转拨是将项目到位资金转给合作方，由认领经费的部门发起经费转拨申请，填写转出信息，提交给转出课题的负责人及转出部门负责人审批，审批后到转入的部门相关人员填写转入信息，提交给转入课题负责人及转入部门负责人审批，审批流程完成后经费转拨单流转到财务处进行审批</a:t>
            </a:r>
            <a:endParaRPr lang="en-US" altLang="zh-CN" dirty="0"/>
          </a:p>
          <a:p>
            <a:r>
              <a:rPr lang="en-US" altLang="zh-CN" dirty="0"/>
              <a:t>3.</a:t>
            </a:r>
            <a:r>
              <a:rPr lang="zh-CN" altLang="en-US" dirty="0"/>
              <a:t>单位外经费转拨：与单位内经费转拨类似，区别在于转出信息只填写单位信息即可，转出部门审核后直接由财务审核</a:t>
            </a:r>
            <a:endParaRPr lang="en-US" altLang="zh-CN" dirty="0"/>
          </a:p>
          <a:p>
            <a:r>
              <a:rPr lang="en-US" altLang="zh-CN" dirty="0"/>
              <a:t>4.</a:t>
            </a:r>
            <a:r>
              <a:rPr lang="zh-CN" altLang="en-US" dirty="0"/>
              <a:t>财务人员审核经费转拨单，分配会计科目，审核通过并生成相应凭证后入账。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/>
              <a:pPr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06094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一般费用分摊主要实现将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本部门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垫支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项目中的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费用，分摊到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实际共同承担的部门</a:t>
            </a:r>
            <a:endParaRPr lang="zh-CN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公共费用分摊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主要实现研究所公共费用的分摊，如水费、电费、工会经费等费用的分摊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/>
              <a:pPr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211301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一般费用业务处理流程：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由费用垫支方进行发起一般费用分摊申请，填写转出信息，审批流程与经费转拨类似，垫支方课题负责人及部门负责人审核通过后，流转到费用共同承担方进行填写转入信息，承担方的课题负责人及部门负责人审批通过后财务人员进行审批，然后财务审批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/>
              <a:pPr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80066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一般费用业务处理流程：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由费用垫支方进行发起一般费用分摊申请，填写转出信息，审批流程与经费转拨类似，垫支方课题负责人及部门负责人审核通过后，流转到费用共同承担方进行填写转入信息，承担方的课题负责人及部门负责人审批通过后财务人员进行审批，然后财务审批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/>
              <a:pPr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200502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一般费用业务处理流程：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由费用垫支方进行发起一般费用分摊申请，填写转出信息，审批流程与经费转拨类似，垫支方课题负责人及部门负责人审核通过后，流转到费用共同承担方进行填写转入信息，承担方的课题负责人及部门负责人审批通过后财务人员进行审批，然后财务审批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/>
              <a:pPr/>
              <a:t>56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837140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一般费用业务处理流程：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由费用垫支方进行发起一般费用分摊申请，填写转出信息，审批流程与经费转拨类似，垫支方课题负责人及部门负责人审核通过后，流转到费用共同承担方进行填写转入信息，承担方的课题负责人及部门负责人审批通过后财务人员进行审批，然后财务审批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/>
              <a:pPr/>
              <a:t>57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06192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一般费用业务处理流程：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由费用垫支方进行发起一般费用分摊申请，填写转出信息，审批流程与经费转拨类似，垫支方课题负责人及部门负责人审核通过后，流转到费用共同承担方进行填写转入信息，承担方的课题负责人及部门负责人审批通过后财务人员进行审批，然后财务审批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/>
              <a:pPr/>
              <a:t>58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55634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一般费用业务处理流程：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由费用垫支方进行发起一般费用分摊申请，填写转出信息，审批流程与经费转拨类似，垫支方课题负责人及部门负责人审核通过后，流转到费用共同承担方进行填写转入信息，承担方的课题负责人及部门负责人审批通过后财务人员进行审批，然后财务审批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/>
              <a:pPr/>
              <a:t>59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138292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一般费用业务处理流程：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由费用垫支方进行发起一般费用分摊申请，填写转出信息，审批流程与经费转拨类似，垫支方课题负责人及部门负责人审核通过后，流转到费用共同承担方进行填写转入信息，承担方的课题负责人及部门负责人审批通过后财务人员进行审批，然后财务审批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/>
              <a:pPr/>
              <a:t>60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63214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一般费用业务处理流程：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由费用垫支方进行发起一般费用分摊申请，填写转出信息，审批流程与经费转拨类似，垫支方课题负责人及部门负责人审核通过后，流转到费用共同承担方进行填写转入信息，承担方的课题负责人及部门负责人审批通过后财务人员进行审批，然后财务审批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/>
              <a:pPr/>
              <a:t>61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77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550C-0EAD-42A3-AC8C-7F87D0B3B98F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pPr/>
              <a:t>6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073685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550C-0EAD-42A3-AC8C-7F87D0B3B98F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pPr/>
              <a:t>62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406023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550C-0EAD-42A3-AC8C-7F87D0B3B98F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pPr/>
              <a:t>63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645319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550C-0EAD-42A3-AC8C-7F87D0B3B98F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pPr/>
              <a:t>64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726484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/>
              <a:t>65</a:t>
            </a:fld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981385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550C-0EAD-42A3-AC8C-7F87D0B3B98F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pPr/>
              <a:t>66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195983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550C-0EAD-42A3-AC8C-7F87D0B3B98F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pPr/>
              <a:t>67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451036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550C-0EAD-42A3-AC8C-7F87D0B3B98F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pPr/>
              <a:t>75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133050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550C-0EAD-42A3-AC8C-7F87D0B3B98F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pPr/>
              <a:t>76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907054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550C-0EAD-42A3-AC8C-7F87D0B3B98F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pPr/>
              <a:t>77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0351780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550C-0EAD-42A3-AC8C-7F87D0B3B98F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pPr/>
              <a:t>78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0515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550C-0EAD-42A3-AC8C-7F87D0B3B98F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pPr/>
              <a:t>7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122366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550C-0EAD-42A3-AC8C-7F87D0B3B98F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pPr/>
              <a:t>79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580467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550C-0EAD-42A3-AC8C-7F87D0B3B98F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pPr/>
              <a:t>80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53931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550C-0EAD-42A3-AC8C-7F87D0B3B98F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pPr/>
              <a:t>81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772719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550C-0EAD-42A3-AC8C-7F87D0B3B98F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pPr/>
              <a:t>82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933898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/>
              <a:t>83</a:t>
            </a:fld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97242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06B81-4D20-44A4-9392-7AD296C3C61C}" type="slidenum">
              <a:rPr lang="zh-CN" altLang="en-US" smtClean="0"/>
              <a:t>84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128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550C-0EAD-42A3-AC8C-7F87D0B3B98F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pPr/>
              <a:t>8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0358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/>
              <a:t>9</a:t>
            </a:fld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7586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96691-AC94-4A46-919F-4131CF625175}" type="datetimeFigureOut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50A8-23FF-478C-BBB6-7F76DF8523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458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96691-AC94-4A46-919F-4131CF625175}" type="datetimeFigureOut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50A8-23FF-478C-BBB6-7F76DF8523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0764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96691-AC94-4A46-919F-4131CF625175}" type="datetimeFigureOut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50A8-23FF-478C-BBB6-7F76DF8523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6240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F657-E740-4D54-8DE0-9CC9435B5871}" type="datetimeFigureOut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EBCF-E8D4-4C35-BAC8-1D2F9D7927F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41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814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B914-9BB2-4713-9EBF-61770F406B8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538A-33AE-45EB-868C-14B9E34ED96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029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B914-9BB2-4713-9EBF-61770F406B8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538A-33AE-45EB-868C-14B9E34ED96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39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B914-9BB2-4713-9EBF-61770F406B8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538A-33AE-45EB-868C-14B9E34ED96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8815098" y="6431122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www.1ppt.com/moban/    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行业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www.1ppt.com/hangye/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节日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www.1ppt.com/jieri/   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素材下载：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www.1ppt.com/sucai/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背景图片：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www.1ppt.com/beijing/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图表下载：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www.1ppt.com/tubiao/    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优秀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www.1ppt.com/xiazai/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www.1ppt.com/powerpoint/      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Word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www.1ppt.com/word/              Excel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教程：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www.1ppt.com/excel/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资料下载：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www.1ppt.com/ziliao/        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课件下载：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www.1ppt.com/kejian/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范文下载：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www.1ppt.com/fanwen/            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试卷下载：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www.1ppt.com/shiti/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教案下载：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www.1ppt.com/jiaoan/      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字体下载：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www.1ppt.com/ziti/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 </a:t>
            </a:r>
            <a:endParaRPr lang="zh-CN" altLang="en-US" sz="100" kern="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8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1896" y="108091"/>
            <a:ext cx="10844463" cy="609600"/>
          </a:xfrm>
        </p:spPr>
        <p:txBody>
          <a:bodyPr>
            <a:normAutofit/>
          </a:bodyPr>
          <a:lstStyle>
            <a:lvl1pPr algn="l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3561" y="978568"/>
            <a:ext cx="10972799" cy="54864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5" name="椭圆 4"/>
          <p:cNvSpPr/>
          <p:nvPr userDrawn="1"/>
        </p:nvSpPr>
        <p:spPr>
          <a:xfrm>
            <a:off x="583841" y="362617"/>
            <a:ext cx="135912" cy="101934"/>
          </a:xfrm>
          <a:prstGeom prst="ellipse">
            <a:avLst/>
          </a:prstGeom>
          <a:solidFill>
            <a:srgbClr val="2073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574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17069" y="2496821"/>
            <a:ext cx="6367941" cy="1470025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3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17069" y="4196729"/>
            <a:ext cx="6367941" cy="541421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4293686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1896" y="108091"/>
            <a:ext cx="10844463" cy="609600"/>
          </a:xfrm>
        </p:spPr>
        <p:txBody>
          <a:bodyPr>
            <a:normAutofit/>
          </a:bodyPr>
          <a:lstStyle>
            <a:lvl1pPr algn="l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3561" y="978568"/>
            <a:ext cx="10972799" cy="54864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5" name="椭圆 4"/>
          <p:cNvSpPr/>
          <p:nvPr userDrawn="1"/>
        </p:nvSpPr>
        <p:spPr>
          <a:xfrm>
            <a:off x="583841" y="362617"/>
            <a:ext cx="135912" cy="101934"/>
          </a:xfrm>
          <a:prstGeom prst="ellipse">
            <a:avLst/>
          </a:prstGeom>
          <a:solidFill>
            <a:srgbClr val="2073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03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96691-AC94-4A46-919F-4131CF625175}" type="datetimeFigureOut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50A8-23FF-478C-BBB6-7F76DF8523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197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17069" y="2496821"/>
            <a:ext cx="6367941" cy="1470025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3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17069" y="4196729"/>
            <a:ext cx="6367941" cy="541421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4015363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1896" y="108091"/>
            <a:ext cx="10844463" cy="609600"/>
          </a:xfrm>
        </p:spPr>
        <p:txBody>
          <a:bodyPr>
            <a:normAutofit/>
          </a:bodyPr>
          <a:lstStyle>
            <a:lvl1pPr algn="l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3561" y="978568"/>
            <a:ext cx="10972799" cy="54864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5" name="椭圆 4"/>
          <p:cNvSpPr/>
          <p:nvPr userDrawn="1"/>
        </p:nvSpPr>
        <p:spPr>
          <a:xfrm>
            <a:off x="583841" y="362617"/>
            <a:ext cx="135912" cy="101934"/>
          </a:xfrm>
          <a:prstGeom prst="ellipse">
            <a:avLst/>
          </a:prstGeom>
          <a:solidFill>
            <a:srgbClr val="2073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467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17069" y="2496821"/>
            <a:ext cx="6367941" cy="1470025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3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17069" y="4196729"/>
            <a:ext cx="6367941" cy="541421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4617895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1896" y="108091"/>
            <a:ext cx="10844463" cy="609600"/>
          </a:xfrm>
        </p:spPr>
        <p:txBody>
          <a:bodyPr>
            <a:normAutofit/>
          </a:bodyPr>
          <a:lstStyle>
            <a:lvl1pPr algn="l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3561" y="978568"/>
            <a:ext cx="10972799" cy="54864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5" name="椭圆 4"/>
          <p:cNvSpPr/>
          <p:nvPr userDrawn="1"/>
        </p:nvSpPr>
        <p:spPr>
          <a:xfrm>
            <a:off x="583841" y="362617"/>
            <a:ext cx="135912" cy="101934"/>
          </a:xfrm>
          <a:prstGeom prst="ellipse">
            <a:avLst/>
          </a:prstGeom>
          <a:solidFill>
            <a:srgbClr val="2073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7643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17069" y="2496821"/>
            <a:ext cx="6367941" cy="1470025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3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17069" y="4196729"/>
            <a:ext cx="6367941" cy="541421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33652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1896" y="108091"/>
            <a:ext cx="10844463" cy="609600"/>
          </a:xfrm>
        </p:spPr>
        <p:txBody>
          <a:bodyPr>
            <a:normAutofit/>
          </a:bodyPr>
          <a:lstStyle>
            <a:lvl1pPr algn="l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3561" y="978568"/>
            <a:ext cx="10972799" cy="54864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5" name="椭圆 4"/>
          <p:cNvSpPr/>
          <p:nvPr userDrawn="1"/>
        </p:nvSpPr>
        <p:spPr>
          <a:xfrm>
            <a:off x="583841" y="362617"/>
            <a:ext cx="135912" cy="101934"/>
          </a:xfrm>
          <a:prstGeom prst="ellipse">
            <a:avLst/>
          </a:prstGeom>
          <a:solidFill>
            <a:srgbClr val="2073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022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B914-9BB2-4713-9EBF-61770F406B8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538A-33AE-45EB-868C-14B9E34ED96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1294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17069" y="2496821"/>
            <a:ext cx="6367941" cy="1470025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3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17069" y="4196729"/>
            <a:ext cx="6367941" cy="541421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9141486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1896" y="108091"/>
            <a:ext cx="10844463" cy="609600"/>
          </a:xfrm>
        </p:spPr>
        <p:txBody>
          <a:bodyPr>
            <a:normAutofit/>
          </a:bodyPr>
          <a:lstStyle>
            <a:lvl1pPr algn="l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3561" y="978568"/>
            <a:ext cx="10972799" cy="54864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5" name="椭圆 4"/>
          <p:cNvSpPr/>
          <p:nvPr userDrawn="1"/>
        </p:nvSpPr>
        <p:spPr>
          <a:xfrm>
            <a:off x="583841" y="362617"/>
            <a:ext cx="135912" cy="101934"/>
          </a:xfrm>
          <a:prstGeom prst="ellipse">
            <a:avLst/>
          </a:prstGeom>
          <a:solidFill>
            <a:srgbClr val="2073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5513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B914-9BB2-4713-9EBF-61770F406B8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538A-33AE-45EB-868C-14B9E34ED96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505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96691-AC94-4A46-919F-4131CF625175}" type="datetimeFigureOut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50A8-23FF-478C-BBB6-7F76DF8523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169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96691-AC94-4A46-919F-4131CF625175}" type="datetimeFigureOut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50A8-23FF-478C-BBB6-7F76DF8523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403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96691-AC94-4A46-919F-4131CF625175}" type="datetimeFigureOut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50A8-23FF-478C-BBB6-7F76DF8523F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60648" y="6429313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98410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96691-AC94-4A46-919F-4131CF625175}" type="datetimeFigureOut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50A8-23FF-478C-BBB6-7F76DF8523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9741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96691-AC94-4A46-919F-4131CF625175}" type="datetimeFigureOut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50A8-23FF-478C-BBB6-7F76DF8523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866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96691-AC94-4A46-919F-4131CF625175}" type="datetimeFigureOut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50A8-23FF-478C-BBB6-7F76DF8523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78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96691-AC94-4A46-919F-4131CF625175}" type="datetimeFigureOut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50A8-23FF-478C-BBB6-7F76DF8523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4145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96691-AC94-4A46-919F-4131CF625175}" type="datetimeFigureOut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950A8-23FF-478C-BBB6-7F76DF8523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8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4B914-9BB2-4713-9EBF-61770F406B8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6538A-33AE-45EB-868C-14B9E34ED96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72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707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4659181-4168-6643-BD0C-4250C62B016B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2019/9/2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1E0A30D-A330-B44A-AD77-88D263285F5E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49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4659181-4168-6643-BD0C-4250C62B016B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2019/9/2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1E0A30D-A330-B44A-AD77-88D263285F5E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410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4659181-4168-6643-BD0C-4250C62B016B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2019/9/2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1E0A30D-A330-B44A-AD77-88D263285F5E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48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4659181-4168-6643-BD0C-4250C62B016B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2019/9/2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1E0A30D-A330-B44A-AD77-88D263285F5E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91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4659181-4168-6643-BD0C-4250C62B016B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2019/9/2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1E0A30D-A330-B44A-AD77-88D263285F5E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41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Relationship Id="rId4" Type="http://schemas.openxmlformats.org/officeDocument/2006/relationships/image" Target="../media/image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3.xml"/><Relationship Id="rId4" Type="http://schemas.openxmlformats.org/officeDocument/2006/relationships/image" Target="../media/image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4.xml"/><Relationship Id="rId5" Type="http://schemas.openxmlformats.org/officeDocument/2006/relationships/comments" Target="../comments/comment1.xml"/><Relationship Id="rId4" Type="http://schemas.openxmlformats.org/officeDocument/2006/relationships/image" Target="../media/image7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5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6.xml"/><Relationship Id="rId4" Type="http://schemas.openxmlformats.org/officeDocument/2006/relationships/image" Target="../media/image7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Relationship Id="rId4" Type="http://schemas.openxmlformats.org/officeDocument/2006/relationships/image" Target="../media/image5.jp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6.jp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7.xml"/><Relationship Id="rId4" Type="http://schemas.openxmlformats.org/officeDocument/2006/relationships/image" Target="../media/image88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8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9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0.xml"/><Relationship Id="rId4" Type="http://schemas.openxmlformats.org/officeDocument/2006/relationships/image" Target="../media/image91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1.xml"/><Relationship Id="rId4" Type="http://schemas.openxmlformats.org/officeDocument/2006/relationships/image" Target="../media/image9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2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arp.cn/" TargetMode="Externa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arp.cn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文本框 10"/>
          <p:cNvSpPr txBox="1"/>
          <p:nvPr>
            <p:custDataLst>
              <p:tags r:id="rId1"/>
            </p:custDataLst>
          </p:nvPr>
        </p:nvSpPr>
        <p:spPr>
          <a:xfrm>
            <a:off x="837128" y="3227753"/>
            <a:ext cx="49711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 latinLnBrk="1">
              <a:defRPr/>
            </a:pPr>
            <a:r>
              <a:rPr lang="en-US" altLang="zh-CN" sz="5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itchFamily="34" charset="0"/>
              </a:rPr>
              <a:t>——</a:t>
            </a:r>
            <a:r>
              <a:rPr lang="zh-CN" altLang="en-US" sz="54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itchFamily="34" charset="0"/>
              </a:rPr>
              <a:t>财务</a:t>
            </a:r>
            <a:r>
              <a:rPr lang="zh-CN" altLang="en-US" sz="5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itchFamily="34" charset="0"/>
              </a:rPr>
              <a:t>处</a:t>
            </a:r>
            <a:endParaRPr lang="en-US" altLang="ko-KR" sz="2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3" name="PA_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79549" y="1931709"/>
            <a:ext cx="691595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 latinLnBrk="1"/>
            <a:r>
              <a:rPr lang="zh-CN" altLang="en-US" sz="5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itchFamily="34" charset="0"/>
              </a:rPr>
              <a:t>新一代</a:t>
            </a:r>
            <a:r>
              <a:rPr lang="en-US" altLang="zh-CN" sz="5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itchFamily="34" charset="0"/>
              </a:rPr>
              <a:t>ARP</a:t>
            </a:r>
            <a:r>
              <a:rPr lang="en-US" altLang="zh-CN" sz="5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itchFamily="34" charset="0"/>
              </a:rPr>
              <a:t>-</a:t>
            </a:r>
            <a:r>
              <a:rPr lang="zh-CN" altLang="en-US" sz="5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itchFamily="34" charset="0"/>
              </a:rPr>
              <a:t>网上报销</a:t>
            </a:r>
            <a:endParaRPr lang="en-US" altLang="ko-KR" sz="54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itchFamily="34" charset="0"/>
            </a:endParaRPr>
          </a:p>
        </p:txBody>
      </p:sp>
      <p:sp>
        <p:nvSpPr>
          <p:cNvPr id="4" name="PA_圆角矩形 9"/>
          <p:cNvSpPr/>
          <p:nvPr>
            <p:custDataLst>
              <p:tags r:id="rId3"/>
            </p:custDataLst>
          </p:nvPr>
        </p:nvSpPr>
        <p:spPr>
          <a:xfrm>
            <a:off x="1061223" y="4704789"/>
            <a:ext cx="1669098" cy="37667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r>
              <a:rPr lang="en-US" altLang="zh-CN" sz="2000" dirty="0" smtClean="0">
                <a:solidFill>
                  <a:prstClr val="white"/>
                </a:solidFill>
                <a:latin typeface="맑은 고딕"/>
                <a:ea typeface="宋体" panose="02010600030101010101" pitchFamily="2" charset="-122"/>
              </a:rPr>
              <a:t>2019.8.26</a:t>
            </a:r>
            <a:endParaRPr lang="zh-CN" altLang="en-US" sz="2000" dirty="0">
              <a:solidFill>
                <a:prstClr val="white"/>
              </a:solidFill>
              <a:latin typeface="맑은 고딕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449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altLang="zh-CN" sz="2000" dirty="0" smtClean="0"/>
              <a:t>2.1    </a:t>
            </a:r>
            <a:r>
              <a:rPr lang="zh-CN" alt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cs"/>
              </a:rPr>
              <a:t>系统登录</a:t>
            </a:r>
            <a:endParaRPr lang="zh-CN" altLang="en-US" sz="2000" dirty="0"/>
          </a:p>
        </p:txBody>
      </p:sp>
      <p:sp>
        <p:nvSpPr>
          <p:cNvPr id="4" name="矩形 3"/>
          <p:cNvSpPr/>
          <p:nvPr/>
        </p:nvSpPr>
        <p:spPr>
          <a:xfrm>
            <a:off x="4840066" y="533025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总界面示例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6" y="1011479"/>
            <a:ext cx="9990667" cy="524583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21896" y="3258355"/>
            <a:ext cx="1055389" cy="6568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988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altLang="zh-CN" sz="2000" dirty="0" smtClean="0"/>
              <a:t>2.1    </a:t>
            </a:r>
            <a:r>
              <a:rPr lang="zh-CN" alt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cs"/>
              </a:rPr>
              <a:t>系统登录</a:t>
            </a:r>
            <a:endParaRPr lang="zh-CN" altLang="en-US" sz="2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34" y="583582"/>
            <a:ext cx="9697791" cy="627441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994612" y="182058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综合财务版块示例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4817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altLang="zh-CN" sz="2000" dirty="0" smtClean="0"/>
              <a:t>2.1    </a:t>
            </a:r>
            <a:r>
              <a:rPr lang="zh-CN" alt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cs"/>
              </a:rPr>
              <a:t>系统登录</a:t>
            </a:r>
            <a:endParaRPr lang="zh-CN" altLang="en-US" sz="2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34" y="583582"/>
            <a:ext cx="9697791" cy="627441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171142" y="999614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0" dirty="0" smtClean="0">
                <a:solidFill>
                  <a:srgbClr val="FF0000"/>
                </a:solidFill>
              </a:rPr>
              <a:t>报销单填写</a:t>
            </a:r>
            <a:endParaRPr lang="en-US" altLang="zh-CN" sz="2400" kern="0" dirty="0" smtClean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28045" y="1468192"/>
            <a:ext cx="7856113" cy="17772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664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altLang="zh-CN" sz="2000" dirty="0" smtClean="0"/>
              <a:t>2.1    </a:t>
            </a:r>
            <a:r>
              <a:rPr lang="zh-CN" alt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cs"/>
              </a:rPr>
              <a:t>系统登录</a:t>
            </a:r>
            <a:endParaRPr lang="zh-CN" altLang="en-US" sz="2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34" y="583582"/>
            <a:ext cx="9697791" cy="627441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726276" y="2647203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0" dirty="0" smtClean="0">
                <a:solidFill>
                  <a:srgbClr val="FF0000"/>
                </a:solidFill>
              </a:rPr>
              <a:t>报销单业务审核</a:t>
            </a:r>
            <a:endParaRPr lang="en-US" altLang="zh-CN" sz="2400" kern="0" dirty="0" smtClean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28045" y="3206839"/>
            <a:ext cx="8925059" cy="109470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7774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2000" dirty="0" smtClean="0"/>
              <a:t>2.2-1</a:t>
            </a:r>
            <a:r>
              <a:rPr lang="zh-CN" altLang="en-US" sz="2000" dirty="0" smtClean="0"/>
              <a:t>报销</a:t>
            </a:r>
            <a:r>
              <a:rPr lang="zh-CN" altLang="en-US" sz="2000" dirty="0"/>
              <a:t>单</a:t>
            </a:r>
            <a:r>
              <a:rPr lang="zh-CN" altLang="en-US" sz="2000" dirty="0" smtClean="0"/>
              <a:t>填写</a:t>
            </a:r>
            <a:endParaRPr lang="zh-CN" alt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337954" y="142091"/>
            <a:ext cx="83462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报销单类型</a:t>
            </a: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报销单合并为</a:t>
            </a: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类报销单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13564" y="922856"/>
            <a:ext cx="315583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prstClr val="black"/>
                </a:solidFill>
              </a:rPr>
              <a:t>差旅费报销单</a:t>
            </a:r>
            <a:endParaRPr lang="en-US" altLang="zh-CN" sz="2000" dirty="0">
              <a:solidFill>
                <a:prstClr val="black"/>
              </a:solidFill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prstClr val="black"/>
                </a:solidFill>
              </a:rPr>
              <a:t>外事差旅费报销单</a:t>
            </a:r>
            <a:endParaRPr lang="en-US" altLang="zh-CN" sz="2000" dirty="0">
              <a:solidFill>
                <a:prstClr val="black"/>
              </a:solidFill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prstClr val="black"/>
                </a:solidFill>
              </a:rPr>
              <a:t>劳务费报销单</a:t>
            </a:r>
            <a:endParaRPr lang="en-US" altLang="zh-CN" sz="2000" dirty="0">
              <a:solidFill>
                <a:prstClr val="black"/>
              </a:solidFill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prstClr val="black"/>
                </a:solidFill>
              </a:rPr>
              <a:t>招待费报销单</a:t>
            </a:r>
            <a:endParaRPr lang="en-US" altLang="zh-CN" sz="2000" dirty="0" smtClean="0">
              <a:solidFill>
                <a:prstClr val="black"/>
              </a:solidFill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prstClr val="black"/>
                </a:solidFill>
              </a:rPr>
              <a:t>材料</a:t>
            </a:r>
            <a:r>
              <a:rPr lang="zh-CN" altLang="en-US" sz="2000" dirty="0">
                <a:solidFill>
                  <a:prstClr val="black"/>
                </a:solidFill>
              </a:rPr>
              <a:t>费报销</a:t>
            </a:r>
            <a:r>
              <a:rPr lang="zh-CN" altLang="en-US" sz="2000" dirty="0" smtClean="0">
                <a:solidFill>
                  <a:prstClr val="black"/>
                </a:solidFill>
              </a:rPr>
              <a:t>单</a:t>
            </a:r>
            <a:endParaRPr lang="en-US" altLang="zh-CN" sz="2000" dirty="0">
              <a:solidFill>
                <a:prstClr val="black"/>
              </a:solidFill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prstClr val="black"/>
                </a:solidFill>
              </a:rPr>
              <a:t>固定资产报销单</a:t>
            </a:r>
            <a:endParaRPr lang="en-US" altLang="zh-CN" sz="2000" dirty="0" smtClean="0">
              <a:solidFill>
                <a:prstClr val="black"/>
              </a:solidFill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prstClr val="black"/>
                </a:solidFill>
              </a:rPr>
              <a:t>无形</a:t>
            </a:r>
            <a:r>
              <a:rPr lang="zh-CN" altLang="en-US" sz="2000" dirty="0" smtClean="0">
                <a:solidFill>
                  <a:prstClr val="black"/>
                </a:solidFill>
              </a:rPr>
              <a:t>资产报销单</a:t>
            </a:r>
            <a:endParaRPr lang="en-US" altLang="zh-CN" sz="2000" dirty="0">
              <a:solidFill>
                <a:prstClr val="black"/>
              </a:solidFill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prstClr val="black"/>
                </a:solidFill>
              </a:rPr>
              <a:t>维修费报销单</a:t>
            </a:r>
            <a:endParaRPr lang="en-US" altLang="zh-CN" sz="2000" dirty="0">
              <a:solidFill>
                <a:prstClr val="black"/>
              </a:solidFill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prstClr val="black"/>
                </a:solidFill>
              </a:rPr>
              <a:t>普通</a:t>
            </a:r>
            <a:r>
              <a:rPr lang="zh-CN" altLang="en-US" sz="2000" dirty="0">
                <a:solidFill>
                  <a:prstClr val="black"/>
                </a:solidFill>
              </a:rPr>
              <a:t>报销</a:t>
            </a:r>
            <a:r>
              <a:rPr lang="zh-CN" altLang="en-US" sz="2000" dirty="0" smtClean="0">
                <a:solidFill>
                  <a:prstClr val="black"/>
                </a:solidFill>
              </a:rPr>
              <a:t>单</a:t>
            </a:r>
            <a:endParaRPr lang="en-US" altLang="zh-CN" sz="2000" dirty="0">
              <a:solidFill>
                <a:prstClr val="black"/>
              </a:solidFill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prstClr val="black"/>
                </a:solidFill>
              </a:rPr>
              <a:t>交通报销单</a:t>
            </a:r>
            <a:endParaRPr lang="en-US" altLang="zh-CN" sz="2000" dirty="0">
              <a:solidFill>
                <a:prstClr val="black"/>
              </a:solidFill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prstClr val="black"/>
                </a:solidFill>
              </a:rPr>
              <a:t>办公费报销单</a:t>
            </a:r>
            <a:endParaRPr lang="en-US" altLang="zh-CN" sz="2000" dirty="0">
              <a:solidFill>
                <a:prstClr val="black"/>
              </a:solidFill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prstClr val="black"/>
                </a:solidFill>
              </a:rPr>
              <a:t>离退休人员报销单</a:t>
            </a:r>
            <a:endParaRPr lang="en-US" altLang="zh-CN" sz="2000" dirty="0">
              <a:solidFill>
                <a:prstClr val="black"/>
              </a:solidFill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prstClr val="black"/>
                </a:solidFill>
              </a:rPr>
              <a:t>经费转拨报销单</a:t>
            </a:r>
            <a:endParaRPr lang="en-US" altLang="zh-CN" sz="2000" dirty="0">
              <a:solidFill>
                <a:prstClr val="black"/>
              </a:solidFill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prstClr val="black"/>
                </a:solidFill>
              </a:rPr>
              <a:t>医疗费报销单</a:t>
            </a:r>
            <a:endParaRPr lang="en-US" altLang="zh-CN" sz="2000" dirty="0">
              <a:solidFill>
                <a:prstClr val="black"/>
              </a:solidFill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prstClr val="black"/>
                </a:solidFill>
              </a:rPr>
              <a:t>费用分摊报销单</a:t>
            </a:r>
            <a:endParaRPr lang="en-US" altLang="zh-CN" sz="2000" dirty="0">
              <a:solidFill>
                <a:prstClr val="black"/>
              </a:solidFill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prstClr val="black"/>
                </a:solidFill>
              </a:rPr>
              <a:t>现金还款报销单</a:t>
            </a:r>
            <a:endParaRPr lang="en-US" altLang="zh-CN" sz="2000" dirty="0" smtClean="0">
              <a:solidFill>
                <a:prstClr val="black"/>
              </a:solidFill>
            </a:endParaRPr>
          </a:p>
        </p:txBody>
      </p:sp>
      <p:sp>
        <p:nvSpPr>
          <p:cNvPr id="3" name="右箭头 2"/>
          <p:cNvSpPr/>
          <p:nvPr/>
        </p:nvSpPr>
        <p:spPr>
          <a:xfrm>
            <a:off x="3928533" y="2726267"/>
            <a:ext cx="1879600" cy="98213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272815" y="1632283"/>
            <a:ext cx="31558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prstClr val="black"/>
                </a:solidFill>
              </a:rPr>
              <a:t>差旅费报销单</a:t>
            </a:r>
            <a:endParaRPr lang="en-US" altLang="zh-CN" sz="2000" dirty="0">
              <a:solidFill>
                <a:prstClr val="black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prstClr val="black"/>
                </a:solidFill>
              </a:rPr>
              <a:t>劳务费</a:t>
            </a:r>
            <a:r>
              <a:rPr lang="zh-CN" altLang="en-US" sz="2000" dirty="0">
                <a:solidFill>
                  <a:prstClr val="black"/>
                </a:solidFill>
              </a:rPr>
              <a:t>报销</a:t>
            </a:r>
            <a:r>
              <a:rPr lang="zh-CN" altLang="en-US" sz="2000" dirty="0" smtClean="0">
                <a:solidFill>
                  <a:prstClr val="black"/>
                </a:solidFill>
              </a:rPr>
              <a:t>单</a:t>
            </a:r>
            <a:endParaRPr lang="en-US" altLang="zh-CN" sz="2000" dirty="0" smtClean="0">
              <a:solidFill>
                <a:prstClr val="black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prstClr val="black"/>
                </a:solidFill>
              </a:rPr>
              <a:t>会议</a:t>
            </a:r>
            <a:r>
              <a:rPr lang="zh-CN" altLang="en-US" sz="2000" dirty="0" smtClean="0">
                <a:solidFill>
                  <a:prstClr val="black"/>
                </a:solidFill>
              </a:rPr>
              <a:t>费报销单</a:t>
            </a:r>
            <a:endParaRPr lang="en-US" altLang="zh-CN" sz="2000" dirty="0" smtClean="0">
              <a:solidFill>
                <a:prstClr val="black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prstClr val="black"/>
                </a:solidFill>
              </a:rPr>
              <a:t>培训</a:t>
            </a:r>
            <a:r>
              <a:rPr lang="zh-CN" altLang="en-US" sz="2000" dirty="0" smtClean="0">
                <a:solidFill>
                  <a:prstClr val="black"/>
                </a:solidFill>
              </a:rPr>
              <a:t>费报销单</a:t>
            </a:r>
            <a:endParaRPr lang="en-US" altLang="zh-CN" sz="2000" dirty="0">
              <a:solidFill>
                <a:prstClr val="black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prstClr val="black"/>
                </a:solidFill>
              </a:rPr>
              <a:t>招待费报销单</a:t>
            </a:r>
            <a:endParaRPr lang="en-US" altLang="zh-CN" sz="2000" dirty="0" smtClean="0">
              <a:solidFill>
                <a:prstClr val="black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prstClr val="black"/>
                </a:solidFill>
              </a:rPr>
              <a:t>耗材</a:t>
            </a:r>
            <a:r>
              <a:rPr lang="zh-CN" altLang="en-US" sz="2000" dirty="0" smtClean="0">
                <a:solidFill>
                  <a:prstClr val="black"/>
                </a:solidFill>
              </a:rPr>
              <a:t>费</a:t>
            </a:r>
            <a:r>
              <a:rPr lang="zh-CN" altLang="en-US" sz="2000" dirty="0">
                <a:solidFill>
                  <a:prstClr val="black"/>
                </a:solidFill>
              </a:rPr>
              <a:t>报销</a:t>
            </a:r>
            <a:r>
              <a:rPr lang="zh-CN" altLang="en-US" sz="2000" dirty="0" smtClean="0">
                <a:solidFill>
                  <a:prstClr val="black"/>
                </a:solidFill>
              </a:rPr>
              <a:t>单</a:t>
            </a:r>
            <a:endParaRPr lang="en-US" altLang="zh-CN" sz="2000" dirty="0">
              <a:solidFill>
                <a:prstClr val="black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prstClr val="black"/>
                </a:solidFill>
              </a:rPr>
              <a:t>固定资产报销单</a:t>
            </a:r>
            <a:endParaRPr lang="en-US" altLang="zh-CN" sz="2000" dirty="0" smtClean="0">
              <a:solidFill>
                <a:prstClr val="black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prstClr val="black"/>
                </a:solidFill>
              </a:rPr>
              <a:t>无形</a:t>
            </a:r>
            <a:r>
              <a:rPr lang="zh-CN" altLang="en-US" sz="2000" dirty="0" smtClean="0">
                <a:solidFill>
                  <a:prstClr val="black"/>
                </a:solidFill>
              </a:rPr>
              <a:t>资产报销单</a:t>
            </a:r>
            <a:endParaRPr lang="en-US" altLang="zh-CN" sz="2000" dirty="0">
              <a:solidFill>
                <a:prstClr val="black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prstClr val="black"/>
                </a:solidFill>
              </a:rPr>
              <a:t>维修费报销单</a:t>
            </a:r>
            <a:endParaRPr lang="en-US" altLang="zh-CN" sz="2000" dirty="0">
              <a:solidFill>
                <a:prstClr val="black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prstClr val="black"/>
                </a:solidFill>
              </a:rPr>
              <a:t>普通</a:t>
            </a:r>
            <a:r>
              <a:rPr lang="zh-CN" altLang="en-US" sz="2000" dirty="0">
                <a:solidFill>
                  <a:prstClr val="black"/>
                </a:solidFill>
              </a:rPr>
              <a:t>报销</a:t>
            </a:r>
            <a:r>
              <a:rPr lang="zh-CN" altLang="en-US" sz="2000" dirty="0" smtClean="0">
                <a:solidFill>
                  <a:prstClr val="black"/>
                </a:solidFill>
              </a:rPr>
              <a:t>单</a:t>
            </a:r>
            <a:endParaRPr lang="en-US" altLang="zh-CN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02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2000" dirty="0" smtClean="0"/>
              <a:t>2.2-1</a:t>
            </a:r>
            <a:r>
              <a:rPr lang="zh-CN" altLang="en-US" sz="2000" dirty="0" smtClean="0"/>
              <a:t>报销</a:t>
            </a:r>
            <a:r>
              <a:rPr lang="zh-CN" altLang="en-US" sz="2000" dirty="0"/>
              <a:t>单填报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37954" y="142091"/>
            <a:ext cx="83462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报销单类型</a:t>
            </a: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报销单合并为</a:t>
            </a: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类报销单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6898" y="1016730"/>
            <a:ext cx="315583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prstClr val="black"/>
                </a:solidFill>
              </a:rPr>
              <a:t>差旅费报销单</a:t>
            </a:r>
            <a:endParaRPr lang="en-US" altLang="zh-CN" sz="2000" dirty="0">
              <a:solidFill>
                <a:prstClr val="black"/>
              </a:solidFill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prstClr val="black"/>
                </a:solidFill>
              </a:rPr>
              <a:t>外事差旅费报销单</a:t>
            </a:r>
            <a:endParaRPr lang="en-US" altLang="zh-CN" sz="2000" dirty="0">
              <a:solidFill>
                <a:prstClr val="black"/>
              </a:solidFill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prstClr val="black"/>
                </a:solidFill>
              </a:rPr>
              <a:t>劳务费报销单</a:t>
            </a:r>
            <a:endParaRPr lang="en-US" altLang="zh-CN" sz="2000" dirty="0">
              <a:solidFill>
                <a:prstClr val="black"/>
              </a:solidFill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prstClr val="black"/>
                </a:solidFill>
              </a:rPr>
              <a:t>招待费报销单</a:t>
            </a:r>
            <a:endParaRPr lang="en-US" altLang="zh-CN" sz="2000" dirty="0" smtClean="0">
              <a:solidFill>
                <a:prstClr val="black"/>
              </a:solidFill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prstClr val="black"/>
                </a:solidFill>
              </a:rPr>
              <a:t>材料</a:t>
            </a:r>
            <a:r>
              <a:rPr lang="zh-CN" altLang="en-US" sz="2000" dirty="0">
                <a:solidFill>
                  <a:prstClr val="black"/>
                </a:solidFill>
              </a:rPr>
              <a:t>费报销</a:t>
            </a:r>
            <a:r>
              <a:rPr lang="zh-CN" altLang="en-US" sz="2000" dirty="0" smtClean="0">
                <a:solidFill>
                  <a:prstClr val="black"/>
                </a:solidFill>
              </a:rPr>
              <a:t>单</a:t>
            </a:r>
            <a:endParaRPr lang="en-US" altLang="zh-CN" sz="2000" dirty="0">
              <a:solidFill>
                <a:prstClr val="black"/>
              </a:solidFill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prstClr val="black"/>
                </a:solidFill>
              </a:rPr>
              <a:t>固定资产报销单</a:t>
            </a:r>
            <a:endParaRPr lang="en-US" altLang="zh-CN" sz="2000" dirty="0" smtClean="0">
              <a:solidFill>
                <a:prstClr val="black"/>
              </a:solidFill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prstClr val="black"/>
                </a:solidFill>
              </a:rPr>
              <a:t>无形</a:t>
            </a:r>
            <a:r>
              <a:rPr lang="zh-CN" altLang="en-US" sz="2000" dirty="0" smtClean="0">
                <a:solidFill>
                  <a:prstClr val="black"/>
                </a:solidFill>
              </a:rPr>
              <a:t>资产报销单</a:t>
            </a:r>
            <a:endParaRPr lang="en-US" altLang="zh-CN" sz="2000" dirty="0">
              <a:solidFill>
                <a:prstClr val="black"/>
              </a:solidFill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prstClr val="black"/>
                </a:solidFill>
              </a:rPr>
              <a:t>维修费报销单</a:t>
            </a:r>
            <a:endParaRPr lang="en-US" altLang="zh-CN" sz="2000" dirty="0">
              <a:solidFill>
                <a:prstClr val="black"/>
              </a:solidFill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prstClr val="black"/>
                </a:solidFill>
              </a:rPr>
              <a:t>普通</a:t>
            </a:r>
            <a:r>
              <a:rPr lang="zh-CN" altLang="en-US" sz="2000" dirty="0">
                <a:solidFill>
                  <a:prstClr val="black"/>
                </a:solidFill>
              </a:rPr>
              <a:t>报销</a:t>
            </a:r>
            <a:r>
              <a:rPr lang="zh-CN" altLang="en-US" sz="2000" dirty="0" smtClean="0">
                <a:solidFill>
                  <a:prstClr val="black"/>
                </a:solidFill>
              </a:rPr>
              <a:t>单</a:t>
            </a:r>
            <a:endParaRPr lang="en-US" altLang="zh-CN" sz="2000" dirty="0">
              <a:solidFill>
                <a:prstClr val="black"/>
              </a:solidFill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prstClr val="black"/>
                </a:solidFill>
              </a:rPr>
              <a:t>交通报销单</a:t>
            </a:r>
            <a:endParaRPr lang="en-US" altLang="zh-CN" sz="2000" dirty="0">
              <a:solidFill>
                <a:prstClr val="black"/>
              </a:solidFill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prstClr val="black"/>
                </a:solidFill>
              </a:rPr>
              <a:t>办公费报销单</a:t>
            </a:r>
            <a:endParaRPr lang="en-US" altLang="zh-CN" sz="2000" dirty="0">
              <a:solidFill>
                <a:prstClr val="black"/>
              </a:solidFill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prstClr val="black"/>
                </a:solidFill>
              </a:rPr>
              <a:t>离退休人员报销单</a:t>
            </a:r>
            <a:endParaRPr lang="en-US" altLang="zh-CN" sz="2000" dirty="0">
              <a:solidFill>
                <a:prstClr val="black"/>
              </a:solidFill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prstClr val="black"/>
                </a:solidFill>
              </a:rPr>
              <a:t>经费转拨报销单</a:t>
            </a:r>
            <a:endParaRPr lang="en-US" altLang="zh-CN" sz="2000" dirty="0">
              <a:solidFill>
                <a:prstClr val="black"/>
              </a:solidFill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prstClr val="black"/>
                </a:solidFill>
              </a:rPr>
              <a:t>医疗费报销单</a:t>
            </a:r>
            <a:endParaRPr lang="en-US" altLang="zh-CN" sz="2000" dirty="0" smtClean="0">
              <a:solidFill>
                <a:prstClr val="black"/>
              </a:solidFill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en-US" altLang="zh-CN" sz="2000" dirty="0" smtClean="0">
              <a:solidFill>
                <a:prstClr val="black"/>
              </a:solidFill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prstClr val="black"/>
                </a:solidFill>
              </a:rPr>
              <a:t>费用分摊报销</a:t>
            </a:r>
            <a:r>
              <a:rPr lang="zh-CN" altLang="en-US" sz="2000" dirty="0" smtClean="0">
                <a:solidFill>
                  <a:prstClr val="black"/>
                </a:solidFill>
              </a:rPr>
              <a:t>单</a:t>
            </a:r>
            <a:endParaRPr lang="en-US" altLang="zh-CN" sz="2000" dirty="0" smtClean="0">
              <a:solidFill>
                <a:prstClr val="black"/>
              </a:solidFill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en-US" altLang="zh-CN" sz="2000" dirty="0">
              <a:solidFill>
                <a:prstClr val="black"/>
              </a:solidFill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prstClr val="black"/>
                </a:solidFill>
              </a:rPr>
              <a:t>现金还款报销单</a:t>
            </a:r>
            <a:endParaRPr lang="en-US" altLang="zh-CN" sz="2000" dirty="0">
              <a:solidFill>
                <a:prstClr val="black"/>
              </a:solidFill>
            </a:endParaRPr>
          </a:p>
          <a:p>
            <a:pPr>
              <a:buClr>
                <a:srgbClr val="00B0F0"/>
              </a:buClr>
            </a:pPr>
            <a:endParaRPr lang="en-US" altLang="zh-CN" sz="2000" dirty="0">
              <a:solidFill>
                <a:prstClr val="black"/>
              </a:solidFill>
            </a:endParaRPr>
          </a:p>
        </p:txBody>
      </p:sp>
      <p:sp>
        <p:nvSpPr>
          <p:cNvPr id="3" name="右箭头 2"/>
          <p:cNvSpPr/>
          <p:nvPr/>
        </p:nvSpPr>
        <p:spPr>
          <a:xfrm>
            <a:off x="2987899" y="2475827"/>
            <a:ext cx="1879600" cy="3753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2437" y="729017"/>
            <a:ext cx="7077075" cy="29432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8391" y="3948138"/>
            <a:ext cx="7248525" cy="2638425"/>
          </a:xfrm>
          <a:prstGeom prst="rect">
            <a:avLst/>
          </a:prstGeom>
        </p:spPr>
      </p:pic>
      <p:sp>
        <p:nvSpPr>
          <p:cNvPr id="7" name="右大括号 6"/>
          <p:cNvSpPr/>
          <p:nvPr/>
        </p:nvSpPr>
        <p:spPr>
          <a:xfrm>
            <a:off x="2781837" y="1016730"/>
            <a:ext cx="412124" cy="414769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 rot="20830163">
            <a:off x="2569697" y="5441546"/>
            <a:ext cx="1906074" cy="266798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832574" y="3930636"/>
            <a:ext cx="940158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2" name="直角上箭头 11"/>
          <p:cNvSpPr/>
          <p:nvPr/>
        </p:nvSpPr>
        <p:spPr>
          <a:xfrm>
            <a:off x="2511380" y="4317470"/>
            <a:ext cx="4844054" cy="2174163"/>
          </a:xfrm>
          <a:prstGeom prst="bentUpArrow">
            <a:avLst>
              <a:gd name="adj1" fmla="val 6377"/>
              <a:gd name="adj2" fmla="val 9340"/>
              <a:gd name="adj3" fmla="val 46809"/>
            </a:avLst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8773675" y="453121"/>
            <a:ext cx="3155837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prstClr val="black"/>
                </a:solidFill>
              </a:rPr>
              <a:t>差旅费报销单</a:t>
            </a:r>
            <a:endParaRPr lang="en-US" altLang="zh-CN" sz="2000" dirty="0">
              <a:solidFill>
                <a:prstClr val="black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prstClr val="black"/>
                </a:solidFill>
              </a:rPr>
              <a:t>劳务费</a:t>
            </a:r>
            <a:r>
              <a:rPr lang="zh-CN" altLang="en-US" sz="2000" dirty="0">
                <a:solidFill>
                  <a:prstClr val="black"/>
                </a:solidFill>
              </a:rPr>
              <a:t>报销</a:t>
            </a:r>
            <a:r>
              <a:rPr lang="zh-CN" altLang="en-US" sz="2000" dirty="0" smtClean="0">
                <a:solidFill>
                  <a:prstClr val="black"/>
                </a:solidFill>
              </a:rPr>
              <a:t>单</a:t>
            </a:r>
            <a:endParaRPr lang="en-US" altLang="zh-CN" sz="2000" dirty="0" smtClean="0">
              <a:solidFill>
                <a:prstClr val="black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prstClr val="black"/>
                </a:solidFill>
              </a:rPr>
              <a:t>会议</a:t>
            </a:r>
            <a:r>
              <a:rPr lang="zh-CN" altLang="en-US" sz="2000" dirty="0" smtClean="0">
                <a:solidFill>
                  <a:prstClr val="black"/>
                </a:solidFill>
              </a:rPr>
              <a:t>费报销单</a:t>
            </a:r>
            <a:endParaRPr lang="en-US" altLang="zh-CN" sz="2000" dirty="0" smtClean="0">
              <a:solidFill>
                <a:prstClr val="black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prstClr val="black"/>
                </a:solidFill>
              </a:rPr>
              <a:t>培训</a:t>
            </a:r>
            <a:r>
              <a:rPr lang="zh-CN" altLang="en-US" sz="2000" dirty="0" smtClean="0">
                <a:solidFill>
                  <a:prstClr val="black"/>
                </a:solidFill>
              </a:rPr>
              <a:t>费报销单</a:t>
            </a:r>
            <a:endParaRPr lang="en-US" altLang="zh-CN" sz="2000" dirty="0">
              <a:solidFill>
                <a:prstClr val="black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prstClr val="black"/>
                </a:solidFill>
              </a:rPr>
              <a:t>招待费报销单</a:t>
            </a:r>
            <a:endParaRPr lang="en-US" altLang="zh-CN" sz="2000" dirty="0" smtClean="0">
              <a:solidFill>
                <a:prstClr val="black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prstClr val="black"/>
                </a:solidFill>
              </a:rPr>
              <a:t>耗材</a:t>
            </a:r>
            <a:r>
              <a:rPr lang="zh-CN" altLang="en-US" sz="2000" dirty="0" smtClean="0">
                <a:solidFill>
                  <a:prstClr val="black"/>
                </a:solidFill>
              </a:rPr>
              <a:t>费</a:t>
            </a:r>
            <a:r>
              <a:rPr lang="zh-CN" altLang="en-US" sz="2000" dirty="0">
                <a:solidFill>
                  <a:prstClr val="black"/>
                </a:solidFill>
              </a:rPr>
              <a:t>报销</a:t>
            </a:r>
            <a:r>
              <a:rPr lang="zh-CN" altLang="en-US" sz="2000" dirty="0" smtClean="0">
                <a:solidFill>
                  <a:prstClr val="black"/>
                </a:solidFill>
              </a:rPr>
              <a:t>单</a:t>
            </a:r>
            <a:endParaRPr lang="en-US" altLang="zh-CN" sz="2000" dirty="0">
              <a:solidFill>
                <a:prstClr val="black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prstClr val="black"/>
                </a:solidFill>
              </a:rPr>
              <a:t>固定资产报销单</a:t>
            </a:r>
            <a:endParaRPr lang="en-US" altLang="zh-CN" sz="2000" dirty="0" smtClean="0">
              <a:solidFill>
                <a:prstClr val="black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prstClr val="black"/>
                </a:solidFill>
              </a:rPr>
              <a:t>无形</a:t>
            </a:r>
            <a:r>
              <a:rPr lang="zh-CN" altLang="en-US" sz="2000" dirty="0" smtClean="0">
                <a:solidFill>
                  <a:prstClr val="black"/>
                </a:solidFill>
              </a:rPr>
              <a:t>资产报销单</a:t>
            </a:r>
            <a:endParaRPr lang="en-US" altLang="zh-CN" sz="2000" dirty="0">
              <a:solidFill>
                <a:prstClr val="black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prstClr val="black"/>
                </a:solidFill>
              </a:rPr>
              <a:t>维修费报销单</a:t>
            </a:r>
            <a:endParaRPr lang="en-US" altLang="zh-CN" sz="2000" dirty="0">
              <a:solidFill>
                <a:prstClr val="black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prstClr val="black"/>
                </a:solidFill>
              </a:rPr>
              <a:t>普通</a:t>
            </a:r>
            <a:r>
              <a:rPr lang="zh-CN" altLang="en-US" sz="2000" dirty="0">
                <a:solidFill>
                  <a:prstClr val="black"/>
                </a:solidFill>
              </a:rPr>
              <a:t>报销</a:t>
            </a:r>
            <a:r>
              <a:rPr lang="zh-CN" altLang="en-US" sz="2000" dirty="0" smtClean="0">
                <a:solidFill>
                  <a:prstClr val="black"/>
                </a:solidFill>
              </a:rPr>
              <a:t>单</a:t>
            </a:r>
            <a:endParaRPr lang="en-US" altLang="zh-CN" sz="2000" dirty="0">
              <a:solidFill>
                <a:prstClr val="black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14767" y="3913133"/>
            <a:ext cx="682248" cy="43934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411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altLang="zh-CN" sz="2000" dirty="0" smtClean="0"/>
              <a:t>2.2-1    </a:t>
            </a:r>
            <a:r>
              <a:rPr lang="zh-CN" altLang="en-US" sz="2000" dirty="0" smtClean="0"/>
              <a:t>报销单填写</a:t>
            </a:r>
            <a:endParaRPr lang="zh-CN" altLang="en-US" sz="2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0" y="583582"/>
            <a:ext cx="9697791" cy="627441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485623" y="1468192"/>
            <a:ext cx="1171977" cy="4765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1825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2000" dirty="0" smtClean="0"/>
              <a:t>2.2-1</a:t>
            </a:r>
            <a:r>
              <a:rPr lang="zh-CN" altLang="en-US" sz="2000" dirty="0" smtClean="0"/>
              <a:t>报销</a:t>
            </a:r>
            <a:r>
              <a:rPr lang="zh-CN" altLang="en-US" sz="2000" dirty="0"/>
              <a:t>单</a:t>
            </a:r>
            <a:r>
              <a:rPr lang="zh-CN" altLang="en-US" sz="2000" dirty="0" smtClean="0"/>
              <a:t>填写</a:t>
            </a:r>
            <a:endParaRPr lang="zh-CN" altLang="en-US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14" y="859358"/>
            <a:ext cx="12200814" cy="546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83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0815" y="77716"/>
            <a:ext cx="10844463" cy="609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2000" dirty="0" smtClean="0"/>
              <a:t>2.2-1</a:t>
            </a:r>
            <a:r>
              <a:rPr lang="zh-CN" altLang="en-US" sz="2000" dirty="0" smtClean="0"/>
              <a:t>报销</a:t>
            </a:r>
            <a:r>
              <a:rPr lang="zh-CN" altLang="en-US" sz="2000" dirty="0"/>
              <a:t>单</a:t>
            </a:r>
            <a:r>
              <a:rPr lang="zh-CN" altLang="en-US" sz="2000" dirty="0" smtClean="0"/>
              <a:t>填写（</a:t>
            </a:r>
            <a:r>
              <a:rPr lang="zh-CN" altLang="en-US" sz="2000" dirty="0"/>
              <a:t>普通报销单）</a:t>
            </a:r>
            <a:r>
              <a:rPr lang="en-US" altLang="zh-CN" sz="2000" dirty="0"/>
              <a:t>-1</a:t>
            </a:r>
            <a:endParaRPr lang="zh-CN" altLang="en-US" sz="2000" dirty="0"/>
          </a:p>
        </p:txBody>
      </p:sp>
      <p:sp>
        <p:nvSpPr>
          <p:cNvPr id="4" name="矩形 3"/>
          <p:cNvSpPr/>
          <p:nvPr/>
        </p:nvSpPr>
        <p:spPr>
          <a:xfrm>
            <a:off x="1414897" y="540146"/>
            <a:ext cx="9105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spcBef>
                <a:spcPct val="20000"/>
              </a:spcBef>
              <a:buFont typeface="Arial"/>
              <a:buChar char="•"/>
            </a:pP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报销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单信息包括：</a:t>
            </a:r>
            <a:r>
              <a:rPr lang="zh-CN" altLang="zh-CN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基本信息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附件信息、报销明细</a:t>
            </a:r>
            <a:r>
              <a:rPr lang="zh-CN" altLang="en-US" sz="20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核算</a:t>
            </a:r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账号</a:t>
            </a:r>
            <a:r>
              <a:rPr lang="zh-CN" alt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借款信息、结算</a:t>
            </a:r>
            <a:r>
              <a:rPr lang="zh-CN" altLang="en-US" sz="20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信息</a:t>
            </a:r>
            <a:r>
              <a:rPr lang="zh-CN" alt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（未付款信息、核销未付款信息</a:t>
            </a:r>
            <a:r>
              <a:rPr lang="zh-CN" alt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）、审批流程、填报说明</a:t>
            </a:r>
            <a:endParaRPr lang="zh-CN" altLang="en-US" sz="20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4711" y="6306510"/>
            <a:ext cx="8346272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费用类别：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包括办公费、交通费、医疗费和其他费用</a:t>
            </a: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15" y="1248032"/>
            <a:ext cx="11046985" cy="496251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61375" y="3335628"/>
            <a:ext cx="901521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7645030" y="283335"/>
            <a:ext cx="1133341" cy="25681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课题号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04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0815" y="77716"/>
            <a:ext cx="10844463" cy="609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2000" dirty="0" smtClean="0"/>
              <a:t>2.2-1</a:t>
            </a:r>
            <a:r>
              <a:rPr lang="zh-CN" altLang="en-US" sz="2000" dirty="0" smtClean="0"/>
              <a:t>报销</a:t>
            </a:r>
            <a:r>
              <a:rPr lang="zh-CN" altLang="en-US" sz="2000" dirty="0"/>
              <a:t>单</a:t>
            </a:r>
            <a:r>
              <a:rPr lang="zh-CN" altLang="en-US" sz="2000" dirty="0" smtClean="0"/>
              <a:t>填写（</a:t>
            </a:r>
            <a:r>
              <a:rPr lang="zh-CN" altLang="en-US" sz="2000" dirty="0"/>
              <a:t>普通报销单）</a:t>
            </a:r>
            <a:r>
              <a:rPr lang="en-US" altLang="zh-CN" sz="2000" dirty="0" smtClean="0"/>
              <a:t>-2</a:t>
            </a:r>
            <a:endParaRPr lang="zh-CN" alt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641125" y="5951865"/>
            <a:ext cx="8520306" cy="5078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r>
              <a:rPr lang="zh-CN" altLang="en-US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借款</a:t>
            </a: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单的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附件信息、核算账号和结算</a:t>
            </a: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信息与普通报销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</a:t>
            </a: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相同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，不再重复介绍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8032"/>
            <a:ext cx="12192000" cy="3919202"/>
          </a:xfrm>
          <a:prstGeom prst="rect">
            <a:avLst/>
          </a:prstGeom>
        </p:spPr>
      </p:pic>
      <p:sp>
        <p:nvSpPr>
          <p:cNvPr id="10" name="TextBox 7"/>
          <p:cNvSpPr txBox="1"/>
          <p:nvPr/>
        </p:nvSpPr>
        <p:spPr>
          <a:xfrm>
            <a:off x="1061618" y="5330095"/>
            <a:ext cx="9812458" cy="4589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业务事项：</a:t>
            </a: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目的是关联不同事项线上审批流程（学生相关费用主要指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用到人事处课题</a:t>
            </a: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的事项）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14897" y="540146"/>
            <a:ext cx="9105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spcBef>
                <a:spcPct val="20000"/>
              </a:spcBef>
              <a:buFont typeface="Arial"/>
              <a:buChar char="•"/>
            </a:pP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报销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单信息包括：</a:t>
            </a:r>
            <a:r>
              <a:rPr lang="zh-CN" altLang="zh-CN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基本信息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附件信息、报销明细</a:t>
            </a:r>
            <a:r>
              <a:rPr lang="zh-CN" altLang="en-US" sz="20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、核算</a:t>
            </a:r>
            <a:r>
              <a:rPr lang="zh-CN" altLang="en-US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账号</a:t>
            </a:r>
            <a:r>
              <a:rPr lang="zh-CN" alt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借款信息、结算</a:t>
            </a:r>
            <a:r>
              <a:rPr lang="zh-CN" altLang="en-US" sz="20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信息</a:t>
            </a:r>
            <a:r>
              <a:rPr lang="zh-CN" alt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（未付款信息、核销未付款信息</a:t>
            </a:r>
            <a:r>
              <a:rPr lang="zh-CN" alt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）、审批流程、填报说明</a:t>
            </a:r>
            <a:endParaRPr lang="zh-CN" altLang="en-US" sz="20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077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任意多边形 56"/>
          <p:cNvSpPr/>
          <p:nvPr/>
        </p:nvSpPr>
        <p:spPr>
          <a:xfrm rot="20493682">
            <a:off x="3223583" y="-249355"/>
            <a:ext cx="2411440" cy="1532474"/>
          </a:xfrm>
          <a:custGeom>
            <a:avLst/>
            <a:gdLst>
              <a:gd name="connsiteX0" fmla="*/ 541710 w 2411440"/>
              <a:gd name="connsiteY0" fmla="*/ 0 h 1532474"/>
              <a:gd name="connsiteX1" fmla="*/ 2405939 w 2411440"/>
              <a:gd name="connsiteY1" fmla="*/ 621543 h 1532474"/>
              <a:gd name="connsiteX2" fmla="*/ 2411440 w 2411440"/>
              <a:gd name="connsiteY2" fmla="*/ 697026 h 1532474"/>
              <a:gd name="connsiteX3" fmla="*/ 1205720 w 2411440"/>
              <a:gd name="connsiteY3" fmla="*/ 1532474 h 1532474"/>
              <a:gd name="connsiteX4" fmla="*/ 0 w 2411440"/>
              <a:gd name="connsiteY4" fmla="*/ 697026 h 1532474"/>
              <a:gd name="connsiteX5" fmla="*/ 531590 w 2411440"/>
              <a:gd name="connsiteY5" fmla="*/ 4260 h 1532474"/>
              <a:gd name="connsiteX6" fmla="*/ 541710 w 2411440"/>
              <a:gd name="connsiteY6" fmla="*/ 0 h 153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1440" h="1532474">
                <a:moveTo>
                  <a:pt x="541710" y="0"/>
                </a:moveTo>
                <a:lnTo>
                  <a:pt x="2405939" y="621543"/>
                </a:lnTo>
                <a:lnTo>
                  <a:pt x="2411440" y="697026"/>
                </a:lnTo>
                <a:cubicBezTo>
                  <a:pt x="2411441" y="1158431"/>
                  <a:pt x="1871622" y="1532474"/>
                  <a:pt x="1205720" y="1532474"/>
                </a:cubicBezTo>
                <a:cubicBezTo>
                  <a:pt x="539819" y="1532473"/>
                  <a:pt x="0" y="1158432"/>
                  <a:pt x="0" y="697026"/>
                </a:cubicBezTo>
                <a:cubicBezTo>
                  <a:pt x="0" y="408648"/>
                  <a:pt x="210867" y="154396"/>
                  <a:pt x="531590" y="4260"/>
                </a:cubicBezTo>
                <a:lnTo>
                  <a:pt x="54171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538A-33AE-45EB-868C-14B9E34ED96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84844" y="3106657"/>
            <a:ext cx="29546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b="1" dirty="0" smtClean="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内容目录</a:t>
            </a:r>
            <a:endParaRPr lang="zh-CN" altLang="en-US" sz="5400" b="1" dirty="0">
              <a:solidFill>
                <a:srgbClr val="42424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任意多边形 50"/>
          <p:cNvSpPr/>
          <p:nvPr/>
        </p:nvSpPr>
        <p:spPr>
          <a:xfrm>
            <a:off x="0" y="1"/>
            <a:ext cx="6183746" cy="1374187"/>
          </a:xfrm>
          <a:custGeom>
            <a:avLst/>
            <a:gdLst>
              <a:gd name="connsiteX0" fmla="*/ 0 w 6183746"/>
              <a:gd name="connsiteY0" fmla="*/ 0 h 1374187"/>
              <a:gd name="connsiteX1" fmla="*/ 6183746 w 6183746"/>
              <a:gd name="connsiteY1" fmla="*/ 0 h 1374187"/>
              <a:gd name="connsiteX2" fmla="*/ 6045563 w 6183746"/>
              <a:gd name="connsiteY2" fmla="*/ 57136 h 1374187"/>
              <a:gd name="connsiteX3" fmla="*/ 0 w 6183746"/>
              <a:gd name="connsiteY3" fmla="*/ 823664 h 1374187"/>
              <a:gd name="connsiteX4" fmla="*/ 0 w 6183746"/>
              <a:gd name="connsiteY4" fmla="*/ 0 h 1374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3746" h="1374187">
                <a:moveTo>
                  <a:pt x="0" y="0"/>
                </a:moveTo>
                <a:lnTo>
                  <a:pt x="6183746" y="0"/>
                </a:lnTo>
                <a:lnTo>
                  <a:pt x="6045563" y="57136"/>
                </a:lnTo>
                <a:cubicBezTo>
                  <a:pt x="4149570" y="871809"/>
                  <a:pt x="3219061" y="2096946"/>
                  <a:pt x="0" y="82366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schemeClr val="bg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141065" y="1173737"/>
            <a:ext cx="1051767" cy="749936"/>
            <a:chOff x="6035668" y="1399003"/>
            <a:chExt cx="1051767" cy="749936"/>
          </a:xfrm>
        </p:grpSpPr>
        <p:grpSp>
          <p:nvGrpSpPr>
            <p:cNvPr id="3" name="组合 2"/>
            <p:cNvGrpSpPr/>
            <p:nvPr/>
          </p:nvGrpSpPr>
          <p:grpSpPr>
            <a:xfrm>
              <a:off x="6059488" y="1399003"/>
              <a:ext cx="857982" cy="749936"/>
              <a:chOff x="891171" y="2107956"/>
              <a:chExt cx="2649224" cy="2315607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1224788" y="2107956"/>
                <a:ext cx="2315607" cy="231560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203200" dist="25400" dir="1800000" sx="102000" sy="102000" algn="ctr" rotWithShape="0">
                  <a:schemeClr val="bg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891171" y="2932142"/>
                <a:ext cx="667234" cy="667234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8" name="TextBox 8"/>
            <p:cNvSpPr txBox="1"/>
            <p:nvPr/>
          </p:nvSpPr>
          <p:spPr>
            <a:xfrm>
              <a:off x="6035668" y="1476602"/>
              <a:ext cx="1051767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zh-CN" sz="4000" b="1" spc="200" dirty="0" smtClean="0">
                  <a:solidFill>
                    <a:srgbClr val="E7E6E6">
                      <a:lumMod val="25000"/>
                    </a:srgb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179618" y="2160979"/>
            <a:ext cx="1051767" cy="749936"/>
            <a:chOff x="6035668" y="2658745"/>
            <a:chExt cx="1051767" cy="749936"/>
          </a:xfrm>
        </p:grpSpPr>
        <p:grpSp>
          <p:nvGrpSpPr>
            <p:cNvPr id="38" name="组合 37"/>
            <p:cNvGrpSpPr/>
            <p:nvPr/>
          </p:nvGrpSpPr>
          <p:grpSpPr>
            <a:xfrm>
              <a:off x="6059488" y="2658745"/>
              <a:ext cx="857982" cy="749936"/>
              <a:chOff x="891171" y="2107956"/>
              <a:chExt cx="2649224" cy="2315607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1224788" y="2107956"/>
                <a:ext cx="2315607" cy="231560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203200" dist="25400" dir="1800000" sx="102000" sy="102000" algn="ctr" rotWithShape="0">
                  <a:schemeClr val="bg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891171" y="2932142"/>
                <a:ext cx="667234" cy="667234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9" name="TextBox 8"/>
            <p:cNvSpPr txBox="1"/>
            <p:nvPr/>
          </p:nvSpPr>
          <p:spPr>
            <a:xfrm>
              <a:off x="6035668" y="2736211"/>
              <a:ext cx="1051767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zh-CN" sz="4000" b="1" spc="200" dirty="0" smtClean="0">
                  <a:solidFill>
                    <a:srgbClr val="E7E6E6">
                      <a:lumMod val="25000"/>
                    </a:srgb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203438" y="3234580"/>
            <a:ext cx="1051767" cy="749936"/>
            <a:chOff x="6035668" y="3673627"/>
            <a:chExt cx="1051767" cy="749936"/>
          </a:xfrm>
        </p:grpSpPr>
        <p:grpSp>
          <p:nvGrpSpPr>
            <p:cNvPr id="41" name="组合 40"/>
            <p:cNvGrpSpPr/>
            <p:nvPr/>
          </p:nvGrpSpPr>
          <p:grpSpPr>
            <a:xfrm>
              <a:off x="6059488" y="3673627"/>
              <a:ext cx="857982" cy="749936"/>
              <a:chOff x="891171" y="2107956"/>
              <a:chExt cx="2649224" cy="2315607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1224788" y="2107956"/>
                <a:ext cx="2315607" cy="231560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203200" dist="25400" dir="1800000" sx="102000" sy="102000" algn="ctr" rotWithShape="0">
                  <a:schemeClr val="bg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891171" y="2932142"/>
                <a:ext cx="667234" cy="667234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0" name="TextBox 8"/>
            <p:cNvSpPr txBox="1"/>
            <p:nvPr/>
          </p:nvSpPr>
          <p:spPr>
            <a:xfrm>
              <a:off x="6035668" y="3727435"/>
              <a:ext cx="1051767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zh-CN" sz="4000" b="1" spc="200" dirty="0" smtClean="0">
                  <a:solidFill>
                    <a:srgbClr val="E7E6E6">
                      <a:lumMod val="25000"/>
                    </a:srgb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Arial" panose="020B0604020202020204" pitchFamily="34" charset="0"/>
                </a:rPr>
                <a:t>03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225446" y="4281414"/>
            <a:ext cx="1051767" cy="749936"/>
            <a:chOff x="6035668" y="4718659"/>
            <a:chExt cx="1051767" cy="749936"/>
          </a:xfrm>
        </p:grpSpPr>
        <p:grpSp>
          <p:nvGrpSpPr>
            <p:cNvPr id="44" name="组合 43"/>
            <p:cNvGrpSpPr/>
            <p:nvPr/>
          </p:nvGrpSpPr>
          <p:grpSpPr>
            <a:xfrm>
              <a:off x="6059488" y="4718659"/>
              <a:ext cx="857982" cy="749936"/>
              <a:chOff x="891171" y="2107956"/>
              <a:chExt cx="2649224" cy="2315607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1224788" y="2107956"/>
                <a:ext cx="2315607" cy="231560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203200" dist="25400" dir="1800000" sx="102000" sy="102000" algn="ctr" rotWithShape="0">
                  <a:schemeClr val="bg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891171" y="2932142"/>
                <a:ext cx="667234" cy="667234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2" name="TextBox 8"/>
            <p:cNvSpPr txBox="1"/>
            <p:nvPr/>
          </p:nvSpPr>
          <p:spPr>
            <a:xfrm>
              <a:off x="6035668" y="4781623"/>
              <a:ext cx="1051767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zh-CN" sz="4000" b="1" spc="200" dirty="0" smtClean="0">
                  <a:solidFill>
                    <a:srgbClr val="E7E6E6">
                      <a:lumMod val="25000"/>
                    </a:srgb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Arial" panose="020B0604020202020204" pitchFamily="34" charset="0"/>
                </a:rPr>
                <a:t>04</a:t>
              </a:r>
            </a:p>
          </p:txBody>
        </p:sp>
      </p:grpSp>
      <p:sp>
        <p:nvSpPr>
          <p:cNvPr id="55" name="TextBox 8"/>
          <p:cNvSpPr txBox="1"/>
          <p:nvPr/>
        </p:nvSpPr>
        <p:spPr>
          <a:xfrm>
            <a:off x="6062568" y="1308271"/>
            <a:ext cx="5751626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b="1" i="1" spc="200" dirty="0" smtClean="0">
                <a:solidFill>
                  <a:prstClr val="white">
                    <a:lumMod val="50000"/>
                  </a:prst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Arial" panose="020B0604020202020204" pitchFamily="34" charset="0"/>
              </a:rPr>
              <a:t>新一代</a:t>
            </a:r>
            <a:r>
              <a:rPr lang="en-US" altLang="zh-CN" sz="2800" b="1" i="1" spc="200" dirty="0" smtClean="0">
                <a:solidFill>
                  <a:prstClr val="white">
                    <a:lumMod val="50000"/>
                  </a:prst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Arial" panose="020B0604020202020204" pitchFamily="34" charset="0"/>
              </a:rPr>
              <a:t>ARP</a:t>
            </a:r>
            <a:r>
              <a:rPr lang="zh-CN" altLang="en-US" sz="2800" b="1" i="1" spc="200" dirty="0">
                <a:solidFill>
                  <a:prstClr val="white">
                    <a:lumMod val="50000"/>
                  </a:prst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Arial" panose="020B0604020202020204" pitchFamily="34" charset="0"/>
              </a:rPr>
              <a:t>与</a:t>
            </a:r>
            <a:r>
              <a:rPr lang="en-US" altLang="zh-CN" sz="2800" b="1" i="1" spc="200" dirty="0" smtClean="0">
                <a:solidFill>
                  <a:prstClr val="white">
                    <a:lumMod val="50000"/>
                  </a:prst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Arial" panose="020B0604020202020204" pitchFamily="34" charset="0"/>
              </a:rPr>
              <a:t>2.4</a:t>
            </a:r>
            <a:r>
              <a:rPr lang="zh-CN" altLang="en-US" sz="2800" b="1" i="1" spc="200" dirty="0" smtClean="0">
                <a:solidFill>
                  <a:prstClr val="white">
                    <a:lumMod val="50000"/>
                  </a:prst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Arial" panose="020B0604020202020204" pitchFamily="34" charset="0"/>
              </a:rPr>
              <a:t>系统区别</a:t>
            </a:r>
            <a:endParaRPr lang="en-US" altLang="zh-CN" sz="2800" b="1" i="1" spc="200" dirty="0">
              <a:solidFill>
                <a:prstClr val="white">
                  <a:lumMod val="50000"/>
                </a:prst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Box 8"/>
          <p:cNvSpPr txBox="1"/>
          <p:nvPr/>
        </p:nvSpPr>
        <p:spPr>
          <a:xfrm>
            <a:off x="6062568" y="2356637"/>
            <a:ext cx="5751626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 algn="ctr">
              <a:defRPr sz="2800" b="1" i="1" spc="200"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r>
              <a:rPr lang="zh-CN" altLang="en-US" dirty="0" smtClean="0">
                <a:sym typeface="Arial" panose="020B0604020202020204" pitchFamily="34" charset="0"/>
              </a:rPr>
              <a:t>网报系统填单介绍</a:t>
            </a:r>
            <a:r>
              <a:rPr lang="zh-CN" altLang="en-US" dirty="0">
                <a:sym typeface="Arial" panose="020B0604020202020204" pitchFamily="34" charset="0"/>
              </a:rPr>
              <a:t>与演示</a:t>
            </a:r>
            <a:endParaRPr lang="en-US" altLang="zh-CN" dirty="0">
              <a:sym typeface="Arial" panose="020B0604020202020204" pitchFamily="34" charset="0"/>
            </a:endParaRPr>
          </a:p>
        </p:txBody>
      </p:sp>
      <p:sp>
        <p:nvSpPr>
          <p:cNvPr id="58" name="TextBox 8"/>
          <p:cNvSpPr txBox="1"/>
          <p:nvPr/>
        </p:nvSpPr>
        <p:spPr>
          <a:xfrm>
            <a:off x="5785074" y="4396727"/>
            <a:ext cx="5751626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b="1" i="1" spc="200" dirty="0" smtClean="0">
                <a:solidFill>
                  <a:prstClr val="white">
                    <a:lumMod val="50000"/>
                  </a:prst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Arial" panose="020B0604020202020204" pitchFamily="34" charset="0"/>
              </a:rPr>
              <a:t>手机移动客户端介绍</a:t>
            </a:r>
            <a:endParaRPr lang="en-US" altLang="zh-CN" sz="2800" b="1" i="1" spc="200" dirty="0">
              <a:solidFill>
                <a:prstClr val="white">
                  <a:lumMod val="50000"/>
                </a:prst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Box 8"/>
          <p:cNvSpPr txBox="1"/>
          <p:nvPr/>
        </p:nvSpPr>
        <p:spPr>
          <a:xfrm>
            <a:off x="5884045" y="3402361"/>
            <a:ext cx="5751626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b="1" i="1" spc="200" dirty="0" smtClean="0">
                <a:latin typeface="思源黑体 CN Light" panose="020B0300000000000000" pitchFamily="34" charset="-122"/>
                <a:ea typeface="思源黑体 CN Light" panose="020B0300000000000000" pitchFamily="34" charset="-122"/>
                <a:sym typeface="Arial" panose="020B0604020202020204" pitchFamily="34" charset="0"/>
              </a:rPr>
              <a:t>业务审核介绍与演示</a:t>
            </a:r>
            <a:endParaRPr lang="en-US" altLang="zh-CN" sz="2800" b="1" i="1" spc="200" dirty="0">
              <a:latin typeface="思源黑体 CN Light" panose="020B0300000000000000" pitchFamily="34" charset="-122"/>
              <a:ea typeface="思源黑体 CN Light" panose="020B03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PA_矩形 76"/>
          <p:cNvSpPr/>
          <p:nvPr>
            <p:custDataLst>
              <p:tags r:id="rId1"/>
            </p:custDataLst>
          </p:nvPr>
        </p:nvSpPr>
        <p:spPr>
          <a:xfrm>
            <a:off x="-19050" y="6610350"/>
            <a:ext cx="12211050" cy="247652"/>
          </a:xfrm>
          <a:prstGeom prst="rect">
            <a:avLst/>
          </a:prstGeom>
          <a:solidFill>
            <a:srgbClr val="E74C2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192072" y="5311709"/>
            <a:ext cx="1051767" cy="749936"/>
            <a:chOff x="6035668" y="4718659"/>
            <a:chExt cx="1051767" cy="749936"/>
          </a:xfrm>
        </p:grpSpPr>
        <p:grpSp>
          <p:nvGrpSpPr>
            <p:cNvPr id="54" name="组合 53"/>
            <p:cNvGrpSpPr/>
            <p:nvPr/>
          </p:nvGrpSpPr>
          <p:grpSpPr>
            <a:xfrm>
              <a:off x="6059488" y="4718659"/>
              <a:ext cx="857982" cy="749936"/>
              <a:chOff x="891171" y="2107956"/>
              <a:chExt cx="2649224" cy="2315607"/>
            </a:xfrm>
          </p:grpSpPr>
          <p:sp>
            <p:nvSpPr>
              <p:cNvPr id="61" name="椭圆 60"/>
              <p:cNvSpPr/>
              <p:nvPr/>
            </p:nvSpPr>
            <p:spPr>
              <a:xfrm>
                <a:off x="1224788" y="2107956"/>
                <a:ext cx="2315607" cy="231560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203200" dist="25400" dir="1800000" sx="102000" sy="102000" algn="ctr" rotWithShape="0">
                  <a:schemeClr val="bg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椭圆 61"/>
              <p:cNvSpPr/>
              <p:nvPr/>
            </p:nvSpPr>
            <p:spPr>
              <a:xfrm>
                <a:off x="891171" y="2932142"/>
                <a:ext cx="667234" cy="667234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0" name="TextBox 8"/>
            <p:cNvSpPr txBox="1"/>
            <p:nvPr/>
          </p:nvSpPr>
          <p:spPr>
            <a:xfrm>
              <a:off x="6035668" y="4781623"/>
              <a:ext cx="1051767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zh-CN" sz="4000" b="1" spc="200" dirty="0" smtClean="0">
                  <a:solidFill>
                    <a:srgbClr val="E7E6E6">
                      <a:lumMod val="25000"/>
                    </a:srgb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Arial" panose="020B0604020202020204" pitchFamily="34" charset="0"/>
                </a:rPr>
                <a:t>05</a:t>
              </a:r>
            </a:p>
          </p:txBody>
        </p:sp>
      </p:grpSp>
      <p:sp>
        <p:nvSpPr>
          <p:cNvPr id="63" name="TextBox 8"/>
          <p:cNvSpPr txBox="1"/>
          <p:nvPr/>
        </p:nvSpPr>
        <p:spPr>
          <a:xfrm>
            <a:off x="6255205" y="5467005"/>
            <a:ext cx="5751626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b="1" i="1" spc="200" dirty="0" smtClean="0">
                <a:solidFill>
                  <a:prstClr val="white">
                    <a:lumMod val="50000"/>
                  </a:prst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Arial" panose="020B0604020202020204" pitchFamily="34" charset="0"/>
              </a:rPr>
              <a:t>其他功能说明</a:t>
            </a:r>
            <a:r>
              <a:rPr lang="en-US" altLang="zh-CN" sz="2800" b="1" i="1" spc="200" dirty="0" smtClean="0">
                <a:solidFill>
                  <a:prstClr val="white">
                    <a:lumMod val="50000"/>
                  </a:prst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Arial" panose="020B0604020202020204" pitchFamily="34" charset="0"/>
              </a:rPr>
              <a:t>&amp;</a:t>
            </a:r>
            <a:r>
              <a:rPr lang="zh-CN" altLang="en-US" sz="2800" b="1" i="1" spc="200" dirty="0" smtClean="0">
                <a:solidFill>
                  <a:prstClr val="white">
                    <a:lumMod val="50000"/>
                  </a:prst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Arial" panose="020B0604020202020204" pitchFamily="34" charset="0"/>
              </a:rPr>
              <a:t>系统模拟测试安排</a:t>
            </a:r>
            <a:endParaRPr lang="en-US" altLang="zh-CN" sz="2800" b="1" i="1" spc="200" dirty="0">
              <a:solidFill>
                <a:prstClr val="white">
                  <a:lumMod val="50000"/>
                </a:prst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62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062" y="1402058"/>
            <a:ext cx="7496175" cy="23812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2000" dirty="0" smtClean="0"/>
              <a:t>2.2-1</a:t>
            </a:r>
            <a:r>
              <a:rPr lang="zh-CN" altLang="en-US" sz="2000" dirty="0" smtClean="0"/>
              <a:t>报销</a:t>
            </a:r>
            <a:r>
              <a:rPr lang="zh-CN" altLang="en-US" sz="2000" dirty="0"/>
              <a:t>单</a:t>
            </a:r>
            <a:r>
              <a:rPr lang="zh-CN" altLang="en-US" sz="2000" dirty="0" smtClean="0"/>
              <a:t>填写（</a:t>
            </a:r>
            <a:r>
              <a:rPr lang="zh-CN" altLang="en-US" sz="2000" dirty="0"/>
              <a:t>普通报销单）</a:t>
            </a:r>
            <a:r>
              <a:rPr lang="en-US" altLang="zh-CN" sz="2000" dirty="0" smtClean="0"/>
              <a:t>-3</a:t>
            </a:r>
            <a:endParaRPr lang="zh-CN" altLang="en-US" sz="20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50" y="3651231"/>
            <a:ext cx="3795486" cy="290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556062" y="4385129"/>
            <a:ext cx="4324350" cy="2169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附件类别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：原始票据、其他附件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附件上传预览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：可电脑上传、手机拍照上传、可下载、预览（拼图预览）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财务审核前均可以补充附件。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发票查验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：各省发票查验网站链接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51" y="3651231"/>
            <a:ext cx="4552950" cy="290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箭头连接符 4"/>
          <p:cNvCxnSpPr/>
          <p:nvPr/>
        </p:nvCxnSpPr>
        <p:spPr>
          <a:xfrm flipV="1">
            <a:off x="5314387" y="2104338"/>
            <a:ext cx="399245" cy="27994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5707934" y="1912030"/>
            <a:ext cx="1017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二维码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1414897" y="540146"/>
            <a:ext cx="9105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spcBef>
                <a:spcPct val="20000"/>
              </a:spcBef>
              <a:buFont typeface="Arial"/>
              <a:buChar char="•"/>
            </a:pP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报销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单信息包括：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基本信息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附件信息</a:t>
            </a:r>
            <a:r>
              <a:rPr lang="zh-CN" altLang="en-US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、报销明细</a:t>
            </a:r>
            <a:r>
              <a:rPr lang="zh-CN" altLang="en-US" sz="20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、核算</a:t>
            </a:r>
            <a:r>
              <a:rPr lang="zh-CN" altLang="en-US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账号</a:t>
            </a:r>
            <a:r>
              <a:rPr lang="zh-CN" alt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借款信息、结算</a:t>
            </a:r>
            <a:r>
              <a:rPr lang="zh-CN" altLang="en-US" sz="20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信息</a:t>
            </a:r>
            <a:r>
              <a:rPr lang="zh-CN" alt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（未付款信息、核销未付款信息</a:t>
            </a:r>
            <a:r>
              <a:rPr lang="zh-CN" alt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）、审批流程、填报说明</a:t>
            </a:r>
            <a:endParaRPr lang="zh-CN" altLang="en-US" sz="20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3044481" y="2617901"/>
            <a:ext cx="8143309" cy="147729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 lIns="121893" tIns="60946" rIns="121893" bIns="60946">
            <a:spAutoFit/>
          </a:bodyPr>
          <a:lstStyle/>
          <a:p>
            <a:pPr defTabSz="457200"/>
            <a:r>
              <a:rPr lang="zh-CN" altLang="en-US" sz="2400" kern="0" dirty="0" smtClean="0">
                <a:solidFill>
                  <a:prstClr val="black"/>
                </a:solidFill>
              </a:rPr>
              <a:t>系统支持上传附件，可通过</a:t>
            </a:r>
            <a:r>
              <a:rPr lang="en-US" altLang="zh-CN" sz="2400" kern="0" dirty="0" smtClean="0">
                <a:solidFill>
                  <a:prstClr val="black"/>
                </a:solidFill>
              </a:rPr>
              <a:t>pc</a:t>
            </a:r>
            <a:r>
              <a:rPr lang="zh-CN" altLang="en-US" sz="2400" kern="0" dirty="0" smtClean="0">
                <a:solidFill>
                  <a:prstClr val="black"/>
                </a:solidFill>
              </a:rPr>
              <a:t>端或移动端上传附件信息</a:t>
            </a:r>
            <a:endParaRPr lang="en-US" altLang="zh-CN" sz="2400" kern="0" dirty="0" smtClean="0">
              <a:solidFill>
                <a:prstClr val="black"/>
              </a:solidFill>
            </a:endParaRPr>
          </a:p>
          <a:p>
            <a:pPr defTabSz="457200"/>
            <a:r>
              <a:rPr lang="en-US" altLang="zh-CN" sz="4000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zh-CN" altLang="en-US" sz="2400" kern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表示必须上传附件，不</a:t>
            </a:r>
            <a:r>
              <a:rPr lang="zh-CN" altLang="en-US" sz="24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上传附件各审批人没法电子审批，</a:t>
            </a:r>
            <a:r>
              <a:rPr lang="zh-CN" altLang="en-US" sz="2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上传的附件必须和提交财务存档的纸质件</a:t>
            </a:r>
            <a:r>
              <a:rPr lang="zh-CN" altLang="en-US" sz="24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完全一致</a:t>
            </a:r>
            <a:r>
              <a:rPr lang="zh-CN" altLang="en-US" sz="24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kern="0" dirty="0" smtClean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102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2000" dirty="0" smtClean="0"/>
              <a:t>2.2-1</a:t>
            </a:r>
            <a:r>
              <a:rPr lang="zh-CN" altLang="en-US" sz="2000" dirty="0" smtClean="0"/>
              <a:t>报销</a:t>
            </a:r>
            <a:r>
              <a:rPr lang="zh-CN" altLang="en-US" sz="2000" dirty="0"/>
              <a:t>单</a:t>
            </a:r>
            <a:r>
              <a:rPr lang="zh-CN" altLang="en-US" sz="2000" dirty="0" smtClean="0"/>
              <a:t>填写（</a:t>
            </a:r>
            <a:r>
              <a:rPr lang="zh-CN" altLang="en-US" sz="2000" dirty="0"/>
              <a:t>普通报销单）</a:t>
            </a:r>
            <a:r>
              <a:rPr lang="en-US" altLang="zh-CN" sz="2000" dirty="0" smtClean="0"/>
              <a:t>-4</a:t>
            </a:r>
            <a:endParaRPr lang="zh-CN" alt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392766" y="5596636"/>
            <a:ext cx="8825947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添加费用明细：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可添加多条费用</a:t>
            </a: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明细（请按票据类型分行填列）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12" y="1823598"/>
            <a:ext cx="11163247" cy="337493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392766" y="717609"/>
            <a:ext cx="9105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spcBef>
                <a:spcPct val="20000"/>
              </a:spcBef>
              <a:buFont typeface="Arial"/>
              <a:buChar char="•"/>
            </a:pP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报销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单信息包括：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基本信息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附件信息、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报销明细</a:t>
            </a:r>
            <a:r>
              <a:rPr lang="zh-CN" altLang="en-US" sz="20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、核算</a:t>
            </a:r>
            <a:r>
              <a:rPr lang="zh-CN" altLang="en-US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账号</a:t>
            </a:r>
            <a:r>
              <a:rPr lang="zh-CN" alt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借款信息、结算</a:t>
            </a:r>
            <a:r>
              <a:rPr lang="zh-CN" altLang="en-US" sz="20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信息</a:t>
            </a:r>
            <a:r>
              <a:rPr lang="zh-CN" alt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（未付款信息、核销未付款信息</a:t>
            </a:r>
            <a:r>
              <a:rPr lang="zh-CN" alt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）、审批流程、填报说明</a:t>
            </a:r>
            <a:endParaRPr lang="zh-CN" altLang="en-US" sz="20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96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2000" dirty="0" smtClean="0"/>
              <a:t>2.2-1</a:t>
            </a:r>
            <a:r>
              <a:rPr lang="zh-CN" altLang="en-US" sz="2000" dirty="0" smtClean="0"/>
              <a:t>报销</a:t>
            </a:r>
            <a:r>
              <a:rPr lang="zh-CN" altLang="en-US" sz="2000" dirty="0"/>
              <a:t>单</a:t>
            </a:r>
            <a:r>
              <a:rPr lang="zh-CN" altLang="en-US" sz="2000" dirty="0" smtClean="0"/>
              <a:t>填写（</a:t>
            </a:r>
            <a:r>
              <a:rPr lang="zh-CN" altLang="en-US" sz="2000" dirty="0"/>
              <a:t>普通报销单）</a:t>
            </a:r>
            <a:r>
              <a:rPr lang="en-US" altLang="zh-CN" sz="2000" dirty="0" smtClean="0"/>
              <a:t>-5</a:t>
            </a:r>
            <a:endParaRPr lang="zh-CN" altLang="en-US" sz="2000" dirty="0"/>
          </a:p>
        </p:txBody>
      </p:sp>
      <p:sp>
        <p:nvSpPr>
          <p:cNvPr id="7" name="矩形 6"/>
          <p:cNvSpPr/>
          <p:nvPr/>
        </p:nvSpPr>
        <p:spPr>
          <a:xfrm>
            <a:off x="1392766" y="717609"/>
            <a:ext cx="9105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spcBef>
                <a:spcPct val="20000"/>
              </a:spcBef>
              <a:buFont typeface="Arial"/>
              <a:buChar char="•"/>
            </a:pP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报销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单信息包括：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基本信息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附件信息、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报销明细</a:t>
            </a:r>
            <a:r>
              <a:rPr lang="zh-CN" altLang="en-US" sz="20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核算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账号</a:t>
            </a:r>
            <a:r>
              <a:rPr lang="zh-CN" alt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借款信息、结算</a:t>
            </a:r>
            <a:r>
              <a:rPr lang="zh-CN" altLang="en-US" sz="20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信息</a:t>
            </a:r>
            <a:r>
              <a:rPr lang="zh-CN" alt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（未付款信息、核销未付款信息</a:t>
            </a:r>
            <a:r>
              <a:rPr lang="zh-CN" alt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）、审批流程、填报说明</a:t>
            </a:r>
            <a:endParaRPr lang="zh-CN" altLang="en-US" sz="20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28" y="1821965"/>
            <a:ext cx="11534775" cy="3276600"/>
          </a:xfrm>
          <a:prstGeom prst="rect">
            <a:avLst/>
          </a:prstGeom>
        </p:spPr>
      </p:pic>
      <p:sp>
        <p:nvSpPr>
          <p:cNvPr id="9" name="TextBox 7"/>
          <p:cNvSpPr txBox="1"/>
          <p:nvPr/>
        </p:nvSpPr>
        <p:spPr>
          <a:xfrm>
            <a:off x="1392766" y="5596636"/>
            <a:ext cx="8825947" cy="4589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添加核算账号（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课题号</a:t>
            </a:r>
            <a:r>
              <a:rPr lang="zh-CN" altLang="en-US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）：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可添加</a:t>
            </a: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多个核算账号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16679" y="433856"/>
            <a:ext cx="151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（</a:t>
            </a:r>
            <a:r>
              <a:rPr lang="zh-CN" altLang="en-US" dirty="0">
                <a:solidFill>
                  <a:srgbClr val="FF0000"/>
                </a:solidFill>
              </a:rPr>
              <a:t>课题号</a:t>
            </a:r>
            <a:r>
              <a:rPr lang="zh-CN" altLang="en-US" dirty="0" smtClean="0">
                <a:solidFill>
                  <a:srgbClr val="FF0000"/>
                </a:solidFill>
              </a:rPr>
              <a:t>）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7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58960" y="5940427"/>
            <a:ext cx="8346272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借款信息：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可查看借款核销、还款情况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1" y="1705065"/>
            <a:ext cx="10229937" cy="3781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863157" y="108009"/>
            <a:ext cx="8133347" cy="609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2000" dirty="0" smtClean="0"/>
              <a:t>2.2-1</a:t>
            </a:r>
            <a:r>
              <a:rPr lang="zh-CN" altLang="en-US" sz="2000" dirty="0" smtClean="0"/>
              <a:t>报销</a:t>
            </a:r>
            <a:r>
              <a:rPr lang="zh-CN" altLang="en-US" sz="2000" dirty="0"/>
              <a:t>单</a:t>
            </a:r>
            <a:r>
              <a:rPr lang="zh-CN" altLang="en-US" sz="2000" dirty="0" smtClean="0"/>
              <a:t>填写（</a:t>
            </a:r>
            <a:r>
              <a:rPr lang="zh-CN" altLang="en-US" sz="2000" dirty="0"/>
              <a:t>普通报销单）</a:t>
            </a:r>
            <a:r>
              <a:rPr lang="en-US" altLang="zh-CN" sz="2000" dirty="0" smtClean="0"/>
              <a:t>-6</a:t>
            </a:r>
            <a:endParaRPr lang="zh-CN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1392766" y="717609"/>
            <a:ext cx="9105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spcBef>
                <a:spcPct val="20000"/>
              </a:spcBef>
              <a:buFont typeface="Arial"/>
              <a:buChar char="•"/>
            </a:pP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报销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单信息包括：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基本信息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附件信息、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报销明细</a:t>
            </a:r>
            <a:r>
              <a:rPr lang="zh-CN" altLang="en-US" sz="20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核算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账号</a:t>
            </a:r>
            <a:r>
              <a:rPr lang="zh-CN" alt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借款信息</a:t>
            </a:r>
            <a:r>
              <a:rPr lang="zh-CN" altLang="en-US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、结算</a:t>
            </a:r>
            <a:r>
              <a:rPr lang="zh-CN" altLang="en-US" sz="20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信息</a:t>
            </a:r>
            <a:r>
              <a:rPr lang="zh-CN" alt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（未付款信息、核销未付款信息</a:t>
            </a:r>
            <a:r>
              <a:rPr lang="zh-CN" alt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）、审批流程、填报说明</a:t>
            </a:r>
            <a:endParaRPr lang="zh-CN" altLang="en-US" sz="20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627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58959" y="5940427"/>
            <a:ext cx="9098507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结算信息：多种选项可供选择（如卡号信息有误，</a:t>
            </a: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在“</a:t>
            </a:r>
            <a:r>
              <a:rPr lang="zh-CN" altLang="en-US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人力资源</a:t>
            </a:r>
            <a:r>
              <a:rPr lang="en-US" altLang="zh-CN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员工</a:t>
            </a:r>
            <a:r>
              <a:rPr lang="zh-CN" altLang="en-US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自助” </a:t>
            </a: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</a:t>
            </a:r>
            <a:r>
              <a:rPr lang="zh-CN" altLang="en-US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863157" y="108009"/>
            <a:ext cx="8133347" cy="609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2000" dirty="0" smtClean="0"/>
              <a:t>2.2-1</a:t>
            </a:r>
            <a:r>
              <a:rPr lang="zh-CN" altLang="en-US" sz="2000" dirty="0" smtClean="0"/>
              <a:t>报销</a:t>
            </a:r>
            <a:r>
              <a:rPr lang="zh-CN" altLang="en-US" sz="2000" dirty="0"/>
              <a:t>单</a:t>
            </a:r>
            <a:r>
              <a:rPr lang="zh-CN" altLang="en-US" sz="2000" dirty="0" smtClean="0"/>
              <a:t>填写（</a:t>
            </a:r>
            <a:r>
              <a:rPr lang="zh-CN" altLang="en-US" sz="2000" dirty="0"/>
              <a:t>普通报销单）</a:t>
            </a:r>
            <a:r>
              <a:rPr lang="en-US" altLang="zh-CN" sz="2000" dirty="0" smtClean="0"/>
              <a:t>-7</a:t>
            </a:r>
            <a:endParaRPr lang="zh-CN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1392766" y="717609"/>
            <a:ext cx="9105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spcBef>
                <a:spcPct val="20000"/>
              </a:spcBef>
              <a:buFont typeface="Arial"/>
              <a:buChar char="•"/>
            </a:pP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报销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单信息包括：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基本信息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附件信息、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报销明细</a:t>
            </a:r>
            <a:r>
              <a:rPr lang="zh-CN" altLang="en-US" sz="20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核算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账号</a:t>
            </a:r>
            <a:r>
              <a:rPr lang="zh-CN" alt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借款信息</a:t>
            </a:r>
            <a:r>
              <a:rPr lang="zh-CN" altLang="en-US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结算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信息 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（未付款信息、核销未付款信息</a:t>
            </a:r>
            <a:r>
              <a:rPr lang="zh-CN" alt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）、审批流程、填报说明</a:t>
            </a:r>
            <a:endParaRPr lang="zh-CN" altLang="en-US" sz="20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33" y="1425495"/>
            <a:ext cx="11515725" cy="43434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057467" y="4114800"/>
            <a:ext cx="832491" cy="5757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8915400" y="3468469"/>
            <a:ext cx="3166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若切换其他结算方式，先点击删除自动带出的默认方式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5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13647CB9-C199-45B4-97A1-D84906A49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733" y="1494848"/>
            <a:ext cx="7296836" cy="487992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605230D3-44E8-44B5-A266-9E6267AE9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761" y="3014133"/>
            <a:ext cx="6186907" cy="3561965"/>
          </a:xfrm>
          <a:prstGeom prst="rect">
            <a:avLst/>
          </a:prstGeom>
        </p:spPr>
      </p:pic>
      <p:sp>
        <p:nvSpPr>
          <p:cNvPr id="9" name="标题 1">
            <a:extLst>
              <a:ext uri="{FF2B5EF4-FFF2-40B4-BE49-F238E27FC236}">
                <a16:creationId xmlns="" xmlns:a16="http://schemas.microsoft.com/office/drawing/2014/main" id="{A6673A86-12D2-4C53-BB6A-CAA11A975F60}"/>
              </a:ext>
            </a:extLst>
          </p:cNvPr>
          <p:cNvSpPr txBox="1">
            <a:spLocks/>
          </p:cNvSpPr>
          <p:nvPr/>
        </p:nvSpPr>
        <p:spPr>
          <a:xfrm>
            <a:off x="829733" y="177362"/>
            <a:ext cx="813334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lang="en-US" altLang="zh-CN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2.2-1</a:t>
            </a:r>
            <a:r>
              <a:rPr lang="zh-CN" alt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报销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单</a:t>
            </a:r>
            <a:r>
              <a:rPr lang="zh-CN" alt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填写（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普通报销单）</a:t>
            </a:r>
            <a:r>
              <a:rPr lang="en-US" altLang="zh-CN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-8</a:t>
            </a:r>
            <a:endParaRPr lang="zh-CN" altLang="en-US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00654" y="786962"/>
            <a:ext cx="9105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spcBef>
                <a:spcPct val="20000"/>
              </a:spcBef>
              <a:buFont typeface="Arial"/>
              <a:buChar char="•"/>
            </a:pP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报销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单信息包括：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基本信息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附件信息、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报销明细</a:t>
            </a:r>
            <a:r>
              <a:rPr lang="zh-CN" altLang="en-US" sz="20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核算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账号</a:t>
            </a:r>
            <a:r>
              <a:rPr lang="zh-CN" alt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借款信息</a:t>
            </a:r>
            <a:r>
              <a:rPr lang="zh-CN" altLang="en-US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、结算</a:t>
            </a:r>
            <a:r>
              <a:rPr lang="zh-CN" altLang="en-US" sz="20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信息</a:t>
            </a:r>
            <a:r>
              <a:rPr lang="zh-CN" alt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未付款信息、核销未付款信息</a:t>
            </a:r>
            <a:r>
              <a:rPr lang="zh-CN" alt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）、审批流程、填报说明</a:t>
            </a:r>
            <a:endParaRPr lang="zh-CN" altLang="en-US" sz="20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7743" y="5788133"/>
            <a:ext cx="3454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未付款信息仅在部分付款的情况下填写（如部分金额挂账）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329642" y="5384338"/>
            <a:ext cx="3955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核销未付款信息是指对以前的挂账部分进行支付（会链接到对应单据）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83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2.2-1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报销单填写（普通报销单）</a:t>
            </a:r>
            <a:r>
              <a:rPr lang="en-US" altLang="zh-CN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-9</a:t>
            </a:r>
            <a:r>
              <a:rPr lang="zh-CN" alt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单据提交</a:t>
            </a:r>
            <a:endParaRPr lang="zh-CN" altLang="en-US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6442" y="5757044"/>
            <a:ext cx="9402288" cy="4589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说明：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展示流程环节和审批人，个别环节手动确定审批</a:t>
            </a: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对下一环节的提醒</a:t>
            </a: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方式</a:t>
            </a:r>
            <a:endParaRPr lang="en-US" altLang="zh-CN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F5593BC5-5976-4E0A-A65D-B588B0B83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421" y="717691"/>
            <a:ext cx="7726419" cy="472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4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1397290"/>
            <a:ext cx="7677816" cy="3338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663700" y="997179"/>
            <a:ext cx="9105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spcBef>
                <a:spcPct val="20000"/>
              </a:spcBef>
              <a:buFont typeface="Arial"/>
              <a:buChar char="•"/>
            </a:pP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差旅费报销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单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报销明细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信息</a:t>
            </a:r>
            <a:endParaRPr lang="zh-CN" altLang="en-US" sz="20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03400" y="4965554"/>
            <a:ext cx="8346272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报销明细：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根据出差人的报销级别自动计算市内交通补贴和伙食补助，判断住宿是否超标，查询出差人补贴标准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457200"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★其他报销单除费用明细信息不同，基本信息、附件信息、借款信息、核算账号信息、结算方式均与普通报销单相同。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869" y="1397289"/>
            <a:ext cx="5240900" cy="4905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90414" y="187524"/>
            <a:ext cx="8133347" cy="609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2000" dirty="0" smtClean="0"/>
              <a:t>2.2-1</a:t>
            </a:r>
            <a:r>
              <a:rPr lang="zh-CN" altLang="en-US" sz="2000" dirty="0" smtClean="0"/>
              <a:t>报销</a:t>
            </a:r>
            <a:r>
              <a:rPr lang="zh-CN" altLang="en-US" sz="2000" dirty="0"/>
              <a:t>单</a:t>
            </a:r>
            <a:r>
              <a:rPr lang="zh-CN" altLang="en-US" sz="2000" dirty="0" smtClean="0"/>
              <a:t>填写（</a:t>
            </a:r>
            <a:r>
              <a:rPr lang="zh-CN" altLang="en-US" sz="2000" dirty="0"/>
              <a:t>差旅费报销单）</a:t>
            </a:r>
          </a:p>
        </p:txBody>
      </p:sp>
      <p:sp>
        <p:nvSpPr>
          <p:cNvPr id="2" name="圆角矩形标注 1"/>
          <p:cNvSpPr/>
          <p:nvPr/>
        </p:nvSpPr>
        <p:spPr>
          <a:xfrm>
            <a:off x="-59217" y="1907722"/>
            <a:ext cx="1862617" cy="2317648"/>
          </a:xfrm>
          <a:prstGeom prst="wedgeRoundRectCallout">
            <a:avLst>
              <a:gd name="adj1" fmla="val 71338"/>
              <a:gd name="adj2" fmla="val 2502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若标准</a:t>
            </a:r>
            <a:r>
              <a:rPr lang="zh-CN" altLang="en-US" b="1" dirty="0"/>
              <a:t>有误（如研究员北京</a:t>
            </a:r>
            <a:r>
              <a:rPr lang="zh-CN" altLang="en-US" b="1" dirty="0" smtClean="0"/>
              <a:t>出差</a:t>
            </a:r>
            <a:r>
              <a:rPr lang="en-US" altLang="zh-CN" b="1" dirty="0" smtClean="0"/>
              <a:t>1</a:t>
            </a:r>
            <a:r>
              <a:rPr lang="zh-CN" altLang="en-US" b="1" dirty="0" smtClean="0"/>
              <a:t>晚写</a:t>
            </a:r>
            <a:r>
              <a:rPr lang="en-US" altLang="zh-CN" b="1" dirty="0" smtClean="0"/>
              <a:t>550</a:t>
            </a:r>
            <a:r>
              <a:rPr lang="zh-CN" altLang="en-US" b="1" dirty="0" smtClean="0"/>
              <a:t>提示报</a:t>
            </a:r>
            <a:r>
              <a:rPr lang="zh-CN" altLang="en-US" b="1" dirty="0"/>
              <a:t>错）</a:t>
            </a:r>
          </a:p>
          <a:p>
            <a:pPr algn="ctr"/>
            <a:r>
              <a:rPr lang="zh-CN" altLang="en-US" b="1" dirty="0" smtClean="0"/>
              <a:t>，可以找人事部门核实人员等级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01116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63700" y="997179"/>
            <a:ext cx="9105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spcBef>
                <a:spcPct val="20000"/>
              </a:spcBef>
              <a:buFont typeface="Arial"/>
              <a:buChar char="•"/>
            </a:pP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劳务费报销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单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报销明细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信息</a:t>
            </a:r>
            <a:endParaRPr lang="zh-CN" altLang="en-US" sz="20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03400" y="5660007"/>
            <a:ext cx="834627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报销明细：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可自动计算税金，批量导入劳务明细信息，填报页面亦可添加劳务人员；本所劳务人员库信息共享；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803293" y="82779"/>
            <a:ext cx="8133347" cy="609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2000" dirty="0" smtClean="0"/>
              <a:t>2.2-1</a:t>
            </a:r>
            <a:r>
              <a:rPr lang="zh-CN" altLang="en-US" sz="2000" dirty="0" smtClean="0"/>
              <a:t>报销</a:t>
            </a:r>
            <a:r>
              <a:rPr lang="zh-CN" altLang="en-US" sz="2000" dirty="0"/>
              <a:t>单</a:t>
            </a:r>
            <a:r>
              <a:rPr lang="zh-CN" altLang="en-US" sz="2000" dirty="0" smtClean="0"/>
              <a:t>填写（</a:t>
            </a:r>
            <a:r>
              <a:rPr lang="zh-CN" altLang="en-US" sz="2000" dirty="0"/>
              <a:t>劳务费报销单）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448" y="3593082"/>
            <a:ext cx="5495925" cy="19526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448" y="1526157"/>
            <a:ext cx="4638675" cy="20669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9207" y="1168587"/>
            <a:ext cx="5560393" cy="2288273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>
            <a:off x="3177153" y="2384511"/>
            <a:ext cx="430852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30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27961" y="187524"/>
            <a:ext cx="40086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spcBef>
                <a:spcPct val="20000"/>
              </a:spcBef>
              <a:buFont typeface="Arial"/>
              <a:buChar char="•"/>
            </a:pP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劳务费报销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单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报销明细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信息</a:t>
            </a:r>
            <a:endParaRPr lang="zh-CN" altLang="en-US" sz="20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803293" y="82779"/>
            <a:ext cx="8133347" cy="609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2000" dirty="0" smtClean="0"/>
              <a:t>2.2-1</a:t>
            </a:r>
            <a:r>
              <a:rPr lang="zh-CN" altLang="en-US" sz="2000" dirty="0" smtClean="0"/>
              <a:t>报销</a:t>
            </a:r>
            <a:r>
              <a:rPr lang="zh-CN" altLang="en-US" sz="2000" dirty="0"/>
              <a:t>单</a:t>
            </a:r>
            <a:r>
              <a:rPr lang="zh-CN" altLang="en-US" sz="2000" dirty="0" smtClean="0"/>
              <a:t>填写（</a:t>
            </a:r>
            <a:r>
              <a:rPr lang="zh-CN" altLang="en-US" sz="2000" dirty="0"/>
              <a:t>劳务费报销单）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44" y="797124"/>
            <a:ext cx="5495925" cy="19526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81" y="1343105"/>
            <a:ext cx="11458575" cy="42957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022169" y="2749749"/>
            <a:ext cx="1270862" cy="5358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3401" y="2356231"/>
            <a:ext cx="41529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6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192172" y="172523"/>
            <a:ext cx="1581373" cy="158137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03200" dist="25400" dir="18000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538A-33AE-45EB-868C-14B9E34ED96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860076" y="505834"/>
            <a:ext cx="4343055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5400" b="1" spc="200" dirty="0" smtClean="0">
                <a:solidFill>
                  <a:srgbClr val="E7E6E6">
                    <a:lumMod val="25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Part</a:t>
            </a:r>
            <a:r>
              <a:rPr lang="zh-CN" altLang="en-US" sz="5400" b="1" spc="200" dirty="0">
                <a:solidFill>
                  <a:srgbClr val="E7E6E6">
                    <a:lumMod val="25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5400" b="1" spc="200" dirty="0" smtClean="0">
                <a:solidFill>
                  <a:srgbClr val="E7E6E6">
                    <a:lumMod val="25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8" name="矩形 7"/>
          <p:cNvSpPr/>
          <p:nvPr/>
        </p:nvSpPr>
        <p:spPr>
          <a:xfrm>
            <a:off x="3882020" y="475056"/>
            <a:ext cx="6305167" cy="1372683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4000" b="1" dirty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新一代</a:t>
            </a:r>
            <a:r>
              <a:rPr lang="en-US" altLang="zh-CN" sz="4000" b="1" dirty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ARP</a:t>
            </a:r>
            <a:r>
              <a:rPr lang="zh-CN" altLang="en-US" sz="4000" b="1" dirty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与</a:t>
            </a:r>
            <a:r>
              <a:rPr lang="en-US" altLang="zh-CN" sz="4000" b="1" dirty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2.4</a:t>
            </a:r>
            <a:r>
              <a:rPr lang="zh-CN" altLang="en-US" sz="4000" b="1" dirty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系统</a:t>
            </a:r>
            <a:r>
              <a:rPr lang="zh-CN" altLang="en-US" sz="4000" b="1" dirty="0" smtClean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区别</a:t>
            </a:r>
            <a:endParaRPr lang="en-US" altLang="zh-CN" sz="4000" b="1" dirty="0">
              <a:solidFill>
                <a:srgbClr val="E7E6E6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608965">
              <a:lnSpc>
                <a:spcPct val="130000"/>
              </a:lnSpc>
            </a:pPr>
            <a:r>
              <a:rPr lang="en-US" altLang="zh-CN" sz="2400" b="1" dirty="0" smtClean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—— 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相比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2.4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系统新增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功能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PA_矩形 76"/>
          <p:cNvSpPr/>
          <p:nvPr>
            <p:custDataLst>
              <p:tags r:id="rId1"/>
            </p:custDataLst>
          </p:nvPr>
        </p:nvSpPr>
        <p:spPr>
          <a:xfrm>
            <a:off x="-19050" y="6610350"/>
            <a:ext cx="12211050" cy="247652"/>
          </a:xfrm>
          <a:prstGeom prst="rect">
            <a:avLst/>
          </a:prstGeom>
          <a:solidFill>
            <a:srgbClr val="E74C2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 smtClean="0">
              <a:solidFill>
                <a:prstClr val="white"/>
              </a:solidFill>
              <a:ea typeface="微软雅黑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3524874" y="4325017"/>
            <a:ext cx="7828921" cy="49241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 lIns="121893" tIns="60946" rIns="121893" bIns="60946">
            <a:spAutoFit/>
          </a:bodyPr>
          <a:lstStyle/>
          <a:p>
            <a:pPr defTabSz="457200"/>
            <a:r>
              <a:rPr lang="zh-CN" altLang="en-US" sz="2400" kern="0" dirty="0">
                <a:solidFill>
                  <a:prstClr val="black"/>
                </a:solidFill>
              </a:rPr>
              <a:t>通过与税控接口，实现上传票据的验真和查询</a:t>
            </a:r>
            <a:endParaRPr lang="en-US" altLang="zh-CN" sz="2400" kern="0" dirty="0">
              <a:solidFill>
                <a:prstClr val="black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 flipH="1">
            <a:off x="3524876" y="5195189"/>
            <a:ext cx="7828921" cy="49241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 lIns="121893" tIns="60946" rIns="121893" bIns="60946">
            <a:spAutoFit/>
          </a:bodyPr>
          <a:lstStyle/>
          <a:p>
            <a:pPr defTabSz="457200"/>
            <a:r>
              <a:rPr lang="zh-CN" altLang="en-US" sz="2400" kern="0" dirty="0" smtClean="0">
                <a:solidFill>
                  <a:prstClr val="black"/>
                </a:solidFill>
              </a:rPr>
              <a:t>增加移动端</a:t>
            </a:r>
            <a:r>
              <a:rPr lang="zh-CN" altLang="en-US" sz="2400" b="1" kern="0" dirty="0" smtClean="0">
                <a:solidFill>
                  <a:srgbClr val="FF0000"/>
                </a:solidFill>
              </a:rPr>
              <a:t>审批</a:t>
            </a:r>
            <a:r>
              <a:rPr lang="zh-CN" altLang="en-US" sz="2400" kern="0" dirty="0" smtClean="0">
                <a:solidFill>
                  <a:prstClr val="black"/>
                </a:solidFill>
              </a:rPr>
              <a:t>与</a:t>
            </a:r>
            <a:r>
              <a:rPr lang="zh-CN" altLang="en-US" sz="2400" b="1" kern="0" dirty="0" smtClean="0">
                <a:solidFill>
                  <a:srgbClr val="FF0000"/>
                </a:solidFill>
              </a:rPr>
              <a:t>查询</a:t>
            </a:r>
            <a:endParaRPr lang="en-US" altLang="zh-CN" sz="2400" b="1" kern="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 flipH="1">
            <a:off x="3524874" y="2181050"/>
            <a:ext cx="7828921" cy="86174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 lIns="121893" tIns="60946" rIns="121893" bIns="60946">
            <a:spAutoFit/>
          </a:bodyPr>
          <a:lstStyle/>
          <a:p>
            <a:pPr defTabSz="457200"/>
            <a:r>
              <a:rPr lang="zh-CN" altLang="en-US" sz="2400" kern="0" dirty="0" smtClean="0">
                <a:solidFill>
                  <a:prstClr val="black"/>
                </a:solidFill>
              </a:rPr>
              <a:t>新系统实现</a:t>
            </a:r>
            <a:r>
              <a:rPr lang="zh-CN" altLang="en-US" sz="2400" b="1" kern="0" dirty="0" smtClean="0">
                <a:solidFill>
                  <a:srgbClr val="FF0000"/>
                </a:solidFill>
              </a:rPr>
              <a:t>电子审核</a:t>
            </a:r>
            <a:r>
              <a:rPr lang="zh-CN" altLang="en-US" sz="2400" kern="0" dirty="0" smtClean="0">
                <a:solidFill>
                  <a:prstClr val="black"/>
                </a:solidFill>
              </a:rPr>
              <a:t>，解决报销经办人线下签字的时间和不便利</a:t>
            </a:r>
            <a:endParaRPr lang="en-US" altLang="zh-CN" sz="2400" kern="0" dirty="0" smtClean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 flipH="1">
            <a:off x="3524874" y="3399459"/>
            <a:ext cx="7828921" cy="49241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 lIns="121893" tIns="60946" rIns="121893" bIns="60946">
            <a:spAutoFit/>
          </a:bodyPr>
          <a:lstStyle/>
          <a:p>
            <a:pPr defTabSz="457200"/>
            <a:r>
              <a:rPr lang="zh-CN" altLang="en-US" sz="2400" kern="0" dirty="0" smtClean="0">
                <a:solidFill>
                  <a:prstClr val="black"/>
                </a:solidFill>
              </a:rPr>
              <a:t>系统支持上传附件，可通过</a:t>
            </a:r>
            <a:r>
              <a:rPr lang="en-US" altLang="zh-CN" sz="2400" kern="0" dirty="0" smtClean="0">
                <a:solidFill>
                  <a:prstClr val="black"/>
                </a:solidFill>
              </a:rPr>
              <a:t>pc</a:t>
            </a:r>
            <a:r>
              <a:rPr lang="zh-CN" altLang="en-US" sz="2400" kern="0" dirty="0" smtClean="0">
                <a:solidFill>
                  <a:prstClr val="black"/>
                </a:solidFill>
              </a:rPr>
              <a:t>端或移动端上传附件信息</a:t>
            </a:r>
            <a:endParaRPr lang="en-US" altLang="zh-CN" sz="2400" kern="0" dirty="0" smtClean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48568" y="3233173"/>
            <a:ext cx="2528167" cy="744937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wrap="square" lIns="121893" tIns="60946" rIns="121893" bIns="60946" anchor="ctr" anchorCtr="0">
            <a:noAutofit/>
          </a:bodyPr>
          <a:lstStyle/>
          <a:p>
            <a:pPr algn="just" defTabSz="1218565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、附件</a:t>
            </a:r>
            <a:endParaRPr lang="en-US" altLang="zh-CN" sz="2400" kern="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39378" y="2211753"/>
            <a:ext cx="2546545" cy="744937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wrap="square" lIns="121893" tIns="60946" rIns="121893" bIns="60946" anchor="ctr" anchorCtr="0">
            <a:noAutofit/>
          </a:bodyPr>
          <a:lstStyle/>
          <a:p>
            <a:pPr algn="just" defTabSz="1218565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、审批流程</a:t>
            </a:r>
            <a:endParaRPr lang="en-US" altLang="zh-CN" sz="2400" kern="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28054" y="4159486"/>
            <a:ext cx="2569197" cy="744937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wrap="square" lIns="121893" tIns="60946" rIns="121893" bIns="60946" anchor="ctr" anchorCtr="0">
            <a:noAutofit/>
          </a:bodyPr>
          <a:lstStyle/>
          <a:p>
            <a:pPr algn="just" defTabSz="1218565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、票据查验功能</a:t>
            </a:r>
            <a:endParaRPr lang="en-US" altLang="zh-CN" sz="2400" kern="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28054" y="5091359"/>
            <a:ext cx="2583110" cy="744937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wrap="square" lIns="121893" tIns="60946" rIns="121893" bIns="60946" anchor="ctr" anchorCtr="0">
            <a:noAutofit/>
          </a:bodyPr>
          <a:lstStyle/>
          <a:p>
            <a:pPr algn="just" defTabSz="1218565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、移动端</a:t>
            </a:r>
            <a:endParaRPr lang="en-US" altLang="zh-CN" sz="2400" kern="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461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27961" y="187524"/>
            <a:ext cx="40086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spcBef>
                <a:spcPct val="20000"/>
              </a:spcBef>
              <a:buFont typeface="Arial"/>
              <a:buChar char="•"/>
            </a:pP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劳务费报销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单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报销明细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信息</a:t>
            </a:r>
            <a:endParaRPr lang="zh-CN" altLang="en-US" sz="20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803293" y="82779"/>
            <a:ext cx="8133347" cy="609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2000" dirty="0" smtClean="0"/>
              <a:t>2.2-1</a:t>
            </a:r>
            <a:r>
              <a:rPr lang="zh-CN" altLang="en-US" sz="2000" dirty="0" smtClean="0"/>
              <a:t>报销</a:t>
            </a:r>
            <a:r>
              <a:rPr lang="zh-CN" altLang="en-US" sz="2000" dirty="0"/>
              <a:t>单</a:t>
            </a:r>
            <a:r>
              <a:rPr lang="zh-CN" altLang="en-US" sz="2000" dirty="0" smtClean="0"/>
              <a:t>填写（</a:t>
            </a:r>
            <a:r>
              <a:rPr lang="zh-CN" altLang="en-US" sz="2000" dirty="0"/>
              <a:t>劳务费报销单）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200829" y="1247061"/>
            <a:ext cx="38184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注意：</a:t>
            </a:r>
            <a:endParaRPr lang="en-US" altLang="zh-CN" sz="2400" dirty="0" smtClean="0"/>
          </a:p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）星号为必填</a:t>
            </a:r>
            <a:endParaRPr lang="en-US" altLang="zh-CN" sz="2400" dirty="0" smtClean="0"/>
          </a:p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）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汇款</a:t>
            </a:r>
            <a:r>
              <a:rPr lang="zh-CN" altLang="en-US" sz="2400" dirty="0" smtClean="0"/>
              <a:t>给对方，账户名、收款账号、开户行必填</a:t>
            </a:r>
            <a:endParaRPr lang="en-US" altLang="zh-CN" sz="2400" dirty="0" smtClean="0"/>
          </a:p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3</a:t>
            </a:r>
            <a:r>
              <a:rPr lang="zh-CN" altLang="en-US" sz="2400" dirty="0" smtClean="0"/>
              <a:t>）若填开户行信息，请写明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银行</a:t>
            </a:r>
            <a:r>
              <a:rPr lang="zh-CN" altLang="en-US" sz="2400" dirty="0" smtClean="0"/>
              <a:t>和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城市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endParaRPr lang="zh-CN" altLang="en-US" sz="24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150" y="797124"/>
            <a:ext cx="6153150" cy="49625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0688" y="4419600"/>
            <a:ext cx="62865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4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37" y="1571572"/>
            <a:ext cx="11249025" cy="52292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663700" y="997179"/>
            <a:ext cx="9105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spcBef>
                <a:spcPct val="20000"/>
              </a:spcBef>
              <a:buFont typeface="Arial"/>
              <a:buChar char="•"/>
            </a:pP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劳务费报销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单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报销明细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信息</a:t>
            </a:r>
            <a:endParaRPr lang="zh-CN" altLang="en-US" sz="20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803293" y="82779"/>
            <a:ext cx="8133347" cy="609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2000" dirty="0" smtClean="0"/>
              <a:t>2.2-1</a:t>
            </a:r>
            <a:r>
              <a:rPr lang="zh-CN" altLang="en-US" sz="2000" dirty="0" smtClean="0"/>
              <a:t>报销</a:t>
            </a:r>
            <a:r>
              <a:rPr lang="zh-CN" altLang="en-US" sz="2000" dirty="0"/>
              <a:t>单</a:t>
            </a:r>
            <a:r>
              <a:rPr lang="zh-CN" altLang="en-US" sz="2000" dirty="0" smtClean="0"/>
              <a:t>填写（</a:t>
            </a:r>
            <a:r>
              <a:rPr lang="zh-CN" altLang="en-US" sz="2000" dirty="0"/>
              <a:t>劳务费报销单）</a:t>
            </a:r>
          </a:p>
        </p:txBody>
      </p:sp>
    </p:spTree>
    <p:extLst>
      <p:ext uri="{BB962C8B-B14F-4D97-AF65-F5344CB8AC3E}">
        <p14:creationId xmlns:p14="http://schemas.microsoft.com/office/powerpoint/2010/main" val="217259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08717" y="783607"/>
            <a:ext cx="9105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spcBef>
                <a:spcPct val="20000"/>
              </a:spcBef>
              <a:buFont typeface="Arial"/>
              <a:buChar char="•"/>
            </a:pP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劳务费报销</a:t>
            </a:r>
            <a:r>
              <a:rPr lang="zh-CN" altLang="zh-CN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单</a:t>
            </a:r>
            <a:r>
              <a:rPr lang="zh-CN" alt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注意事项：</a:t>
            </a:r>
            <a:endParaRPr lang="zh-CN" altLang="en-US" sz="20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496" y="1183717"/>
            <a:ext cx="11388707" cy="56323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报销明细</a:t>
            </a:r>
            <a:r>
              <a:rPr lang="zh-CN" altLang="en-US" sz="2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24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457200">
              <a:lnSpc>
                <a:spcPct val="150000"/>
              </a:lnSpc>
            </a:pPr>
            <a:r>
              <a:rPr lang="zh-CN" altLang="en-US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自动计算税金，批量导入劳务明细信息，填报页面亦可添加</a:t>
            </a:r>
            <a:r>
              <a:rPr lang="zh-CN" altLang="en-US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劳务人员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；本所劳务人员库信息</a:t>
            </a:r>
            <a:r>
              <a:rPr lang="zh-CN" altLang="en-US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共享（但请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注意姓名相同身份证号不同</a:t>
            </a:r>
            <a:r>
              <a:rPr lang="zh-CN" altLang="en-US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的情况）</a:t>
            </a:r>
            <a:endParaRPr lang="en-US" altLang="zh-CN" sz="24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457200">
              <a:lnSpc>
                <a:spcPct val="150000"/>
              </a:lnSpc>
            </a:pPr>
            <a:r>
              <a:rPr lang="zh-CN" altLang="en-US" sz="2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报销单提交及审核：</a:t>
            </a:r>
            <a:endParaRPr lang="en-US" altLang="zh-CN" sz="24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457200">
              <a:lnSpc>
                <a:spcPct val="150000"/>
              </a:lnSpc>
            </a:pPr>
            <a:r>
              <a:rPr lang="zh-CN" altLang="en-US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新一代</a:t>
            </a:r>
            <a:r>
              <a:rPr lang="en-US" altLang="zh-CN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ARP</a:t>
            </a:r>
            <a:r>
              <a:rPr lang="zh-CN" altLang="en-US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系统的劳务费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按月累计计税是在填单</a:t>
            </a:r>
            <a:r>
              <a:rPr lang="zh-CN" altLang="en-US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时产生，系统默认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财务必须按填单顺序进行审核</a:t>
            </a:r>
            <a:r>
              <a:rPr lang="zh-CN" altLang="en-US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。（如甲乙两职工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月份先后填了一份</a:t>
            </a:r>
            <a:r>
              <a:rPr lang="en-US" altLang="zh-CN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专家的劳务费报销单，但是乙的业务审批先走完并打印出报销单交到财务，财务审核时系统会提示甲的报销单尚未审核，不能审核乙的报销单。若乙同事着急付款给对方，就要联系甲同事在系统中撤回单据）</a:t>
            </a:r>
            <a:endParaRPr lang="en-US" altLang="zh-CN" sz="24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457200">
              <a:lnSpc>
                <a:spcPct val="150000"/>
              </a:lnSpc>
            </a:pPr>
            <a:r>
              <a:rPr lang="zh-CN" altLang="en-US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所以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请大家系统填单后及时提醒相关领导审核，并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及时打印纸质单据交至财务处</a:t>
            </a:r>
            <a:r>
              <a:rPr lang="zh-CN" altLang="en-US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803293" y="82779"/>
            <a:ext cx="8133347" cy="609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2000" dirty="0" smtClean="0"/>
              <a:t>2.2-1</a:t>
            </a:r>
            <a:r>
              <a:rPr lang="zh-CN" altLang="en-US" sz="2000" dirty="0" smtClean="0"/>
              <a:t>报销</a:t>
            </a:r>
            <a:r>
              <a:rPr lang="zh-CN" altLang="en-US" sz="2000" dirty="0"/>
              <a:t>单</a:t>
            </a:r>
            <a:r>
              <a:rPr lang="zh-CN" altLang="en-US" sz="2000" dirty="0" smtClean="0"/>
              <a:t>填写（</a:t>
            </a:r>
            <a:r>
              <a:rPr lang="zh-CN" altLang="en-US" sz="2000" dirty="0"/>
              <a:t>劳务费报销单）</a:t>
            </a:r>
          </a:p>
        </p:txBody>
      </p:sp>
      <p:sp>
        <p:nvSpPr>
          <p:cNvPr id="3" name="爆炸形 1 2"/>
          <p:cNvSpPr/>
          <p:nvPr/>
        </p:nvSpPr>
        <p:spPr>
          <a:xfrm>
            <a:off x="7123338" y="-330510"/>
            <a:ext cx="4732865" cy="2045777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</a:rPr>
              <a:t>十分重要！！！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00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2000" dirty="0" smtClean="0"/>
              <a:t>2.2-1</a:t>
            </a:r>
            <a:r>
              <a:rPr lang="zh-CN" altLang="en-US" sz="2000" dirty="0" smtClean="0"/>
              <a:t>报销</a:t>
            </a:r>
            <a:r>
              <a:rPr lang="zh-CN" altLang="en-US" sz="2000" dirty="0"/>
              <a:t>单</a:t>
            </a:r>
            <a:r>
              <a:rPr lang="zh-CN" altLang="en-US" sz="2000" dirty="0" smtClean="0"/>
              <a:t>填</a:t>
            </a:r>
            <a:r>
              <a:rPr lang="zh-CN" altLang="en-US" sz="2000" dirty="0"/>
              <a:t>写</a:t>
            </a:r>
            <a:r>
              <a:rPr lang="zh-CN" altLang="en-US" sz="2000" dirty="0" smtClean="0"/>
              <a:t>（</a:t>
            </a:r>
            <a:r>
              <a:rPr lang="zh-CN" altLang="en-US" sz="2000" dirty="0"/>
              <a:t>资产类</a:t>
            </a:r>
            <a:r>
              <a:rPr lang="zh-CN" altLang="en-US" sz="2000" dirty="0" smtClean="0"/>
              <a:t>）（</a:t>
            </a:r>
            <a:r>
              <a:rPr lang="zh-CN" altLang="en-US" sz="2000" dirty="0" smtClean="0">
                <a:solidFill>
                  <a:srgbClr val="FF0000"/>
                </a:solidFill>
              </a:rPr>
              <a:t>先入库，后报销，入库单在资产处的科研条件版块填写</a:t>
            </a:r>
            <a:r>
              <a:rPr lang="zh-CN" altLang="en-US" sz="2000" dirty="0" smtClean="0"/>
              <a:t>）</a:t>
            </a:r>
            <a:endParaRPr lang="zh-CN" altLang="en-US" sz="2000" dirty="0"/>
          </a:p>
        </p:txBody>
      </p:sp>
      <p:sp>
        <p:nvSpPr>
          <p:cNvPr id="4" name="矩形 3"/>
          <p:cNvSpPr/>
          <p:nvPr/>
        </p:nvSpPr>
        <p:spPr>
          <a:xfrm>
            <a:off x="1663701" y="758828"/>
            <a:ext cx="9105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spcBef>
                <a:spcPct val="20000"/>
              </a:spcBef>
              <a:buFont typeface="Arial"/>
              <a:buChar char="•"/>
            </a:pP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耗材报销</a:t>
            </a:r>
            <a:r>
              <a:rPr lang="zh-CN" altLang="zh-CN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单</a:t>
            </a:r>
            <a:r>
              <a:rPr lang="zh-CN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固定资产</a:t>
            </a:r>
            <a:r>
              <a:rPr lang="zh-CN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无形资产报销明细</a:t>
            </a:r>
            <a:r>
              <a:rPr lang="zh-CN" altLang="zh-CN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信息</a:t>
            </a:r>
            <a:endParaRPr lang="zh-CN" altLang="en-US" sz="20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6052" y="5712540"/>
            <a:ext cx="8346272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报销明细：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通过选择入库单或者申请单带出资产</a:t>
            </a: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信息；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报销金额默认为采购金额，可修改。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1" y="1397290"/>
            <a:ext cx="8590975" cy="2567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2552979"/>
            <a:ext cx="9175750" cy="178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558" y="3272109"/>
            <a:ext cx="10925175" cy="222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99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2000" dirty="0"/>
              <a:t>2.2-1</a:t>
            </a:r>
            <a:r>
              <a:rPr lang="zh-CN" altLang="en-US" sz="2000" dirty="0"/>
              <a:t>报销单填写（维修费）</a:t>
            </a:r>
          </a:p>
        </p:txBody>
      </p:sp>
      <p:sp>
        <p:nvSpPr>
          <p:cNvPr id="4" name="矩形 3"/>
          <p:cNvSpPr/>
          <p:nvPr/>
        </p:nvSpPr>
        <p:spPr>
          <a:xfrm>
            <a:off x="1663700" y="997179"/>
            <a:ext cx="9105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spcBef>
                <a:spcPct val="20000"/>
              </a:spcBef>
              <a:buFont typeface="Arial"/>
              <a:buChar char="•"/>
            </a:pP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维修费报销明细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信息</a:t>
            </a:r>
            <a:endParaRPr lang="zh-CN" altLang="en-US" sz="20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3514" y="4840287"/>
            <a:ext cx="8346272" cy="5078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报销明细：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如科研条件系统已有维修申请单，可直接引用，没有可不填。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074" y="1905001"/>
            <a:ext cx="8380599" cy="2487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87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2000" dirty="0"/>
              <a:t>2.2-1</a:t>
            </a:r>
            <a:r>
              <a:rPr lang="zh-CN" altLang="en-US" sz="2000" dirty="0"/>
              <a:t>报销单填写（会议费报销单）</a:t>
            </a:r>
          </a:p>
        </p:txBody>
      </p:sp>
      <p:sp>
        <p:nvSpPr>
          <p:cNvPr id="4" name="矩形 3"/>
          <p:cNvSpPr/>
          <p:nvPr/>
        </p:nvSpPr>
        <p:spPr>
          <a:xfrm>
            <a:off x="1292821" y="702327"/>
            <a:ext cx="9105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spcBef>
                <a:spcPct val="20000"/>
              </a:spcBef>
              <a:buFont typeface="Arial"/>
              <a:buChar char="•"/>
            </a:pPr>
            <a:r>
              <a:rPr lang="zh-CN" alt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会议费报销明细</a:t>
            </a:r>
            <a:r>
              <a:rPr lang="zh-CN" altLang="zh-CN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信息</a:t>
            </a:r>
            <a:endParaRPr lang="zh-CN" altLang="en-US" sz="20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025" y="1586578"/>
            <a:ext cx="7743028" cy="3998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58025" y="5713175"/>
            <a:ext cx="7604514" cy="5078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报销明细：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可添加会议基本信息和费用明细信息。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75893" y="997448"/>
            <a:ext cx="7914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solidFill>
                  <a:srgbClr val="FF0000"/>
                </a:solidFill>
                <a:latin typeface="仿宋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zh-CN" kern="100" dirty="0">
                <a:solidFill>
                  <a:srgbClr val="FF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目前系统设置是必填，后期可能会配置成默认值</a:t>
            </a:r>
            <a:r>
              <a:rPr lang="en-US" altLang="zh-CN" kern="100" dirty="0" smtClean="0">
                <a:solidFill>
                  <a:srgbClr val="FF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kern="100" dirty="0" smtClean="0">
                <a:solidFill>
                  <a:srgbClr val="FF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目前请大家一定</a:t>
            </a:r>
            <a:r>
              <a:rPr lang="zh-CN" altLang="zh-CN" kern="100" dirty="0" smtClean="0">
                <a:solidFill>
                  <a:srgbClr val="FF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选</a:t>
            </a:r>
            <a:r>
              <a:rPr lang="zh-CN" altLang="en-US" kern="100" dirty="0" smtClean="0">
                <a:solidFill>
                  <a:srgbClr val="FF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择</a:t>
            </a:r>
            <a:r>
              <a:rPr lang="zh-CN" altLang="zh-CN" sz="2400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四</a:t>
            </a:r>
            <a:r>
              <a:rPr lang="zh-CN" altLang="zh-CN" sz="2400" b="1" kern="100" dirty="0">
                <a:solidFill>
                  <a:srgbClr val="FF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级</a:t>
            </a:r>
            <a:endParaRPr lang="zh-CN" altLang="zh-CN" sz="2400" b="1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25586" y="1927349"/>
            <a:ext cx="4100613" cy="4121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140" y="4345309"/>
            <a:ext cx="4295775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2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2000" dirty="0"/>
              <a:t>2.2-1</a:t>
            </a:r>
            <a:r>
              <a:rPr lang="zh-CN" altLang="en-US" sz="2000" dirty="0"/>
              <a:t>报销单填写（培训费报销单）</a:t>
            </a:r>
          </a:p>
        </p:txBody>
      </p:sp>
      <p:sp>
        <p:nvSpPr>
          <p:cNvPr id="4" name="矩形 3"/>
          <p:cNvSpPr/>
          <p:nvPr/>
        </p:nvSpPr>
        <p:spPr>
          <a:xfrm>
            <a:off x="1663700" y="997179"/>
            <a:ext cx="9105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spcBef>
                <a:spcPct val="20000"/>
              </a:spcBef>
              <a:buFont typeface="Arial"/>
              <a:buChar char="•"/>
            </a:pP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培训费报销明细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信息</a:t>
            </a:r>
            <a:endParaRPr lang="zh-CN" altLang="en-US" sz="20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"/>
          <a:stretch/>
        </p:blipFill>
        <p:spPr bwMode="auto">
          <a:xfrm>
            <a:off x="2065422" y="1397289"/>
            <a:ext cx="7567528" cy="4287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43514" y="5983202"/>
            <a:ext cx="7710086" cy="5078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报销明细：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可添加培训基本信息和费用明细信息。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846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2000" dirty="0"/>
              <a:t>2.2-1</a:t>
            </a:r>
            <a:r>
              <a:rPr lang="zh-CN" altLang="en-US" sz="2000" dirty="0"/>
              <a:t>报销单填写（招待费报销单）</a:t>
            </a:r>
          </a:p>
        </p:txBody>
      </p:sp>
      <p:sp>
        <p:nvSpPr>
          <p:cNvPr id="4" name="矩形 3"/>
          <p:cNvSpPr/>
          <p:nvPr/>
        </p:nvSpPr>
        <p:spPr>
          <a:xfrm>
            <a:off x="1663700" y="997179"/>
            <a:ext cx="9105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spcBef>
                <a:spcPct val="20000"/>
              </a:spcBef>
              <a:buFont typeface="Arial"/>
              <a:buChar char="•"/>
            </a:pP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招待费报销明细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信息</a:t>
            </a:r>
            <a:endParaRPr lang="zh-CN" altLang="en-US" sz="20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5913" y="5478686"/>
            <a:ext cx="7942932" cy="5078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报销明细：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可添加招待基本信息和费细信息。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29" y="1519573"/>
            <a:ext cx="1139190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4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2000" dirty="0" smtClean="0"/>
              <a:t>2.2-2</a:t>
            </a:r>
            <a:r>
              <a:rPr lang="zh-CN" altLang="en-US" sz="2000" dirty="0" smtClean="0"/>
              <a:t>借款单填写</a:t>
            </a:r>
            <a:endParaRPr lang="zh-CN" altLang="en-US" sz="2000" dirty="0"/>
          </a:p>
        </p:txBody>
      </p:sp>
      <p:sp>
        <p:nvSpPr>
          <p:cNvPr id="4" name="矩形 3"/>
          <p:cNvSpPr/>
          <p:nvPr/>
        </p:nvSpPr>
        <p:spPr>
          <a:xfrm>
            <a:off x="1641125" y="717691"/>
            <a:ext cx="9105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spcBef>
                <a:spcPct val="20000"/>
              </a:spcBef>
              <a:buFont typeface="Arial"/>
              <a:buChar char="•"/>
            </a:pP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借款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单信息包括：</a:t>
            </a:r>
            <a:r>
              <a:rPr lang="zh-CN" altLang="zh-CN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基本信息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附件信息、核算账号、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结算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信息、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782" y="1117801"/>
            <a:ext cx="9110318" cy="280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680541" y="4057845"/>
            <a:ext cx="868680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借款方式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：定额借款和限额借款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457200">
              <a:lnSpc>
                <a:spcPct val="150000"/>
              </a:lnSpc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借款类别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：设备采购、无形资产采购、会议费借款、维修费预付款、差旅费借款、外事出访借款等，可自定义；借款会自动冻结预算，其中资产类借款关联申请单，释放原预算重新冻结。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1641125" y="5951865"/>
            <a:ext cx="8520306" cy="5078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r>
              <a:rPr lang="zh-CN" altLang="en-US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借款</a:t>
            </a: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单的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附件信息、核算账号和结算</a:t>
            </a: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信息与普通报销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</a:t>
            </a: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相同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，不再重复介绍</a:t>
            </a:r>
          </a:p>
        </p:txBody>
      </p:sp>
    </p:spTree>
    <p:extLst>
      <p:ext uri="{BB962C8B-B14F-4D97-AF65-F5344CB8AC3E}">
        <p14:creationId xmlns:p14="http://schemas.microsoft.com/office/powerpoint/2010/main" val="287910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2000" dirty="0" smtClean="0"/>
              <a:t> 2.2-3</a:t>
            </a:r>
            <a:r>
              <a:rPr lang="zh-CN" altLang="en-US" sz="2000" dirty="0" smtClean="0"/>
              <a:t>还</a:t>
            </a:r>
            <a:r>
              <a:rPr lang="zh-CN" altLang="en-US" sz="2000" dirty="0"/>
              <a:t>款单</a:t>
            </a:r>
            <a:r>
              <a:rPr lang="zh-CN" altLang="en-US" sz="2000" dirty="0" smtClean="0"/>
              <a:t>填写</a:t>
            </a:r>
            <a:endParaRPr lang="zh-CN" altLang="en-US" sz="2000" dirty="0"/>
          </a:p>
        </p:txBody>
      </p:sp>
      <p:sp>
        <p:nvSpPr>
          <p:cNvPr id="4" name="矩形 3"/>
          <p:cNvSpPr/>
          <p:nvPr/>
        </p:nvSpPr>
        <p:spPr>
          <a:xfrm>
            <a:off x="1663700" y="997179"/>
            <a:ext cx="9105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spcBef>
                <a:spcPct val="20000"/>
              </a:spcBef>
              <a:buFont typeface="Arial"/>
              <a:buChar char="•"/>
            </a:pP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还款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单信息包括：</a:t>
            </a:r>
            <a:r>
              <a:rPr lang="zh-CN" altLang="zh-CN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基本信息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附件信息、借款信息、核算账号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结算信息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423" y="1893747"/>
            <a:ext cx="8182803" cy="2854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83687" y="5233901"/>
            <a:ext cx="8346272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说明：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除基本</a:t>
            </a: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信息外，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附件信息、借款信息、核算账号、结算信息与报销单功能相同。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683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192172" y="172523"/>
            <a:ext cx="1581373" cy="158137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03200" dist="25400" dir="18000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538A-33AE-45EB-868C-14B9E34ED96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860076" y="505834"/>
            <a:ext cx="4343055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5400" b="1" spc="200" dirty="0" smtClean="0">
                <a:solidFill>
                  <a:srgbClr val="E7E6E6">
                    <a:lumMod val="25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Part</a:t>
            </a:r>
            <a:r>
              <a:rPr lang="zh-CN" altLang="en-US" sz="5400" b="1" spc="200" dirty="0">
                <a:solidFill>
                  <a:srgbClr val="E7E6E6">
                    <a:lumMod val="25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5400" b="1" spc="200" dirty="0" smtClean="0">
                <a:solidFill>
                  <a:srgbClr val="E7E6E6">
                    <a:lumMod val="25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8" name="矩形 7"/>
          <p:cNvSpPr/>
          <p:nvPr/>
        </p:nvSpPr>
        <p:spPr>
          <a:xfrm>
            <a:off x="3882020" y="234990"/>
            <a:ext cx="6305167" cy="1372683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4000" b="1" dirty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新一代</a:t>
            </a:r>
            <a:r>
              <a:rPr lang="en-US" altLang="zh-CN" sz="4000" b="1" dirty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ARP</a:t>
            </a:r>
            <a:r>
              <a:rPr lang="zh-CN" altLang="en-US" sz="4000" b="1" dirty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与</a:t>
            </a:r>
            <a:r>
              <a:rPr lang="en-US" altLang="zh-CN" sz="4000" b="1" dirty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2.4</a:t>
            </a:r>
            <a:r>
              <a:rPr lang="zh-CN" altLang="en-US" sz="4000" b="1" dirty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系统</a:t>
            </a:r>
            <a:r>
              <a:rPr lang="zh-CN" altLang="en-US" sz="4000" b="1" dirty="0" smtClean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区别</a:t>
            </a:r>
            <a:endParaRPr lang="en-US" altLang="zh-CN" sz="4000" b="1" dirty="0">
              <a:solidFill>
                <a:srgbClr val="E7E6E6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608965">
              <a:lnSpc>
                <a:spcPct val="130000"/>
              </a:lnSpc>
            </a:pPr>
            <a:r>
              <a:rPr lang="en-US" altLang="zh-CN" sz="2400" b="1" dirty="0" smtClean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—— 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相比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2.4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系统新增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功能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PA_矩形 76"/>
          <p:cNvSpPr/>
          <p:nvPr>
            <p:custDataLst>
              <p:tags r:id="rId1"/>
            </p:custDataLst>
          </p:nvPr>
        </p:nvSpPr>
        <p:spPr>
          <a:xfrm>
            <a:off x="-19050" y="6610350"/>
            <a:ext cx="12211050" cy="247652"/>
          </a:xfrm>
          <a:prstGeom prst="rect">
            <a:avLst/>
          </a:prstGeom>
          <a:solidFill>
            <a:srgbClr val="E74C2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 smtClean="0">
              <a:solidFill>
                <a:prstClr val="white"/>
              </a:solidFill>
              <a:ea typeface="微软雅黑"/>
            </a:endParaRPr>
          </a:p>
        </p:txBody>
      </p:sp>
      <p:sp>
        <p:nvSpPr>
          <p:cNvPr id="20" name="矩形 19"/>
          <p:cNvSpPr/>
          <p:nvPr/>
        </p:nvSpPr>
        <p:spPr>
          <a:xfrm flipH="1">
            <a:off x="982858" y="3137454"/>
            <a:ext cx="3335916" cy="123107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 lIns="121893" tIns="60946" rIns="121893" bIns="60946">
            <a:spAutoFit/>
          </a:bodyPr>
          <a:lstStyle/>
          <a:p>
            <a:pPr defTabSz="457200"/>
            <a:r>
              <a:rPr lang="zh-CN" altLang="en-US" sz="2400" kern="0" dirty="0">
                <a:solidFill>
                  <a:prstClr val="black"/>
                </a:solidFill>
              </a:rPr>
              <a:t>新系统实现</a:t>
            </a:r>
            <a:r>
              <a:rPr lang="zh-CN" altLang="en-US" sz="2400" b="1" kern="0" dirty="0">
                <a:solidFill>
                  <a:srgbClr val="FF0000"/>
                </a:solidFill>
              </a:rPr>
              <a:t>电子审核</a:t>
            </a:r>
            <a:r>
              <a:rPr lang="zh-CN" altLang="en-US" sz="2400" kern="0" dirty="0" smtClean="0">
                <a:solidFill>
                  <a:prstClr val="black"/>
                </a:solidFill>
              </a:rPr>
              <a:t>，</a:t>
            </a:r>
            <a:endParaRPr lang="en-US" altLang="zh-CN" sz="2400" kern="0" dirty="0" smtClean="0">
              <a:solidFill>
                <a:prstClr val="black"/>
              </a:solidFill>
            </a:endParaRPr>
          </a:p>
          <a:p>
            <a:pPr defTabSz="457200"/>
            <a:r>
              <a:rPr lang="zh-CN" altLang="en-US" sz="2400" kern="0" dirty="0" smtClean="0">
                <a:solidFill>
                  <a:prstClr val="black"/>
                </a:solidFill>
              </a:rPr>
              <a:t>解决报销经办人线下签字的时间和不便利</a:t>
            </a:r>
            <a:endParaRPr lang="en-US" altLang="zh-CN" sz="2400" kern="0" dirty="0" smtClean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335475" y="1867219"/>
            <a:ext cx="2546545" cy="744937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wrap="square" lIns="121893" tIns="60946" rIns="121893" bIns="60946" anchor="ctr" anchorCtr="0">
            <a:noAutofit/>
          </a:bodyPr>
          <a:lstStyle/>
          <a:p>
            <a:pPr algn="just" defTabSz="1218565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、审批流程</a:t>
            </a:r>
            <a:endParaRPr lang="en-US" altLang="zh-CN" sz="2400" kern="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3131" y="1041855"/>
            <a:ext cx="4258910" cy="5516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文本框 2"/>
          <p:cNvSpPr txBox="1"/>
          <p:nvPr/>
        </p:nvSpPr>
        <p:spPr>
          <a:xfrm>
            <a:off x="1335475" y="5027775"/>
            <a:ext cx="3142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电子审核必须完成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0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标题 1">
            <a:extLst>
              <a:ext uri="{FF2B5EF4-FFF2-40B4-BE49-F238E27FC236}">
                <a16:creationId xmlns="" xmlns:a16="http://schemas.microsoft.com/office/drawing/2014/main" id="{65E8B0FA-5F23-4B97-BF08-56E506409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174" y="109234"/>
            <a:ext cx="8133347" cy="609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2000" dirty="0" smtClean="0"/>
              <a:t>2.3</a:t>
            </a:r>
            <a:r>
              <a:rPr lang="zh-CN" altLang="en-US" sz="2000" dirty="0"/>
              <a:t>收入</a:t>
            </a:r>
            <a:r>
              <a:rPr lang="zh-CN" altLang="en-US" sz="2000" dirty="0" smtClean="0"/>
              <a:t>管理</a:t>
            </a:r>
            <a:r>
              <a:rPr lang="en-US" altLang="zh-CN" sz="2000" dirty="0" smtClean="0"/>
              <a:t>---</a:t>
            </a:r>
            <a:r>
              <a:rPr lang="zh-CN" altLang="en-US" sz="2000" dirty="0" smtClean="0"/>
              <a:t>收入</a:t>
            </a:r>
            <a:r>
              <a:rPr lang="zh-CN" altLang="en-US" sz="2000" dirty="0"/>
              <a:t>管理概述</a:t>
            </a:r>
          </a:p>
        </p:txBody>
      </p:sp>
      <p:sp>
        <p:nvSpPr>
          <p:cNvPr id="104" name="椭圆 34">
            <a:extLst>
              <a:ext uri="{FF2B5EF4-FFF2-40B4-BE49-F238E27FC236}">
                <a16:creationId xmlns="" xmlns:a16="http://schemas.microsoft.com/office/drawing/2014/main" id="{D9B0CF4B-F7A2-487E-9958-F937437003FA}"/>
              </a:ext>
            </a:extLst>
          </p:cNvPr>
          <p:cNvSpPr/>
          <p:nvPr/>
        </p:nvSpPr>
        <p:spPr>
          <a:xfrm rot="9454968">
            <a:off x="4802510" y="2619387"/>
            <a:ext cx="709624" cy="912618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2F5897"/>
          </a:solidFill>
          <a:ln w="28575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lIns="91244" tIns="45622" rIns="91244" bIns="45622" rtlCol="0" anchor="ctr"/>
          <a:lstStyle/>
          <a:p>
            <a:pPr algn="ctr" defTabSz="912195">
              <a:defRPr/>
            </a:pPr>
            <a:endParaRPr lang="zh-CN" altLang="en-US" kern="0" dirty="0">
              <a:solidFill>
                <a:prstClr val="white"/>
              </a:solidFill>
              <a:latin typeface="Palatino Linotype"/>
              <a:ea typeface="微软雅黑" panose="020B0503020204020204" pitchFamily="34" charset="-122"/>
            </a:endParaRPr>
          </a:p>
        </p:txBody>
      </p:sp>
      <p:grpSp>
        <p:nvGrpSpPr>
          <p:cNvPr id="105" name="组合 104">
            <a:extLst>
              <a:ext uri="{FF2B5EF4-FFF2-40B4-BE49-F238E27FC236}">
                <a16:creationId xmlns="" xmlns:a16="http://schemas.microsoft.com/office/drawing/2014/main" id="{BA2280FD-2D7B-4DDD-82F1-7AC12AAC36E7}"/>
              </a:ext>
            </a:extLst>
          </p:cNvPr>
          <p:cNvGrpSpPr/>
          <p:nvPr/>
        </p:nvGrpSpPr>
        <p:grpSpPr>
          <a:xfrm rot="16799989">
            <a:off x="7770775" y="4806523"/>
            <a:ext cx="759550" cy="986833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6" name="等腰三角形 43">
              <a:extLst>
                <a:ext uri="{FF2B5EF4-FFF2-40B4-BE49-F238E27FC236}">
                  <a16:creationId xmlns="" xmlns:a16="http://schemas.microsoft.com/office/drawing/2014/main" id="{BDAA1DFA-BAFA-456C-9B86-2DBA79CD2A25}"/>
                </a:ext>
              </a:extLst>
            </p:cNvPr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14100000" scaled="0"/>
            </a:gra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2195">
                <a:defRPr/>
              </a:pPr>
              <a:endParaRPr lang="zh-CN" altLang="en-US" kern="0" dirty="0">
                <a:solidFill>
                  <a:prstClr val="black"/>
                </a:solidFill>
                <a:latin typeface="Palatino Linotype"/>
                <a:ea typeface="微软雅黑" panose="020B0503020204020204" pitchFamily="34" charset="-122"/>
              </a:endParaRPr>
            </a:p>
          </p:txBody>
        </p:sp>
        <p:sp>
          <p:nvSpPr>
            <p:cNvPr id="107" name="等腰三角形 42">
              <a:extLst>
                <a:ext uri="{FF2B5EF4-FFF2-40B4-BE49-F238E27FC236}">
                  <a16:creationId xmlns="" xmlns:a16="http://schemas.microsoft.com/office/drawing/2014/main" id="{B71D1A34-C468-4674-9599-C7831CD1C530}"/>
                </a:ext>
              </a:extLst>
            </p:cNvPr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43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2700000" scaled="0"/>
            </a:gra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2195">
                <a:defRPr/>
              </a:pPr>
              <a:endParaRPr lang="zh-CN" altLang="en-US" kern="0" dirty="0">
                <a:solidFill>
                  <a:prstClr val="white"/>
                </a:solidFill>
                <a:latin typeface="Palatino Linotype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8" name="组合 107">
            <a:extLst>
              <a:ext uri="{FF2B5EF4-FFF2-40B4-BE49-F238E27FC236}">
                <a16:creationId xmlns="" xmlns:a16="http://schemas.microsoft.com/office/drawing/2014/main" id="{3D4E3026-3154-4A01-9F24-37BC8E64D854}"/>
              </a:ext>
            </a:extLst>
          </p:cNvPr>
          <p:cNvGrpSpPr/>
          <p:nvPr/>
        </p:nvGrpSpPr>
        <p:grpSpPr>
          <a:xfrm rot="12807860">
            <a:off x="6400499" y="2431728"/>
            <a:ext cx="759550" cy="986833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9" name="等腰三角形 43">
              <a:extLst>
                <a:ext uri="{FF2B5EF4-FFF2-40B4-BE49-F238E27FC236}">
                  <a16:creationId xmlns="" xmlns:a16="http://schemas.microsoft.com/office/drawing/2014/main" id="{8E6CEAC3-D18E-4723-AE0F-3C03E865C3AB}"/>
                </a:ext>
              </a:extLst>
            </p:cNvPr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14100000" scaled="0"/>
            </a:gra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2195">
                <a:defRPr/>
              </a:pPr>
              <a:endParaRPr lang="zh-CN" altLang="en-US" kern="0" dirty="0">
                <a:solidFill>
                  <a:prstClr val="black"/>
                </a:solidFill>
                <a:latin typeface="Palatino Linotype"/>
                <a:ea typeface="微软雅黑" panose="020B0503020204020204" pitchFamily="34" charset="-122"/>
              </a:endParaRPr>
            </a:p>
          </p:txBody>
        </p:sp>
        <p:sp>
          <p:nvSpPr>
            <p:cNvPr id="110" name="等腰三角形 42">
              <a:extLst>
                <a:ext uri="{FF2B5EF4-FFF2-40B4-BE49-F238E27FC236}">
                  <a16:creationId xmlns="" xmlns:a16="http://schemas.microsoft.com/office/drawing/2014/main" id="{6BB8D70C-76D5-4BD3-A0B4-688CCB5A5389}"/>
                </a:ext>
              </a:extLst>
            </p:cNvPr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43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2700000" scaled="0"/>
            </a:gra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2195">
                <a:defRPr/>
              </a:pPr>
              <a:endParaRPr lang="zh-CN" altLang="en-US" kern="0" dirty="0">
                <a:solidFill>
                  <a:prstClr val="white"/>
                </a:solidFill>
                <a:latin typeface="Palatino Linotype"/>
                <a:ea typeface="微软雅黑" panose="020B0503020204020204" pitchFamily="34" charset="-122"/>
              </a:endParaRPr>
            </a:p>
          </p:txBody>
        </p:sp>
      </p:grpSp>
      <p:sp>
        <p:nvSpPr>
          <p:cNvPr id="111" name="椭圆 34">
            <a:extLst>
              <a:ext uri="{FF2B5EF4-FFF2-40B4-BE49-F238E27FC236}">
                <a16:creationId xmlns="" xmlns:a16="http://schemas.microsoft.com/office/drawing/2014/main" id="{087429FC-02A3-4C69-98AA-94ADA2CCDDD7}"/>
              </a:ext>
            </a:extLst>
          </p:cNvPr>
          <p:cNvSpPr/>
          <p:nvPr/>
        </p:nvSpPr>
        <p:spPr>
          <a:xfrm rot="14666595">
            <a:off x="7171935" y="3586812"/>
            <a:ext cx="709624" cy="873892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2F5897"/>
          </a:solidFill>
          <a:ln w="28575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lIns="91244" tIns="45622" rIns="91244" bIns="45622" rtlCol="0" anchor="ctr"/>
          <a:lstStyle/>
          <a:p>
            <a:pPr algn="ctr" defTabSz="912195">
              <a:defRPr/>
            </a:pPr>
            <a:endParaRPr lang="zh-CN" altLang="en-US" kern="0" dirty="0">
              <a:solidFill>
                <a:prstClr val="white"/>
              </a:solidFill>
              <a:latin typeface="Palatino Linotype"/>
              <a:ea typeface="微软雅黑" panose="020B0503020204020204" pitchFamily="34" charset="-122"/>
            </a:endParaRPr>
          </a:p>
        </p:txBody>
      </p:sp>
      <p:grpSp>
        <p:nvGrpSpPr>
          <p:cNvPr id="112" name="组合 111">
            <a:extLst>
              <a:ext uri="{FF2B5EF4-FFF2-40B4-BE49-F238E27FC236}">
                <a16:creationId xmlns="" xmlns:a16="http://schemas.microsoft.com/office/drawing/2014/main" id="{CA1CE9BE-465D-4DE1-B0B7-A28B5E2C3C3C}"/>
              </a:ext>
            </a:extLst>
          </p:cNvPr>
          <p:cNvGrpSpPr/>
          <p:nvPr/>
        </p:nvGrpSpPr>
        <p:grpSpPr>
          <a:xfrm rot="6576140">
            <a:off x="3359961" y="3576483"/>
            <a:ext cx="759550" cy="986833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3" name="等腰三角形 43">
              <a:extLst>
                <a:ext uri="{FF2B5EF4-FFF2-40B4-BE49-F238E27FC236}">
                  <a16:creationId xmlns="" xmlns:a16="http://schemas.microsoft.com/office/drawing/2014/main" id="{E4F7F191-CDE0-464E-894A-B372F7BC7E02}"/>
                </a:ext>
              </a:extLst>
            </p:cNvPr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14100000" scaled="0"/>
            </a:gra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2195">
                <a:defRPr/>
              </a:pPr>
              <a:endParaRPr lang="zh-CN" altLang="en-US" kern="0" dirty="0">
                <a:solidFill>
                  <a:prstClr val="black"/>
                </a:solidFill>
                <a:latin typeface="Palatino Linotype"/>
                <a:ea typeface="微软雅黑" panose="020B0503020204020204" pitchFamily="34" charset="-122"/>
              </a:endParaRPr>
            </a:p>
          </p:txBody>
        </p:sp>
        <p:sp>
          <p:nvSpPr>
            <p:cNvPr id="114" name="等腰三角形 42">
              <a:extLst>
                <a:ext uri="{FF2B5EF4-FFF2-40B4-BE49-F238E27FC236}">
                  <a16:creationId xmlns="" xmlns:a16="http://schemas.microsoft.com/office/drawing/2014/main" id="{B18A1449-4906-469D-B830-EF16397FA71E}"/>
                </a:ext>
              </a:extLst>
            </p:cNvPr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43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2700000" scaled="0"/>
            </a:gra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2195">
                <a:defRPr/>
              </a:pPr>
              <a:endParaRPr lang="zh-CN" altLang="en-US" kern="0" dirty="0">
                <a:solidFill>
                  <a:prstClr val="white"/>
                </a:solidFill>
                <a:latin typeface="Palatino Linotype"/>
                <a:ea typeface="微软雅黑" panose="020B0503020204020204" pitchFamily="34" charset="-122"/>
              </a:endParaRPr>
            </a:p>
          </p:txBody>
        </p:sp>
      </p:grpSp>
      <p:sp>
        <p:nvSpPr>
          <p:cNvPr id="115" name="椭圆 34">
            <a:extLst>
              <a:ext uri="{FF2B5EF4-FFF2-40B4-BE49-F238E27FC236}">
                <a16:creationId xmlns="" xmlns:a16="http://schemas.microsoft.com/office/drawing/2014/main" id="{5AFEDE51-9E24-4AE4-B9CB-BA6059AB8413}"/>
              </a:ext>
            </a:extLst>
          </p:cNvPr>
          <p:cNvSpPr/>
          <p:nvPr/>
        </p:nvSpPr>
        <p:spPr>
          <a:xfrm rot="4204242">
            <a:off x="3638849" y="5058530"/>
            <a:ext cx="709624" cy="912618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2F5897"/>
          </a:solidFill>
          <a:ln w="28575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lIns="91244" tIns="45622" rIns="91244" bIns="45622" rtlCol="0" anchor="ctr"/>
          <a:lstStyle/>
          <a:p>
            <a:pPr algn="ctr" defTabSz="912195">
              <a:defRPr/>
            </a:pPr>
            <a:endParaRPr lang="zh-CN" altLang="en-US" kern="0" dirty="0">
              <a:solidFill>
                <a:prstClr val="white"/>
              </a:solidFill>
              <a:latin typeface="Palatino Linotype"/>
              <a:ea typeface="微软雅黑" panose="020B0503020204020204" pitchFamily="34" charset="-122"/>
            </a:endParaRPr>
          </a:p>
        </p:txBody>
      </p:sp>
      <p:grpSp>
        <p:nvGrpSpPr>
          <p:cNvPr id="116" name="组合 115">
            <a:extLst>
              <a:ext uri="{FF2B5EF4-FFF2-40B4-BE49-F238E27FC236}">
                <a16:creationId xmlns="" xmlns:a16="http://schemas.microsoft.com/office/drawing/2014/main" id="{07427E4E-C788-4036-9232-1FA58B2D67A5}"/>
              </a:ext>
            </a:extLst>
          </p:cNvPr>
          <p:cNvGrpSpPr/>
          <p:nvPr/>
        </p:nvGrpSpPr>
        <p:grpSpPr>
          <a:xfrm>
            <a:off x="5210356" y="4082318"/>
            <a:ext cx="1612681" cy="1612685"/>
            <a:chOff x="3851771" y="1163107"/>
            <a:chExt cx="1402358" cy="1402358"/>
          </a:xfrm>
        </p:grpSpPr>
        <p:grpSp>
          <p:nvGrpSpPr>
            <p:cNvPr id="117" name="组合 116">
              <a:extLst>
                <a:ext uri="{FF2B5EF4-FFF2-40B4-BE49-F238E27FC236}">
                  <a16:creationId xmlns="" xmlns:a16="http://schemas.microsoft.com/office/drawing/2014/main" id="{BF486F74-8712-48D1-8B84-9DD5381F25E4}"/>
                </a:ext>
              </a:extLst>
            </p:cNvPr>
            <p:cNvGrpSpPr/>
            <p:nvPr/>
          </p:nvGrpSpPr>
          <p:grpSpPr>
            <a:xfrm>
              <a:off x="3851771" y="1163107"/>
              <a:ext cx="1402358" cy="140235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9" name="同心圆 16">
                <a:extLst>
                  <a:ext uri="{FF2B5EF4-FFF2-40B4-BE49-F238E27FC236}">
                    <a16:creationId xmlns="" xmlns:a16="http://schemas.microsoft.com/office/drawing/2014/main" id="{DE93890F-0BE4-4AB8-AC1F-C6A1F1885ABE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2195">
                  <a:defRPr/>
                </a:pPr>
                <a:endParaRPr lang="zh-CN" altLang="en-US" kern="0" dirty="0">
                  <a:solidFill>
                    <a:prstClr val="black"/>
                  </a:solidFill>
                  <a:latin typeface="Palatino Linotype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0" name="椭圆 119">
                <a:extLst>
                  <a:ext uri="{FF2B5EF4-FFF2-40B4-BE49-F238E27FC236}">
                    <a16:creationId xmlns="" xmlns:a16="http://schemas.microsoft.com/office/drawing/2014/main" id="{5566C864-BCAB-47C8-A17E-75965FB2566C}"/>
                  </a:ext>
                </a:extLst>
              </p:cNvPr>
              <p:cNvSpPr/>
              <p:nvPr/>
            </p:nvSpPr>
            <p:spPr>
              <a:xfrm>
                <a:off x="392108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2195">
                  <a:defRPr/>
                </a:pPr>
                <a:endParaRPr lang="zh-CN" altLang="en-US" kern="0" dirty="0">
                  <a:solidFill>
                    <a:prstClr val="white"/>
                  </a:solidFill>
                  <a:latin typeface="Palatino Linotype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8" name="TextBox 15">
              <a:extLst>
                <a:ext uri="{FF2B5EF4-FFF2-40B4-BE49-F238E27FC236}">
                  <a16:creationId xmlns="" xmlns:a16="http://schemas.microsoft.com/office/drawing/2014/main" id="{80109880-FB7B-4966-9232-02148FCC4ABF}"/>
                </a:ext>
              </a:extLst>
            </p:cNvPr>
            <p:cNvSpPr txBox="1"/>
            <p:nvPr/>
          </p:nvSpPr>
          <p:spPr>
            <a:xfrm>
              <a:off x="4030123" y="1333410"/>
              <a:ext cx="1186820" cy="1043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2195">
                <a:defRPr/>
              </a:pPr>
              <a:r>
                <a:rPr lang="zh-CN" altLang="en-US" sz="3600" kern="0" spc="300" dirty="0">
                  <a:solidFill>
                    <a:srgbClr val="2F5897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收入管理</a:t>
              </a:r>
            </a:p>
          </p:txBody>
        </p:sp>
      </p:grpSp>
      <p:sp>
        <p:nvSpPr>
          <p:cNvPr id="121" name="TextBox 18">
            <a:extLst>
              <a:ext uri="{FF2B5EF4-FFF2-40B4-BE49-F238E27FC236}">
                <a16:creationId xmlns="" xmlns:a16="http://schemas.microsoft.com/office/drawing/2014/main" id="{6BCE6BAA-C664-4C74-BC46-785AF7503976}"/>
              </a:ext>
            </a:extLst>
          </p:cNvPr>
          <p:cNvSpPr txBox="1"/>
          <p:nvPr/>
        </p:nvSpPr>
        <p:spPr>
          <a:xfrm>
            <a:off x="3410196" y="4716400"/>
            <a:ext cx="45719" cy="369134"/>
          </a:xfrm>
          <a:prstGeom prst="rect">
            <a:avLst/>
          </a:prstGeom>
          <a:noFill/>
        </p:spPr>
        <p:txBody>
          <a:bodyPr wrap="square" lIns="91244" tIns="45622" rIns="91244" bIns="45622" rtlCol="0">
            <a:spAutoFit/>
          </a:bodyPr>
          <a:lstStyle/>
          <a:p>
            <a:pPr defTabSz="912195"/>
            <a:endParaRPr lang="zh-CN" altLang="en-US" dirty="0">
              <a:solidFill>
                <a:prstClr val="black"/>
              </a:solidFill>
              <a:latin typeface="Palatino Linotype"/>
              <a:ea typeface="微软雅黑" panose="020B0503020204020204" pitchFamily="34" charset="-122"/>
            </a:endParaRPr>
          </a:p>
        </p:txBody>
      </p:sp>
      <p:sp>
        <p:nvSpPr>
          <p:cNvPr id="122" name="TextBox 24">
            <a:extLst>
              <a:ext uri="{FF2B5EF4-FFF2-40B4-BE49-F238E27FC236}">
                <a16:creationId xmlns="" xmlns:a16="http://schemas.microsoft.com/office/drawing/2014/main" id="{C56B9A28-7A23-4C1D-BBD3-510E79EAB099}"/>
              </a:ext>
            </a:extLst>
          </p:cNvPr>
          <p:cNvSpPr txBox="1"/>
          <p:nvPr/>
        </p:nvSpPr>
        <p:spPr>
          <a:xfrm>
            <a:off x="3657423" y="5202637"/>
            <a:ext cx="455178" cy="646133"/>
          </a:xfrm>
          <a:prstGeom prst="rect">
            <a:avLst/>
          </a:prstGeom>
          <a:noFill/>
        </p:spPr>
        <p:txBody>
          <a:bodyPr wrap="none" lIns="91244" tIns="45622" rIns="91244" bIns="45622" rtlCol="0">
            <a:spAutoFit/>
          </a:bodyPr>
          <a:lstStyle/>
          <a:p>
            <a:pPr defTabSz="912195"/>
            <a:r>
              <a:rPr lang="en-US" altLang="zh-CN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TextBox 25">
            <a:extLst>
              <a:ext uri="{FF2B5EF4-FFF2-40B4-BE49-F238E27FC236}">
                <a16:creationId xmlns="" xmlns:a16="http://schemas.microsoft.com/office/drawing/2014/main" id="{F0403DAE-F981-4FD9-A129-6E0D7F7A4C33}"/>
              </a:ext>
            </a:extLst>
          </p:cNvPr>
          <p:cNvSpPr txBox="1"/>
          <p:nvPr/>
        </p:nvSpPr>
        <p:spPr>
          <a:xfrm>
            <a:off x="1310767" y="5100728"/>
            <a:ext cx="2287325" cy="523022"/>
          </a:xfrm>
          <a:prstGeom prst="rect">
            <a:avLst/>
          </a:prstGeom>
          <a:noFill/>
        </p:spPr>
        <p:txBody>
          <a:bodyPr wrap="square" lIns="91244" tIns="45622" rIns="91244" bIns="45622" rtlCol="0">
            <a:spAutoFit/>
          </a:bodyPr>
          <a:lstStyle>
            <a:defPPr>
              <a:defRPr lang="zh-CN"/>
            </a:defPPr>
            <a:lvl1pPr defTabSz="912195">
              <a:defRPr sz="1400">
                <a:solidFill>
                  <a:srgbClr val="163A5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b="1" dirty="0" smtClean="0">
                <a:solidFill>
                  <a:srgbClr val="FF0000"/>
                </a:solidFill>
              </a:rPr>
              <a:t>1.</a:t>
            </a:r>
            <a:r>
              <a:rPr lang="zh-CN" altLang="en-US" b="1" dirty="0" smtClean="0">
                <a:solidFill>
                  <a:srgbClr val="FF0000"/>
                </a:solidFill>
              </a:rPr>
              <a:t>开票</a:t>
            </a:r>
            <a:r>
              <a:rPr lang="zh-CN" altLang="en-US" b="1" dirty="0">
                <a:solidFill>
                  <a:srgbClr val="FF0000"/>
                </a:solidFill>
              </a:rPr>
              <a:t>管理：</a:t>
            </a:r>
            <a:endParaRPr lang="en-US" altLang="zh-CN" b="1" dirty="0">
              <a:solidFill>
                <a:srgbClr val="FF0000"/>
              </a:solidFill>
            </a:endParaRPr>
          </a:p>
          <a:p>
            <a:r>
              <a:rPr lang="zh-CN" altLang="en-US" dirty="0" smtClean="0">
                <a:solidFill>
                  <a:srgbClr val="FF0000"/>
                </a:solidFill>
              </a:rPr>
              <a:t>开票申请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125" name="TextBox 27">
            <a:extLst>
              <a:ext uri="{FF2B5EF4-FFF2-40B4-BE49-F238E27FC236}">
                <a16:creationId xmlns="" xmlns:a16="http://schemas.microsoft.com/office/drawing/2014/main" id="{810D3B6D-3ACD-43FD-AA63-9339F9204AB3}"/>
              </a:ext>
            </a:extLst>
          </p:cNvPr>
          <p:cNvSpPr txBox="1"/>
          <p:nvPr/>
        </p:nvSpPr>
        <p:spPr>
          <a:xfrm>
            <a:off x="1598093" y="2973956"/>
            <a:ext cx="1563458" cy="792327"/>
          </a:xfrm>
          <a:prstGeom prst="rect">
            <a:avLst/>
          </a:prstGeom>
          <a:noFill/>
        </p:spPr>
        <p:txBody>
          <a:bodyPr wrap="square" lIns="91244" tIns="45622" rIns="91244" bIns="45622" rtlCol="0">
            <a:spAutoFit/>
          </a:bodyPr>
          <a:lstStyle/>
          <a:p>
            <a:pPr defTabSz="912195"/>
            <a:r>
              <a:rPr lang="en-US" altLang="zh-CN" sz="1400" b="1" dirty="0">
                <a:solidFill>
                  <a:srgbClr val="163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1400" b="1" dirty="0" smtClean="0">
                <a:solidFill>
                  <a:srgbClr val="163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b="1" dirty="0">
                <a:solidFill>
                  <a:srgbClr val="163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经费认领</a:t>
            </a:r>
            <a:r>
              <a:rPr lang="en-US" altLang="zh-CN" sz="1400" dirty="0">
                <a:solidFill>
                  <a:srgbClr val="163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  <a:p>
            <a:pPr marL="171450" indent="-171450" defTabSz="912195">
              <a:buFont typeface="Arial" panose="020B0604020202020204" pitchFamily="34" charset="0"/>
              <a:buChar char="•"/>
            </a:pPr>
            <a:r>
              <a:rPr lang="zh-CN" altLang="en-US" sz="1050" dirty="0">
                <a:solidFill>
                  <a:srgbClr val="163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财务维护好到账信息后通知课题秘书认领经费</a:t>
            </a:r>
            <a:endParaRPr lang="en-US" altLang="zh-CN" sz="1050" dirty="0">
              <a:solidFill>
                <a:srgbClr val="163A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6" name="TextBox 28">
            <a:extLst>
              <a:ext uri="{FF2B5EF4-FFF2-40B4-BE49-F238E27FC236}">
                <a16:creationId xmlns="" xmlns:a16="http://schemas.microsoft.com/office/drawing/2014/main" id="{A12230F7-8029-4325-B6AC-E056A99E4FCE}"/>
              </a:ext>
            </a:extLst>
          </p:cNvPr>
          <p:cNvSpPr txBox="1"/>
          <p:nvPr/>
        </p:nvSpPr>
        <p:spPr>
          <a:xfrm>
            <a:off x="3864016" y="1991891"/>
            <a:ext cx="1563458" cy="469161"/>
          </a:xfrm>
          <a:prstGeom prst="rect">
            <a:avLst/>
          </a:prstGeom>
          <a:noFill/>
        </p:spPr>
        <p:txBody>
          <a:bodyPr wrap="square" lIns="91244" tIns="45622" rIns="91244" bIns="45622" rtlCol="0">
            <a:spAutoFit/>
          </a:bodyPr>
          <a:lstStyle/>
          <a:p>
            <a:pPr defTabSz="912195"/>
            <a:r>
              <a:rPr lang="en-US" altLang="zh-CN" sz="1400" b="1" dirty="0">
                <a:solidFill>
                  <a:srgbClr val="163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1400" b="1" dirty="0" smtClean="0">
                <a:solidFill>
                  <a:srgbClr val="163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b="1" dirty="0">
                <a:solidFill>
                  <a:srgbClr val="163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直接收款</a:t>
            </a:r>
            <a:r>
              <a:rPr lang="en-US" altLang="zh-CN" sz="1400" b="1" dirty="0">
                <a:solidFill>
                  <a:srgbClr val="163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  <a:p>
            <a:pPr defTabSz="912195"/>
            <a:r>
              <a:rPr lang="zh-CN" altLang="en-US" sz="1050" dirty="0">
                <a:solidFill>
                  <a:srgbClr val="163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秘书直接填写直接收款</a:t>
            </a:r>
          </a:p>
        </p:txBody>
      </p:sp>
      <p:sp>
        <p:nvSpPr>
          <p:cNvPr id="127" name="TextBox 29">
            <a:extLst>
              <a:ext uri="{FF2B5EF4-FFF2-40B4-BE49-F238E27FC236}">
                <a16:creationId xmlns="" xmlns:a16="http://schemas.microsoft.com/office/drawing/2014/main" id="{83147CD3-0A31-4F87-914B-1A007EDA6627}"/>
              </a:ext>
            </a:extLst>
          </p:cNvPr>
          <p:cNvSpPr txBox="1"/>
          <p:nvPr/>
        </p:nvSpPr>
        <p:spPr>
          <a:xfrm>
            <a:off x="7317312" y="1852439"/>
            <a:ext cx="1760548" cy="792327"/>
          </a:xfrm>
          <a:prstGeom prst="rect">
            <a:avLst/>
          </a:prstGeom>
          <a:noFill/>
        </p:spPr>
        <p:txBody>
          <a:bodyPr wrap="square" lIns="91244" tIns="45622" rIns="91244" bIns="45622" rtlCol="0">
            <a:spAutoFit/>
          </a:bodyPr>
          <a:lstStyle/>
          <a:p>
            <a:pPr defTabSz="912195"/>
            <a:r>
              <a:rPr lang="en-US" altLang="zh-CN" sz="1400" b="1" dirty="0">
                <a:solidFill>
                  <a:srgbClr val="163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n-US" altLang="zh-CN" sz="1400" b="1" dirty="0" smtClean="0">
                <a:solidFill>
                  <a:srgbClr val="163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b="1" dirty="0">
                <a:solidFill>
                  <a:srgbClr val="163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经费转拨：</a:t>
            </a:r>
            <a:endParaRPr lang="en-US" altLang="zh-CN" sz="1400" b="1" dirty="0">
              <a:solidFill>
                <a:srgbClr val="163A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defTabSz="912195">
              <a:buFont typeface="Arial" panose="020B0604020202020204" pitchFamily="34" charset="0"/>
              <a:buChar char="•"/>
            </a:pPr>
            <a:r>
              <a:rPr lang="zh-CN" altLang="en-US" sz="1050" dirty="0">
                <a:solidFill>
                  <a:srgbClr val="163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向单位申请借款</a:t>
            </a:r>
            <a:endParaRPr lang="en-US" altLang="zh-CN" sz="1050" dirty="0">
              <a:solidFill>
                <a:srgbClr val="163A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defTabSz="912195">
              <a:buFont typeface="Arial" panose="020B0604020202020204" pitchFamily="34" charset="0"/>
              <a:buChar char="•"/>
            </a:pPr>
            <a:r>
              <a:rPr lang="zh-CN" altLang="en-US" sz="1050" dirty="0">
                <a:solidFill>
                  <a:srgbClr val="163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项目到位资金转合作方</a:t>
            </a:r>
            <a:endParaRPr lang="en-US" altLang="zh-CN" sz="1050" dirty="0">
              <a:solidFill>
                <a:srgbClr val="163A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defTabSz="912195">
              <a:buFont typeface="Arial" panose="020B0604020202020204" pitchFamily="34" charset="0"/>
              <a:buChar char="•"/>
            </a:pPr>
            <a:r>
              <a:rPr lang="zh-CN" altLang="en-US" sz="1050" dirty="0">
                <a:solidFill>
                  <a:srgbClr val="163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外单位经费转拨</a:t>
            </a:r>
          </a:p>
        </p:txBody>
      </p:sp>
      <p:sp>
        <p:nvSpPr>
          <p:cNvPr id="129" name="TextBox 32">
            <a:extLst>
              <a:ext uri="{FF2B5EF4-FFF2-40B4-BE49-F238E27FC236}">
                <a16:creationId xmlns="" xmlns:a16="http://schemas.microsoft.com/office/drawing/2014/main" id="{2EF2020F-5AEA-48AE-9E24-17C61157143F}"/>
              </a:ext>
            </a:extLst>
          </p:cNvPr>
          <p:cNvSpPr txBox="1"/>
          <p:nvPr/>
        </p:nvSpPr>
        <p:spPr>
          <a:xfrm>
            <a:off x="3424407" y="3647176"/>
            <a:ext cx="469605" cy="646133"/>
          </a:xfrm>
          <a:prstGeom prst="rect">
            <a:avLst/>
          </a:prstGeom>
          <a:noFill/>
        </p:spPr>
        <p:txBody>
          <a:bodyPr wrap="none" lIns="91244" tIns="45622" rIns="91244" bIns="45622" rtlCol="0">
            <a:spAutoFit/>
          </a:bodyPr>
          <a:lstStyle/>
          <a:p>
            <a:pPr defTabSz="912195"/>
            <a:r>
              <a:rPr lang="en-US" altLang="zh-CN" sz="3600" b="1" dirty="0">
                <a:solidFill>
                  <a:srgbClr val="2F5897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600" b="1" dirty="0">
              <a:solidFill>
                <a:srgbClr val="2F5897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0" name="TextBox 34">
            <a:extLst>
              <a:ext uri="{FF2B5EF4-FFF2-40B4-BE49-F238E27FC236}">
                <a16:creationId xmlns="" xmlns:a16="http://schemas.microsoft.com/office/drawing/2014/main" id="{42D1E5A5-F045-4399-862F-ED092FC7D973}"/>
              </a:ext>
            </a:extLst>
          </p:cNvPr>
          <p:cNvSpPr txBox="1"/>
          <p:nvPr/>
        </p:nvSpPr>
        <p:spPr>
          <a:xfrm>
            <a:off x="4897780" y="2670157"/>
            <a:ext cx="455178" cy="646133"/>
          </a:xfrm>
          <a:prstGeom prst="rect">
            <a:avLst/>
          </a:prstGeom>
          <a:noFill/>
        </p:spPr>
        <p:txBody>
          <a:bodyPr wrap="none" lIns="91244" tIns="45622" rIns="91244" bIns="45622" rtlCol="0">
            <a:spAutoFit/>
          </a:bodyPr>
          <a:lstStyle/>
          <a:p>
            <a:pPr defTabSz="912195"/>
            <a:r>
              <a:rPr lang="en-US" altLang="zh-CN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1" name="TextBox 35">
            <a:extLst>
              <a:ext uri="{FF2B5EF4-FFF2-40B4-BE49-F238E27FC236}">
                <a16:creationId xmlns="" xmlns:a16="http://schemas.microsoft.com/office/drawing/2014/main" id="{2C2DD164-1CD7-48AC-A989-6107EF258238}"/>
              </a:ext>
            </a:extLst>
          </p:cNvPr>
          <p:cNvSpPr txBox="1"/>
          <p:nvPr/>
        </p:nvSpPr>
        <p:spPr>
          <a:xfrm>
            <a:off x="6545471" y="2528362"/>
            <a:ext cx="469605" cy="646133"/>
          </a:xfrm>
          <a:prstGeom prst="rect">
            <a:avLst/>
          </a:prstGeom>
          <a:noFill/>
        </p:spPr>
        <p:txBody>
          <a:bodyPr wrap="none" lIns="91244" tIns="45622" rIns="91244" bIns="45622" rtlCol="0">
            <a:spAutoFit/>
          </a:bodyPr>
          <a:lstStyle/>
          <a:p>
            <a:pPr defTabSz="912195"/>
            <a:r>
              <a:rPr lang="en-US" altLang="zh-CN" sz="3600" b="1" dirty="0">
                <a:solidFill>
                  <a:srgbClr val="2F5897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600" b="1" dirty="0">
              <a:solidFill>
                <a:srgbClr val="2F5897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2" name="TextBox 36">
            <a:extLst>
              <a:ext uri="{FF2B5EF4-FFF2-40B4-BE49-F238E27FC236}">
                <a16:creationId xmlns="" xmlns:a16="http://schemas.microsoft.com/office/drawing/2014/main" id="{CDC3D70A-D542-42B7-A848-4382A7ADB911}"/>
              </a:ext>
            </a:extLst>
          </p:cNvPr>
          <p:cNvSpPr txBox="1"/>
          <p:nvPr/>
        </p:nvSpPr>
        <p:spPr>
          <a:xfrm>
            <a:off x="7400215" y="3625097"/>
            <a:ext cx="455178" cy="646133"/>
          </a:xfrm>
          <a:prstGeom prst="rect">
            <a:avLst/>
          </a:prstGeom>
          <a:noFill/>
        </p:spPr>
        <p:txBody>
          <a:bodyPr wrap="none" lIns="91244" tIns="45622" rIns="91244" bIns="45622" rtlCol="0">
            <a:spAutoFit/>
          </a:bodyPr>
          <a:lstStyle/>
          <a:p>
            <a:pPr defTabSz="912195"/>
            <a:r>
              <a:rPr lang="en-US" altLang="zh-CN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3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" name="TextBox 37">
            <a:extLst>
              <a:ext uri="{FF2B5EF4-FFF2-40B4-BE49-F238E27FC236}">
                <a16:creationId xmlns="" xmlns:a16="http://schemas.microsoft.com/office/drawing/2014/main" id="{97A59137-B9B7-4D50-9A6E-2847682D8168}"/>
              </a:ext>
            </a:extLst>
          </p:cNvPr>
          <p:cNvSpPr txBox="1"/>
          <p:nvPr/>
        </p:nvSpPr>
        <p:spPr>
          <a:xfrm>
            <a:off x="8013581" y="4869891"/>
            <a:ext cx="469605" cy="646133"/>
          </a:xfrm>
          <a:prstGeom prst="rect">
            <a:avLst/>
          </a:prstGeom>
          <a:noFill/>
        </p:spPr>
        <p:txBody>
          <a:bodyPr wrap="none" lIns="91244" tIns="45622" rIns="91244" bIns="45622" rtlCol="0">
            <a:spAutoFit/>
          </a:bodyPr>
          <a:lstStyle/>
          <a:p>
            <a:pPr defTabSz="912195"/>
            <a:r>
              <a:rPr lang="en-US" altLang="zh-CN" sz="3600" b="1" dirty="0">
                <a:solidFill>
                  <a:srgbClr val="2F5897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3600" b="1" dirty="0">
              <a:solidFill>
                <a:srgbClr val="2F5897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4" name="标题 1">
            <a:extLst>
              <a:ext uri="{FF2B5EF4-FFF2-40B4-BE49-F238E27FC236}">
                <a16:creationId xmlns="" xmlns:a16="http://schemas.microsoft.com/office/drawing/2014/main" id="{5ADFD1E0-2A1F-496F-811B-B2308EAC8D5F}"/>
              </a:ext>
            </a:extLst>
          </p:cNvPr>
          <p:cNvSpPr txBox="1">
            <a:spLocks/>
          </p:cNvSpPr>
          <p:nvPr/>
        </p:nvSpPr>
        <p:spPr>
          <a:xfrm>
            <a:off x="1901618" y="760418"/>
            <a:ext cx="8392756" cy="81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68582" tIns="34292" rIns="68582" bIns="34292">
            <a:sp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lang="zh-CN" altLang="en-US" sz="2000" b="0" kern="1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微软雅黑" pitchFamily="34" charset="-122"/>
                <a:ea typeface="+mj-ea"/>
                <a:cs typeface="+mn-cs"/>
              </a:defRPr>
            </a:lvl1pPr>
          </a:lstStyle>
          <a:p>
            <a:pPr algn="l"/>
            <a:r>
              <a:rPr lang="zh-CN" altLang="en-US" b="1" dirty="0">
                <a:solidFill>
                  <a:schemeClr val="tx2"/>
                </a:solidFill>
                <a:effectLst/>
                <a:ea typeface="微软雅黑" panose="020B0503020204020204" pitchFamily="34" charset="-122"/>
              </a:rPr>
              <a:t>收入管理业务系统功能涵盖以下功能：</a:t>
            </a:r>
          </a:p>
        </p:txBody>
      </p:sp>
      <p:sp>
        <p:nvSpPr>
          <p:cNvPr id="37" name="TextBox 29">
            <a:extLst>
              <a:ext uri="{FF2B5EF4-FFF2-40B4-BE49-F238E27FC236}">
                <a16:creationId xmlns="" xmlns:a16="http://schemas.microsoft.com/office/drawing/2014/main" id="{AE37DB60-97D5-40AA-9610-8D7B52AB7618}"/>
              </a:ext>
            </a:extLst>
          </p:cNvPr>
          <p:cNvSpPr txBox="1"/>
          <p:nvPr/>
        </p:nvSpPr>
        <p:spPr>
          <a:xfrm>
            <a:off x="9056253" y="4858829"/>
            <a:ext cx="2258173" cy="1115492"/>
          </a:xfrm>
          <a:prstGeom prst="rect">
            <a:avLst/>
          </a:prstGeom>
          <a:noFill/>
        </p:spPr>
        <p:txBody>
          <a:bodyPr wrap="square" lIns="91244" tIns="45622" rIns="91244" bIns="45622" rtlCol="0">
            <a:spAutoFit/>
          </a:bodyPr>
          <a:lstStyle/>
          <a:p>
            <a:pPr defTabSz="912195"/>
            <a:r>
              <a:rPr lang="en-US" altLang="zh-CN" sz="1400" b="1" dirty="0">
                <a:solidFill>
                  <a:srgbClr val="163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en-US" altLang="zh-CN" sz="1400" b="1" dirty="0" smtClean="0">
                <a:solidFill>
                  <a:srgbClr val="163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b="1" dirty="0">
                <a:solidFill>
                  <a:srgbClr val="163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其他应收应付单据：</a:t>
            </a:r>
            <a:endParaRPr lang="en-US" altLang="zh-CN" sz="1400" b="1" dirty="0">
              <a:solidFill>
                <a:srgbClr val="163A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defTabSz="912195">
              <a:buFont typeface="Arial" panose="020B0604020202020204" pitchFamily="34" charset="0"/>
              <a:buChar char="•"/>
            </a:pPr>
            <a:r>
              <a:rPr lang="zh-CN" altLang="en-US" sz="1050" dirty="0">
                <a:solidFill>
                  <a:srgbClr val="163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质保金入账（收取对方缴纳质保金</a:t>
            </a:r>
            <a:r>
              <a:rPr lang="en-US" altLang="zh-CN" sz="1050" dirty="0">
                <a:solidFill>
                  <a:srgbClr val="163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50" dirty="0">
                <a:solidFill>
                  <a:srgbClr val="163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收到对方归还质保金）</a:t>
            </a:r>
            <a:endParaRPr lang="en-US" altLang="zh-CN" sz="1050" dirty="0">
              <a:solidFill>
                <a:srgbClr val="163A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defTabSz="912195">
              <a:buFont typeface="Arial" panose="020B0604020202020204" pitchFamily="34" charset="0"/>
              <a:buChar char="•"/>
            </a:pPr>
            <a:r>
              <a:rPr lang="zh-CN" altLang="en-US" sz="1050" dirty="0">
                <a:solidFill>
                  <a:srgbClr val="163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质保金出账（缴纳给对方质保金</a:t>
            </a:r>
            <a:r>
              <a:rPr lang="en-US" altLang="zh-CN" sz="1050" dirty="0">
                <a:solidFill>
                  <a:srgbClr val="163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50" dirty="0">
                <a:solidFill>
                  <a:srgbClr val="163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归还对方质保金）</a:t>
            </a:r>
            <a:endParaRPr lang="en-US" altLang="zh-CN" sz="1050" dirty="0">
              <a:solidFill>
                <a:srgbClr val="163A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defTabSz="912195">
              <a:buFont typeface="Arial" panose="020B0604020202020204" pitchFamily="34" charset="0"/>
              <a:buChar char="•"/>
            </a:pPr>
            <a:r>
              <a:rPr lang="zh-CN" altLang="en-US" sz="1050" dirty="0">
                <a:solidFill>
                  <a:srgbClr val="163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押金、党费的出入账等</a:t>
            </a:r>
            <a:endParaRPr lang="en-US" altLang="zh-CN" sz="1050" dirty="0">
              <a:solidFill>
                <a:srgbClr val="163A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299811" y="3753138"/>
            <a:ext cx="1512884" cy="307579"/>
          </a:xfrm>
          <a:prstGeom prst="rect">
            <a:avLst/>
          </a:prstGeom>
          <a:noFill/>
        </p:spPr>
        <p:txBody>
          <a:bodyPr wrap="square" lIns="91244" tIns="45622" rIns="91244" bIns="45622" rtlCol="0">
            <a:spAutoFit/>
          </a:bodyPr>
          <a:lstStyle/>
          <a:p>
            <a:pPr defTabSz="912195"/>
            <a:r>
              <a:rPr lang="en-US" altLang="zh-CN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开发票核销</a:t>
            </a:r>
          </a:p>
        </p:txBody>
      </p:sp>
    </p:spTree>
    <p:extLst>
      <p:ext uri="{BB962C8B-B14F-4D97-AF65-F5344CB8AC3E}">
        <p14:creationId xmlns:p14="http://schemas.microsoft.com/office/powerpoint/2010/main" val="184040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62"/>
    </mc:Choice>
    <mc:Fallback xmlns="">
      <p:transition spd="slow" advTm="11662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1807647" y="900613"/>
            <a:ext cx="8506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2"/>
                </a:solidFill>
                <a:latin typeface="微软雅黑" pitchFamily="34" charset="-122"/>
                <a:ea typeface="微软雅黑" panose="020B0503020204020204" pitchFamily="34" charset="-122"/>
              </a:rPr>
              <a:t>收入管理功能系统流程：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126" y="1381334"/>
            <a:ext cx="8797939" cy="5171834"/>
          </a:xfrm>
          <a:prstGeom prst="rect">
            <a:avLst/>
          </a:prstGeom>
        </p:spPr>
      </p:pic>
      <p:sp>
        <p:nvSpPr>
          <p:cNvPr id="6" name="标题 1">
            <a:extLst>
              <a:ext uri="{FF2B5EF4-FFF2-40B4-BE49-F238E27FC236}">
                <a16:creationId xmlns="" xmlns:a16="http://schemas.microsoft.com/office/drawing/2014/main" id="{65E8B0FA-5F23-4B97-BF08-56E506409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2000" dirty="0" smtClean="0"/>
              <a:t>2.3</a:t>
            </a:r>
            <a:r>
              <a:rPr lang="zh-CN" altLang="en-US" sz="2000" dirty="0"/>
              <a:t>收入</a:t>
            </a:r>
            <a:r>
              <a:rPr lang="zh-CN" altLang="en-US" sz="2000" dirty="0" smtClean="0"/>
              <a:t>管理</a:t>
            </a:r>
            <a:r>
              <a:rPr lang="en-US" altLang="zh-CN" sz="2000" dirty="0" smtClean="0"/>
              <a:t>---</a:t>
            </a:r>
            <a:r>
              <a:rPr lang="zh-CN" altLang="en-US" sz="2000" dirty="0" smtClean="0"/>
              <a:t>收入</a:t>
            </a:r>
            <a:r>
              <a:rPr lang="zh-CN" altLang="en-US" sz="2000" dirty="0"/>
              <a:t>管理概述</a:t>
            </a:r>
          </a:p>
        </p:txBody>
      </p:sp>
    </p:spTree>
    <p:extLst>
      <p:ext uri="{BB962C8B-B14F-4D97-AF65-F5344CB8AC3E}">
        <p14:creationId xmlns:p14="http://schemas.microsoft.com/office/powerpoint/2010/main" val="218966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图示 7">
            <a:extLst>
              <a:ext uri="{FF2B5EF4-FFF2-40B4-BE49-F238E27FC236}">
                <a16:creationId xmlns="" xmlns:a16="http://schemas.microsoft.com/office/drawing/2014/main" id="{89254B04-5430-4A0D-9141-283765DCBC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0918998"/>
              </p:ext>
            </p:extLst>
          </p:nvPr>
        </p:nvGraphicFramePr>
        <p:xfrm>
          <a:off x="1137634" y="1913555"/>
          <a:ext cx="9144000" cy="2360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2000" dirty="0" smtClean="0"/>
              <a:t>2.3-1 </a:t>
            </a:r>
            <a:r>
              <a:rPr lang="zh-CN" altLang="en-US" sz="2000" dirty="0"/>
              <a:t>预开发票</a:t>
            </a:r>
          </a:p>
        </p:txBody>
      </p:sp>
    </p:spTree>
    <p:extLst>
      <p:ext uri="{BB962C8B-B14F-4D97-AF65-F5344CB8AC3E}">
        <p14:creationId xmlns:p14="http://schemas.microsoft.com/office/powerpoint/2010/main" val="265447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2000" dirty="0" smtClean="0"/>
              <a:t>2.3-1 </a:t>
            </a:r>
            <a:r>
              <a:rPr lang="zh-CN" altLang="en-US" sz="2000" dirty="0"/>
              <a:t>预开发票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825337" y="886006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+mn-ea"/>
              </a:rPr>
              <a:t>预开发票申请操作步骤：</a:t>
            </a:r>
            <a:endParaRPr lang="en-US" altLang="zh-CN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+mn-ea"/>
              </a:rPr>
              <a:t>1.</a:t>
            </a:r>
            <a:r>
              <a:rPr lang="zh-CN" altLang="en-US" dirty="0">
                <a:latin typeface="+mn-ea"/>
              </a:rPr>
              <a:t>新增预开发票申请：综合财务</a:t>
            </a:r>
            <a:r>
              <a:rPr lang="en-US" altLang="zh-CN" dirty="0">
                <a:latin typeface="+mn-ea"/>
              </a:rPr>
              <a:t>—</a:t>
            </a:r>
            <a:r>
              <a:rPr lang="zh-CN" altLang="en-US" dirty="0">
                <a:latin typeface="+mn-ea"/>
              </a:rPr>
              <a:t>收入管理</a:t>
            </a:r>
            <a:r>
              <a:rPr lang="en-US" altLang="zh-CN" dirty="0">
                <a:latin typeface="+mn-ea"/>
              </a:rPr>
              <a:t>—</a:t>
            </a:r>
            <a:r>
              <a:rPr lang="zh-CN" altLang="en-US" dirty="0">
                <a:latin typeface="+mn-ea"/>
              </a:rPr>
              <a:t>预开发票中点击新增</a:t>
            </a:r>
            <a:endParaRPr lang="en-US" altLang="zh-CN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+mn-ea"/>
              </a:rPr>
              <a:t>2.</a:t>
            </a:r>
            <a:r>
              <a:rPr lang="zh-CN" altLang="en-US" dirty="0">
                <a:latin typeface="+mn-ea"/>
              </a:rPr>
              <a:t>填写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开票说明</a:t>
            </a:r>
            <a:r>
              <a:rPr lang="zh-CN" altLang="en-US" dirty="0">
                <a:latin typeface="+mn-ea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上传附件</a:t>
            </a:r>
            <a:r>
              <a:rPr lang="zh-CN" altLang="en-US" dirty="0">
                <a:latin typeface="+mn-ea"/>
              </a:rPr>
              <a:t>、选择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购买方信息</a:t>
            </a:r>
            <a:r>
              <a:rPr lang="zh-CN" altLang="en-US" dirty="0">
                <a:solidFill>
                  <a:srgbClr val="FF0000"/>
                </a:solidFill>
                <a:latin typeface="+mn-ea"/>
              </a:rPr>
              <a:t>、</a:t>
            </a:r>
            <a:r>
              <a:rPr lang="zh-CN" altLang="en-US" dirty="0">
                <a:latin typeface="+mn-ea"/>
              </a:rPr>
              <a:t>选择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开票内容</a:t>
            </a:r>
            <a:r>
              <a:rPr lang="zh-CN" altLang="en-US" dirty="0">
                <a:latin typeface="+mn-ea"/>
              </a:rPr>
              <a:t>、选择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核算帐号</a:t>
            </a:r>
            <a:endParaRPr lang="en-US" altLang="zh-CN" b="1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+mn-ea"/>
              </a:rPr>
              <a:t>3.</a:t>
            </a:r>
            <a:r>
              <a:rPr lang="zh-CN" altLang="en-US" dirty="0">
                <a:latin typeface="+mn-ea"/>
              </a:rPr>
              <a:t>填写后点击提交</a:t>
            </a:r>
            <a:endParaRPr lang="en-US" altLang="zh-CN" dirty="0">
              <a:latin typeface="+mn-ea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3193F8E9-FDAC-483A-9678-EB931AB8F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575379"/>
            <a:ext cx="5274130" cy="416848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C4C43374-B0FB-4ED1-8170-50E8934E09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544" y="2575379"/>
            <a:ext cx="5315456" cy="416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8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2000" dirty="0"/>
              <a:t>2.3-1 </a:t>
            </a:r>
            <a:r>
              <a:rPr lang="zh-CN" altLang="en-US" sz="2000" dirty="0"/>
              <a:t>预开发票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21896" y="579825"/>
            <a:ext cx="85828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+mn-ea"/>
              </a:rPr>
              <a:t>预开发票退票以及重开操作步骤：</a:t>
            </a:r>
            <a:endParaRPr lang="en-US" altLang="zh-CN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+mn-ea"/>
              </a:rPr>
              <a:t>1.</a:t>
            </a:r>
            <a:r>
              <a:rPr lang="zh-CN" altLang="en-US" b="1" dirty="0" smtClean="0">
                <a:latin typeface="+mn-ea"/>
              </a:rPr>
              <a:t>退票（提交申请后又不需要开票了）：</a:t>
            </a:r>
            <a:r>
              <a:rPr lang="zh-CN" altLang="en-US" dirty="0">
                <a:latin typeface="+mn-ea"/>
              </a:rPr>
              <a:t>在我的预开发票页面，收款中列表的发票可进行点击更多</a:t>
            </a:r>
            <a:r>
              <a:rPr lang="en-US" altLang="zh-CN" dirty="0">
                <a:latin typeface="+mn-ea"/>
              </a:rPr>
              <a:t>—</a:t>
            </a:r>
            <a:r>
              <a:rPr lang="zh-CN" altLang="en-US" dirty="0">
                <a:latin typeface="+mn-ea"/>
              </a:rPr>
              <a:t>发票退票，填写</a:t>
            </a:r>
            <a:r>
              <a:rPr lang="zh-CN" altLang="en-US" dirty="0">
                <a:solidFill>
                  <a:srgbClr val="FF0000"/>
                </a:solidFill>
                <a:latin typeface="+mn-ea"/>
              </a:rPr>
              <a:t>退票原因</a:t>
            </a:r>
            <a:r>
              <a:rPr lang="zh-CN" altLang="en-US" dirty="0">
                <a:latin typeface="+mn-ea"/>
              </a:rPr>
              <a:t>，点击</a:t>
            </a:r>
            <a:r>
              <a:rPr lang="zh-CN" altLang="en-US" dirty="0" smtClean="0">
                <a:latin typeface="+mn-ea"/>
              </a:rPr>
              <a:t>提交</a:t>
            </a:r>
            <a:endParaRPr lang="en-US" altLang="zh-CN" dirty="0" smtClean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+mn-ea"/>
              </a:rPr>
              <a:t>2.</a:t>
            </a:r>
            <a:r>
              <a:rPr lang="zh-CN" altLang="en-US" b="1" dirty="0">
                <a:latin typeface="+mn-ea"/>
              </a:rPr>
              <a:t>重开：</a:t>
            </a:r>
            <a:r>
              <a:rPr lang="zh-CN" altLang="en-US" dirty="0">
                <a:latin typeface="+mn-ea"/>
              </a:rPr>
              <a:t>点击更多</a:t>
            </a:r>
            <a:r>
              <a:rPr lang="en-US" altLang="zh-CN" dirty="0">
                <a:latin typeface="+mn-ea"/>
              </a:rPr>
              <a:t>—</a:t>
            </a:r>
            <a:r>
              <a:rPr lang="zh-CN" altLang="en-US" dirty="0">
                <a:latin typeface="+mn-ea"/>
              </a:rPr>
              <a:t>发票重开，填写</a:t>
            </a:r>
            <a:r>
              <a:rPr lang="zh-CN" altLang="en-US" dirty="0">
                <a:solidFill>
                  <a:srgbClr val="FF0000"/>
                </a:solidFill>
                <a:latin typeface="+mn-ea"/>
              </a:rPr>
              <a:t>重开原因</a:t>
            </a:r>
            <a:r>
              <a:rPr lang="zh-CN" altLang="en-US" dirty="0">
                <a:latin typeface="+mn-ea"/>
              </a:rPr>
              <a:t>，修改开票内容，然后点击提交</a:t>
            </a:r>
            <a:endParaRPr lang="en-US" altLang="zh-CN" dirty="0">
              <a:latin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D25AA073-BF2D-4F08-8563-9CCA90FAB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932" y="3180100"/>
            <a:ext cx="1847850" cy="368547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F8A93F2E-1AB3-412E-A48D-C819D194FF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2329" y="5027273"/>
            <a:ext cx="7285759" cy="183605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3FC6241C-9509-4A26-B122-1609AF2F66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2329" y="3169584"/>
            <a:ext cx="6838950" cy="185325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2236" y="1436155"/>
            <a:ext cx="5423407" cy="101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98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2000" dirty="0" smtClean="0"/>
              <a:t>2.3-5 </a:t>
            </a:r>
            <a:r>
              <a:rPr lang="zh-CN" altLang="en-US" sz="2000" dirty="0"/>
              <a:t>预开</a:t>
            </a:r>
            <a:r>
              <a:rPr lang="zh-CN" altLang="en-US" sz="2000" dirty="0" smtClean="0"/>
              <a:t>发票核销</a:t>
            </a:r>
            <a:endParaRPr lang="zh-CN" altLang="en-US" sz="2000" dirty="0"/>
          </a:p>
        </p:txBody>
      </p:sp>
      <p:sp>
        <p:nvSpPr>
          <p:cNvPr id="4" name="文本框 3"/>
          <p:cNvSpPr txBox="1"/>
          <p:nvPr/>
        </p:nvSpPr>
        <p:spPr>
          <a:xfrm>
            <a:off x="1825338" y="886007"/>
            <a:ext cx="86556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+mn-ea"/>
              </a:rPr>
              <a:t>预开</a:t>
            </a:r>
            <a:r>
              <a:rPr lang="zh-CN" altLang="en-US" dirty="0" smtClean="0">
                <a:latin typeface="+mn-ea"/>
              </a:rPr>
              <a:t>发票核销</a:t>
            </a:r>
            <a:r>
              <a:rPr lang="zh-CN" altLang="en-US" dirty="0">
                <a:latin typeface="+mn-ea"/>
              </a:rPr>
              <a:t>操作步骤：</a:t>
            </a:r>
            <a:endParaRPr lang="en-US" altLang="zh-CN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+mn-ea"/>
              </a:rPr>
              <a:t>预</a:t>
            </a:r>
            <a:r>
              <a:rPr lang="zh-CN" altLang="en-US" b="1" dirty="0">
                <a:latin typeface="+mn-ea"/>
              </a:rPr>
              <a:t>开发票核销：</a:t>
            </a:r>
            <a:r>
              <a:rPr lang="zh-CN" altLang="en-US" dirty="0">
                <a:latin typeface="+mn-ea"/>
              </a:rPr>
              <a:t>对于正常情况下，财务用户或秘书在确认收入时，可以核销发票，如遗漏核销发票的操作，那么财务人员可通过‘综合财务</a:t>
            </a:r>
            <a:r>
              <a:rPr lang="en-US" altLang="zh-CN" dirty="0">
                <a:latin typeface="+mn-ea"/>
              </a:rPr>
              <a:t>—</a:t>
            </a:r>
            <a:r>
              <a:rPr lang="zh-CN" altLang="en-US" dirty="0">
                <a:latin typeface="+mn-ea"/>
              </a:rPr>
              <a:t>收入管理</a:t>
            </a:r>
            <a:r>
              <a:rPr lang="en-US" altLang="zh-CN" dirty="0">
                <a:latin typeface="+mn-ea"/>
              </a:rPr>
              <a:t>—</a:t>
            </a:r>
            <a:r>
              <a:rPr lang="zh-CN" altLang="en-US" dirty="0">
                <a:solidFill>
                  <a:srgbClr val="FF0000"/>
                </a:solidFill>
                <a:latin typeface="+mn-ea"/>
              </a:rPr>
              <a:t>预开发票核销</a:t>
            </a:r>
            <a:r>
              <a:rPr lang="zh-CN" altLang="en-US" dirty="0">
                <a:latin typeface="+mn-ea"/>
              </a:rPr>
              <a:t>’功能选择相应发票，点击核销，添加对应收款单据，完成核销应收款操作</a:t>
            </a:r>
            <a:endParaRPr lang="en-US" altLang="zh-CN" b="1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50ED8C02-1F38-4AED-9A5B-606895D60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893" y="2808649"/>
            <a:ext cx="4596679" cy="322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4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3403" y="186682"/>
            <a:ext cx="10844463" cy="609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2000" dirty="0" smtClean="0"/>
              <a:t>2.3-2 </a:t>
            </a:r>
            <a:r>
              <a:rPr lang="zh-CN" altLang="en-US" sz="2000" dirty="0"/>
              <a:t>经费</a:t>
            </a:r>
            <a:r>
              <a:rPr lang="zh-CN" altLang="en-US" sz="2000" dirty="0" smtClean="0"/>
              <a:t>认领</a:t>
            </a:r>
            <a:r>
              <a:rPr lang="en-US" altLang="zh-CN" sz="2000" dirty="0" smtClean="0"/>
              <a:t>—-</a:t>
            </a:r>
            <a:r>
              <a:rPr lang="zh-CN" altLang="en-US" sz="2000" dirty="0" smtClean="0"/>
              <a:t>流程</a:t>
            </a:r>
            <a:endParaRPr lang="zh-CN" altLang="en-US" sz="2000" dirty="0"/>
          </a:p>
        </p:txBody>
      </p:sp>
      <p:graphicFrame>
        <p:nvGraphicFramePr>
          <p:cNvPr id="77" name="图示 76">
            <a:extLst>
              <a:ext uri="{FF2B5EF4-FFF2-40B4-BE49-F238E27FC236}">
                <a16:creationId xmlns="" xmlns:a16="http://schemas.microsoft.com/office/drawing/2014/main" id="{89254B04-5430-4A0D-9141-283765DCBC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8461261"/>
              </p:ext>
            </p:extLst>
          </p:nvPr>
        </p:nvGraphicFramePr>
        <p:xfrm>
          <a:off x="263837" y="2836129"/>
          <a:ext cx="11587178" cy="1895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263837" y="1257947"/>
            <a:ext cx="3160643" cy="9541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800" dirty="0" smtClean="0"/>
              <a:t>科技处</a:t>
            </a:r>
            <a:r>
              <a:rPr lang="en-US" altLang="zh-CN" sz="2800" dirty="0" smtClean="0"/>
              <a:t>/</a:t>
            </a:r>
            <a:r>
              <a:rPr lang="zh-CN" altLang="en-US" sz="2800" dirty="0" smtClean="0"/>
              <a:t>财务处</a:t>
            </a:r>
            <a:endParaRPr lang="en-US" altLang="zh-CN" sz="2800" dirty="0" smtClean="0"/>
          </a:p>
          <a:p>
            <a:r>
              <a:rPr lang="zh-CN" altLang="en-US" sz="2800" dirty="0" smtClean="0"/>
              <a:t>在系统中发布</a:t>
            </a:r>
            <a:endParaRPr lang="zh-CN" altLang="en-US" sz="2800" dirty="0"/>
          </a:p>
        </p:txBody>
      </p:sp>
      <p:sp>
        <p:nvSpPr>
          <p:cNvPr id="5" name="下箭头 4"/>
          <p:cNvSpPr/>
          <p:nvPr/>
        </p:nvSpPr>
        <p:spPr>
          <a:xfrm>
            <a:off x="1446594" y="2212054"/>
            <a:ext cx="397565" cy="95723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278259" y="2753786"/>
            <a:ext cx="1443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科研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r>
              <a:rPr lang="zh-CN" altLang="en-US" sz="2400" dirty="0" smtClean="0">
                <a:solidFill>
                  <a:srgbClr val="FF0000"/>
                </a:solidFill>
              </a:rPr>
              <a:t>核算账号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下箭头 7"/>
          <p:cNvSpPr/>
          <p:nvPr/>
        </p:nvSpPr>
        <p:spPr>
          <a:xfrm>
            <a:off x="1446594" y="4430332"/>
            <a:ext cx="397565" cy="97879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5" name="文本框 154"/>
          <p:cNvSpPr txBox="1"/>
          <p:nvPr/>
        </p:nvSpPr>
        <p:spPr>
          <a:xfrm>
            <a:off x="220161" y="4430332"/>
            <a:ext cx="155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非科研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r>
              <a:rPr lang="zh-CN" altLang="en-US" sz="2400" dirty="0" smtClean="0">
                <a:solidFill>
                  <a:srgbClr val="FF0000"/>
                </a:solidFill>
              </a:rPr>
              <a:t>核算账号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grpSp>
        <p:nvGrpSpPr>
          <p:cNvPr id="156" name="组合 155"/>
          <p:cNvGrpSpPr/>
          <p:nvPr/>
        </p:nvGrpSpPr>
        <p:grpSpPr>
          <a:xfrm>
            <a:off x="1192696" y="5487809"/>
            <a:ext cx="1968915" cy="1181349"/>
            <a:chOff x="3390479" y="356975"/>
            <a:chExt cx="1968915" cy="1181349"/>
          </a:xfrm>
        </p:grpSpPr>
        <p:sp>
          <p:nvSpPr>
            <p:cNvPr id="157" name="圆角矩形 156"/>
            <p:cNvSpPr/>
            <p:nvPr/>
          </p:nvSpPr>
          <p:spPr>
            <a:xfrm>
              <a:off x="3390479" y="356975"/>
              <a:ext cx="1968915" cy="118134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8" name="圆角矩形 4"/>
            <p:cNvSpPr/>
            <p:nvPr/>
          </p:nvSpPr>
          <p:spPr>
            <a:xfrm>
              <a:off x="3425080" y="391576"/>
              <a:ext cx="1899713" cy="11121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600" kern="1200" dirty="0" smtClean="0"/>
                <a:t>部门负责人审批</a:t>
              </a:r>
              <a:endParaRPr lang="zh-CN" altLang="en-US" sz="2600" kern="1200" dirty="0"/>
            </a:p>
          </p:txBody>
        </p:sp>
      </p:grpSp>
      <p:sp>
        <p:nvSpPr>
          <p:cNvPr id="9" name="直角上箭头 8"/>
          <p:cNvSpPr/>
          <p:nvPr/>
        </p:nvSpPr>
        <p:spPr>
          <a:xfrm>
            <a:off x="3196212" y="4430332"/>
            <a:ext cx="6696264" cy="1898716"/>
          </a:xfrm>
          <a:prstGeom prst="bentUpArrow">
            <a:avLst>
              <a:gd name="adj1" fmla="val 11685"/>
              <a:gd name="adj2" fmla="val 16316"/>
              <a:gd name="adj3" fmla="val 2156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492" y="443561"/>
            <a:ext cx="5564648" cy="239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38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2000" dirty="0" smtClean="0"/>
              <a:t>2.3-2 </a:t>
            </a:r>
            <a:r>
              <a:rPr lang="zh-CN" altLang="en-US" sz="2000" dirty="0"/>
              <a:t>经费认领</a:t>
            </a:r>
          </a:p>
        </p:txBody>
      </p:sp>
      <p:grpSp>
        <p:nvGrpSpPr>
          <p:cNvPr id="82" name="组合 81">
            <a:extLst>
              <a:ext uri="{FF2B5EF4-FFF2-40B4-BE49-F238E27FC236}">
                <a16:creationId xmlns="" xmlns:a16="http://schemas.microsoft.com/office/drawing/2014/main" id="{62780633-3FEF-452D-A40A-0475A9D7306B}"/>
              </a:ext>
            </a:extLst>
          </p:cNvPr>
          <p:cNvGrpSpPr/>
          <p:nvPr/>
        </p:nvGrpSpPr>
        <p:grpSpPr>
          <a:xfrm>
            <a:off x="1768442" y="984654"/>
            <a:ext cx="593961" cy="593961"/>
            <a:chOff x="4589983" y="2663795"/>
            <a:chExt cx="877102" cy="877102"/>
          </a:xfrm>
        </p:grpSpPr>
        <p:grpSp>
          <p:nvGrpSpPr>
            <p:cNvPr id="83" name="组合 82">
              <a:extLst>
                <a:ext uri="{FF2B5EF4-FFF2-40B4-BE49-F238E27FC236}">
                  <a16:creationId xmlns="" xmlns:a16="http://schemas.microsoft.com/office/drawing/2014/main" id="{17AAD68B-EE0F-4959-BCE2-FEF32CC31995}"/>
                </a:ext>
              </a:extLst>
            </p:cNvPr>
            <p:cNvGrpSpPr/>
            <p:nvPr/>
          </p:nvGrpSpPr>
          <p:grpSpPr>
            <a:xfrm>
              <a:off x="4589983" y="2663795"/>
              <a:ext cx="877102" cy="87710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5" name="同心圆 149">
                <a:extLst>
                  <a:ext uri="{FF2B5EF4-FFF2-40B4-BE49-F238E27FC236}">
                    <a16:creationId xmlns="" xmlns:a16="http://schemas.microsoft.com/office/drawing/2014/main" id="{1EBDB2B9-8AB6-4FF8-BA7B-B57D2832D127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4117">
                  <a:defRPr/>
                </a:pPr>
                <a:endParaRPr lang="zh-CN" altLang="en-US" sz="1400" kern="0" dirty="0">
                  <a:solidFill>
                    <a:prstClr val="black"/>
                  </a:solidFill>
                  <a:latin typeface="Palatino Linotype"/>
                  <a:ea typeface="微软雅黑" panose="020B0503020204020204" pitchFamily="34" charset="-122"/>
                </a:endParaRPr>
              </a:p>
            </p:txBody>
          </p:sp>
          <p:sp>
            <p:nvSpPr>
              <p:cNvPr id="96" name="椭圆 95">
                <a:extLst>
                  <a:ext uri="{FF2B5EF4-FFF2-40B4-BE49-F238E27FC236}">
                    <a16:creationId xmlns="" xmlns:a16="http://schemas.microsoft.com/office/drawing/2014/main" id="{C43BBB2C-0ABD-40D6-BC2D-1FF777F6D656}"/>
                  </a:ext>
                </a:extLst>
              </p:cNvPr>
              <p:cNvSpPr/>
              <p:nvPr/>
            </p:nvSpPr>
            <p:spPr>
              <a:xfrm>
                <a:off x="523939" y="892239"/>
                <a:ext cx="3562222" cy="3562222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4117">
                  <a:defRPr/>
                </a:pPr>
                <a:endParaRPr lang="zh-CN" altLang="en-US" sz="1400" kern="0" dirty="0">
                  <a:solidFill>
                    <a:prstClr val="white"/>
                  </a:solidFill>
                  <a:latin typeface="Palatino Linotype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4" name="组合 83">
              <a:extLst>
                <a:ext uri="{FF2B5EF4-FFF2-40B4-BE49-F238E27FC236}">
                  <a16:creationId xmlns="" xmlns:a16="http://schemas.microsoft.com/office/drawing/2014/main" id="{8ED97729-73C1-4C7A-AF0B-AE8139404478}"/>
                </a:ext>
              </a:extLst>
            </p:cNvPr>
            <p:cNvGrpSpPr/>
            <p:nvPr/>
          </p:nvGrpSpPr>
          <p:grpSpPr>
            <a:xfrm>
              <a:off x="4690436" y="2865050"/>
              <a:ext cx="567894" cy="535099"/>
              <a:chOff x="4832350" y="1028700"/>
              <a:chExt cx="522288" cy="492126"/>
            </a:xfrm>
            <a:solidFill>
              <a:srgbClr val="0070C0"/>
            </a:solidFill>
          </p:grpSpPr>
          <p:sp>
            <p:nvSpPr>
              <p:cNvPr id="85" name="Freeform 15">
                <a:extLst>
                  <a:ext uri="{FF2B5EF4-FFF2-40B4-BE49-F238E27FC236}">
                    <a16:creationId xmlns="" xmlns:a16="http://schemas.microsoft.com/office/drawing/2014/main" id="{C6293AC5-524F-4E3A-AA0D-49054273B3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488" y="1176338"/>
                <a:ext cx="306388" cy="266700"/>
              </a:xfrm>
              <a:custGeom>
                <a:avLst/>
                <a:gdLst>
                  <a:gd name="T0" fmla="*/ 14 w 81"/>
                  <a:gd name="T1" fmla="*/ 0 h 71"/>
                  <a:gd name="T2" fmla="*/ 7 w 81"/>
                  <a:gd name="T3" fmla="*/ 2 h 71"/>
                  <a:gd name="T4" fmla="*/ 28 w 81"/>
                  <a:gd name="T5" fmla="*/ 48 h 71"/>
                  <a:gd name="T6" fmla="*/ 68 w 81"/>
                  <a:gd name="T7" fmla="*/ 71 h 71"/>
                  <a:gd name="T8" fmla="*/ 74 w 81"/>
                  <a:gd name="T9" fmla="*/ 69 h 71"/>
                  <a:gd name="T10" fmla="*/ 56 w 81"/>
                  <a:gd name="T11" fmla="*/ 25 h 71"/>
                  <a:gd name="T12" fmla="*/ 53 w 81"/>
                  <a:gd name="T13" fmla="*/ 29 h 71"/>
                  <a:gd name="T14" fmla="*/ 56 w 81"/>
                  <a:gd name="T15" fmla="*/ 33 h 71"/>
                  <a:gd name="T16" fmla="*/ 57 w 81"/>
                  <a:gd name="T17" fmla="*/ 34 h 71"/>
                  <a:gd name="T18" fmla="*/ 57 w 81"/>
                  <a:gd name="T19" fmla="*/ 34 h 71"/>
                  <a:gd name="T20" fmla="*/ 65 w 81"/>
                  <a:gd name="T21" fmla="*/ 60 h 71"/>
                  <a:gd name="T22" fmla="*/ 60 w 81"/>
                  <a:gd name="T23" fmla="*/ 62 h 71"/>
                  <a:gd name="T24" fmla="*/ 32 w 81"/>
                  <a:gd name="T25" fmla="*/ 45 h 71"/>
                  <a:gd name="T26" fmla="*/ 16 w 81"/>
                  <a:gd name="T27" fmla="*/ 11 h 71"/>
                  <a:gd name="T28" fmla="*/ 21 w 81"/>
                  <a:gd name="T29" fmla="*/ 9 h 71"/>
                  <a:gd name="T30" fmla="*/ 43 w 81"/>
                  <a:gd name="T31" fmla="*/ 20 h 71"/>
                  <a:gd name="T32" fmla="*/ 43 w 81"/>
                  <a:gd name="T33" fmla="*/ 19 h 71"/>
                  <a:gd name="T34" fmla="*/ 43 w 81"/>
                  <a:gd name="T35" fmla="*/ 20 h 71"/>
                  <a:gd name="T36" fmla="*/ 48 w 81"/>
                  <a:gd name="T37" fmla="*/ 24 h 71"/>
                  <a:gd name="T38" fmla="*/ 51 w 81"/>
                  <a:gd name="T39" fmla="*/ 20 h 71"/>
                  <a:gd name="T40" fmla="*/ 14 w 81"/>
                  <a:gd name="T41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1" h="71">
                    <a:moveTo>
                      <a:pt x="14" y="0"/>
                    </a:moveTo>
                    <a:cubicBezTo>
                      <a:pt x="11" y="0"/>
                      <a:pt x="9" y="0"/>
                      <a:pt x="7" y="2"/>
                    </a:cubicBezTo>
                    <a:cubicBezTo>
                      <a:pt x="0" y="9"/>
                      <a:pt x="10" y="30"/>
                      <a:pt x="28" y="48"/>
                    </a:cubicBezTo>
                    <a:cubicBezTo>
                      <a:pt x="42" y="63"/>
                      <a:pt x="58" y="71"/>
                      <a:pt x="68" y="71"/>
                    </a:cubicBezTo>
                    <a:cubicBezTo>
                      <a:pt x="70" y="71"/>
                      <a:pt x="73" y="71"/>
                      <a:pt x="74" y="69"/>
                    </a:cubicBezTo>
                    <a:cubicBezTo>
                      <a:pt x="81" y="62"/>
                      <a:pt x="73" y="43"/>
                      <a:pt x="56" y="25"/>
                    </a:cubicBezTo>
                    <a:cubicBezTo>
                      <a:pt x="53" y="29"/>
                      <a:pt x="53" y="29"/>
                      <a:pt x="53" y="29"/>
                    </a:cubicBezTo>
                    <a:cubicBezTo>
                      <a:pt x="54" y="30"/>
                      <a:pt x="55" y="32"/>
                      <a:pt x="56" y="33"/>
                    </a:cubicBezTo>
                    <a:cubicBezTo>
                      <a:pt x="57" y="34"/>
                      <a:pt x="57" y="34"/>
                      <a:pt x="57" y="34"/>
                    </a:cubicBezTo>
                    <a:cubicBezTo>
                      <a:pt x="57" y="34"/>
                      <a:pt x="57" y="34"/>
                      <a:pt x="57" y="34"/>
                    </a:cubicBezTo>
                    <a:cubicBezTo>
                      <a:pt x="66" y="45"/>
                      <a:pt x="70" y="56"/>
                      <a:pt x="65" y="60"/>
                    </a:cubicBezTo>
                    <a:cubicBezTo>
                      <a:pt x="64" y="61"/>
                      <a:pt x="62" y="62"/>
                      <a:pt x="60" y="62"/>
                    </a:cubicBezTo>
                    <a:cubicBezTo>
                      <a:pt x="53" y="62"/>
                      <a:pt x="42" y="55"/>
                      <a:pt x="32" y="45"/>
                    </a:cubicBezTo>
                    <a:cubicBezTo>
                      <a:pt x="18" y="31"/>
                      <a:pt x="11" y="16"/>
                      <a:pt x="16" y="11"/>
                    </a:cubicBezTo>
                    <a:cubicBezTo>
                      <a:pt x="18" y="10"/>
                      <a:pt x="19" y="9"/>
                      <a:pt x="21" y="9"/>
                    </a:cubicBezTo>
                    <a:cubicBezTo>
                      <a:pt x="27" y="9"/>
                      <a:pt x="35" y="13"/>
                      <a:pt x="43" y="20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5" y="21"/>
                      <a:pt x="46" y="23"/>
                      <a:pt x="48" y="24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37" y="8"/>
                      <a:pt x="23" y="0"/>
                      <a:pt x="14" y="0"/>
                    </a:cubicBez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4117">
                  <a:defRPr/>
                </a:pPr>
                <a:endParaRPr lang="zh-CN" altLang="en-US" sz="1400" kern="0">
                  <a:solidFill>
                    <a:prstClr val="black"/>
                  </a:solidFill>
                  <a:latin typeface="Palatino Linotype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" name="Freeform 16">
                <a:extLst>
                  <a:ext uri="{FF2B5EF4-FFF2-40B4-BE49-F238E27FC236}">
                    <a16:creationId xmlns="" xmlns:a16="http://schemas.microsoft.com/office/drawing/2014/main" id="{AD79C39C-9FB5-40C3-91DD-7CD41294DA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2350" y="1141413"/>
                <a:ext cx="404813" cy="379413"/>
              </a:xfrm>
              <a:custGeom>
                <a:avLst/>
                <a:gdLst>
                  <a:gd name="T0" fmla="*/ 12 w 107"/>
                  <a:gd name="T1" fmla="*/ 0 h 101"/>
                  <a:gd name="T2" fmla="*/ 10 w 107"/>
                  <a:gd name="T3" fmla="*/ 1 h 101"/>
                  <a:gd name="T4" fmla="*/ 40 w 107"/>
                  <a:gd name="T5" fmla="*/ 68 h 101"/>
                  <a:gd name="T6" fmla="*/ 96 w 107"/>
                  <a:gd name="T7" fmla="*/ 101 h 101"/>
                  <a:gd name="T8" fmla="*/ 106 w 107"/>
                  <a:gd name="T9" fmla="*/ 97 h 101"/>
                  <a:gd name="T10" fmla="*/ 107 w 107"/>
                  <a:gd name="T11" fmla="*/ 96 h 101"/>
                  <a:gd name="T12" fmla="*/ 99 w 107"/>
                  <a:gd name="T13" fmla="*/ 98 h 101"/>
                  <a:gd name="T14" fmla="*/ 43 w 107"/>
                  <a:gd name="T15" fmla="*/ 65 h 101"/>
                  <a:gd name="T16" fmla="*/ 12 w 107"/>
                  <a:gd name="T1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101">
                    <a:moveTo>
                      <a:pt x="12" y="0"/>
                    </a:moveTo>
                    <a:cubicBezTo>
                      <a:pt x="11" y="1"/>
                      <a:pt x="11" y="1"/>
                      <a:pt x="10" y="1"/>
                    </a:cubicBezTo>
                    <a:cubicBezTo>
                      <a:pt x="0" y="11"/>
                      <a:pt x="13" y="41"/>
                      <a:pt x="40" y="68"/>
                    </a:cubicBezTo>
                    <a:cubicBezTo>
                      <a:pt x="60" y="88"/>
                      <a:pt x="83" y="101"/>
                      <a:pt x="96" y="101"/>
                    </a:cubicBezTo>
                    <a:cubicBezTo>
                      <a:pt x="100" y="101"/>
                      <a:pt x="104" y="100"/>
                      <a:pt x="106" y="97"/>
                    </a:cubicBezTo>
                    <a:cubicBezTo>
                      <a:pt x="106" y="97"/>
                      <a:pt x="107" y="96"/>
                      <a:pt x="107" y="96"/>
                    </a:cubicBezTo>
                    <a:cubicBezTo>
                      <a:pt x="105" y="97"/>
                      <a:pt x="102" y="98"/>
                      <a:pt x="99" y="98"/>
                    </a:cubicBezTo>
                    <a:cubicBezTo>
                      <a:pt x="86" y="98"/>
                      <a:pt x="63" y="85"/>
                      <a:pt x="43" y="65"/>
                    </a:cubicBezTo>
                    <a:cubicBezTo>
                      <a:pt x="18" y="39"/>
                      <a:pt x="4" y="11"/>
                      <a:pt x="12" y="0"/>
                    </a:cubicBez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4117">
                  <a:defRPr/>
                </a:pPr>
                <a:endParaRPr lang="zh-CN" altLang="en-US" sz="1400" kern="0">
                  <a:solidFill>
                    <a:prstClr val="black"/>
                  </a:solidFill>
                  <a:latin typeface="Palatino Linotype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" name="Freeform 17">
                <a:extLst>
                  <a:ext uri="{FF2B5EF4-FFF2-40B4-BE49-F238E27FC236}">
                    <a16:creationId xmlns="" xmlns:a16="http://schemas.microsoft.com/office/drawing/2014/main" id="{F0539CC3-5E5E-4658-962D-8D7A0F8E2F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8225" y="1119188"/>
                <a:ext cx="438150" cy="384175"/>
              </a:xfrm>
              <a:custGeom>
                <a:avLst/>
                <a:gdLst>
                  <a:gd name="T0" fmla="*/ 20 w 116"/>
                  <a:gd name="T1" fmla="*/ 0 h 102"/>
                  <a:gd name="T2" fmla="*/ 10 w 116"/>
                  <a:gd name="T3" fmla="*/ 3 h 102"/>
                  <a:gd name="T4" fmla="*/ 40 w 116"/>
                  <a:gd name="T5" fmla="*/ 69 h 102"/>
                  <a:gd name="T6" fmla="*/ 97 w 116"/>
                  <a:gd name="T7" fmla="*/ 102 h 102"/>
                  <a:gd name="T8" fmla="*/ 106 w 116"/>
                  <a:gd name="T9" fmla="*/ 99 h 102"/>
                  <a:gd name="T10" fmla="*/ 79 w 116"/>
                  <a:gd name="T11" fmla="*/ 35 h 102"/>
                  <a:gd name="T12" fmla="*/ 75 w 116"/>
                  <a:gd name="T13" fmla="*/ 39 h 102"/>
                  <a:gd name="T14" fmla="*/ 97 w 116"/>
                  <a:gd name="T15" fmla="*/ 89 h 102"/>
                  <a:gd name="T16" fmla="*/ 89 w 116"/>
                  <a:gd name="T17" fmla="*/ 92 h 102"/>
                  <a:gd name="T18" fmla="*/ 44 w 116"/>
                  <a:gd name="T19" fmla="*/ 66 h 102"/>
                  <a:gd name="T20" fmla="*/ 20 w 116"/>
                  <a:gd name="T21" fmla="*/ 13 h 102"/>
                  <a:gd name="T22" fmla="*/ 28 w 116"/>
                  <a:gd name="T23" fmla="*/ 10 h 102"/>
                  <a:gd name="T24" fmla="*/ 70 w 116"/>
                  <a:gd name="T25" fmla="*/ 34 h 102"/>
                  <a:gd name="T26" fmla="*/ 74 w 116"/>
                  <a:gd name="T27" fmla="*/ 30 h 102"/>
                  <a:gd name="T28" fmla="*/ 20 w 116"/>
                  <a:gd name="T2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6" h="102">
                    <a:moveTo>
                      <a:pt x="20" y="0"/>
                    </a:moveTo>
                    <a:cubicBezTo>
                      <a:pt x="16" y="0"/>
                      <a:pt x="13" y="1"/>
                      <a:pt x="10" y="3"/>
                    </a:cubicBezTo>
                    <a:cubicBezTo>
                      <a:pt x="0" y="13"/>
                      <a:pt x="14" y="43"/>
                      <a:pt x="40" y="69"/>
                    </a:cubicBezTo>
                    <a:cubicBezTo>
                      <a:pt x="61" y="90"/>
                      <a:pt x="83" y="102"/>
                      <a:pt x="97" y="102"/>
                    </a:cubicBezTo>
                    <a:cubicBezTo>
                      <a:pt x="101" y="102"/>
                      <a:pt x="104" y="101"/>
                      <a:pt x="106" y="99"/>
                    </a:cubicBezTo>
                    <a:cubicBezTo>
                      <a:pt x="116" y="89"/>
                      <a:pt x="104" y="61"/>
                      <a:pt x="79" y="35"/>
                    </a:cubicBezTo>
                    <a:cubicBezTo>
                      <a:pt x="75" y="39"/>
                      <a:pt x="75" y="39"/>
                      <a:pt x="75" y="39"/>
                    </a:cubicBezTo>
                    <a:cubicBezTo>
                      <a:pt x="95" y="59"/>
                      <a:pt x="104" y="82"/>
                      <a:pt x="97" y="89"/>
                    </a:cubicBezTo>
                    <a:cubicBezTo>
                      <a:pt x="95" y="91"/>
                      <a:pt x="92" y="92"/>
                      <a:pt x="89" y="92"/>
                    </a:cubicBezTo>
                    <a:cubicBezTo>
                      <a:pt x="78" y="92"/>
                      <a:pt x="60" y="82"/>
                      <a:pt x="44" y="66"/>
                    </a:cubicBezTo>
                    <a:cubicBezTo>
                      <a:pt x="23" y="44"/>
                      <a:pt x="12" y="21"/>
                      <a:pt x="20" y="13"/>
                    </a:cubicBezTo>
                    <a:cubicBezTo>
                      <a:pt x="22" y="11"/>
                      <a:pt x="24" y="10"/>
                      <a:pt x="28" y="10"/>
                    </a:cubicBezTo>
                    <a:cubicBezTo>
                      <a:pt x="38" y="10"/>
                      <a:pt x="55" y="19"/>
                      <a:pt x="70" y="34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54" y="11"/>
                      <a:pt x="33" y="0"/>
                      <a:pt x="20" y="0"/>
                    </a:cubicBez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4117">
                  <a:defRPr/>
                </a:pPr>
                <a:endParaRPr lang="zh-CN" altLang="en-US" sz="1400" kern="0">
                  <a:solidFill>
                    <a:prstClr val="black"/>
                  </a:solidFill>
                  <a:latin typeface="Palatino Linotype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" name="Freeform 18">
                <a:extLst>
                  <a:ext uri="{FF2B5EF4-FFF2-40B4-BE49-F238E27FC236}">
                    <a16:creationId xmlns="" xmlns:a16="http://schemas.microsoft.com/office/drawing/2014/main" id="{EA4948C4-000D-4274-8D54-996B6B597F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975" y="1028700"/>
                <a:ext cx="52388" cy="71438"/>
              </a:xfrm>
              <a:custGeom>
                <a:avLst/>
                <a:gdLst>
                  <a:gd name="T0" fmla="*/ 31 w 33"/>
                  <a:gd name="T1" fmla="*/ 0 h 45"/>
                  <a:gd name="T2" fmla="*/ 0 w 33"/>
                  <a:gd name="T3" fmla="*/ 29 h 45"/>
                  <a:gd name="T4" fmla="*/ 2 w 33"/>
                  <a:gd name="T5" fmla="*/ 45 h 45"/>
                  <a:gd name="T6" fmla="*/ 33 w 33"/>
                  <a:gd name="T7" fmla="*/ 14 h 45"/>
                  <a:gd name="T8" fmla="*/ 31 w 33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5">
                    <a:moveTo>
                      <a:pt x="31" y="0"/>
                    </a:moveTo>
                    <a:lnTo>
                      <a:pt x="0" y="29"/>
                    </a:lnTo>
                    <a:lnTo>
                      <a:pt x="2" y="45"/>
                    </a:lnTo>
                    <a:lnTo>
                      <a:pt x="33" y="14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4117">
                  <a:defRPr/>
                </a:pPr>
                <a:endParaRPr lang="zh-CN" altLang="en-US" sz="1400" kern="0">
                  <a:solidFill>
                    <a:prstClr val="black"/>
                  </a:solidFill>
                  <a:latin typeface="Palatino Linotype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Freeform 19">
                <a:extLst>
                  <a:ext uri="{FF2B5EF4-FFF2-40B4-BE49-F238E27FC236}">
                    <a16:creationId xmlns="" xmlns:a16="http://schemas.microsoft.com/office/drawing/2014/main" id="{510B3DED-ECF3-4390-8F77-A6CAF1B7B7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975" y="1028700"/>
                <a:ext cx="52388" cy="71438"/>
              </a:xfrm>
              <a:custGeom>
                <a:avLst/>
                <a:gdLst>
                  <a:gd name="T0" fmla="*/ 31 w 33"/>
                  <a:gd name="T1" fmla="*/ 0 h 45"/>
                  <a:gd name="T2" fmla="*/ 0 w 33"/>
                  <a:gd name="T3" fmla="*/ 29 h 45"/>
                  <a:gd name="T4" fmla="*/ 2 w 33"/>
                  <a:gd name="T5" fmla="*/ 45 h 45"/>
                  <a:gd name="T6" fmla="*/ 33 w 33"/>
                  <a:gd name="T7" fmla="*/ 14 h 45"/>
                  <a:gd name="T8" fmla="*/ 31 w 33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5">
                    <a:moveTo>
                      <a:pt x="31" y="0"/>
                    </a:moveTo>
                    <a:lnTo>
                      <a:pt x="0" y="29"/>
                    </a:lnTo>
                    <a:lnTo>
                      <a:pt x="2" y="45"/>
                    </a:lnTo>
                    <a:lnTo>
                      <a:pt x="33" y="14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4117">
                  <a:defRPr/>
                </a:pPr>
                <a:endParaRPr lang="zh-CN" altLang="en-US" sz="1400" kern="0">
                  <a:solidFill>
                    <a:prstClr val="black"/>
                  </a:solidFill>
                  <a:latin typeface="Palatino Linotype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" name="Freeform 20">
                <a:extLst>
                  <a:ext uri="{FF2B5EF4-FFF2-40B4-BE49-F238E27FC236}">
                    <a16:creationId xmlns="" xmlns:a16="http://schemas.microsoft.com/office/drawing/2014/main" id="{613B1743-80F5-4A89-A96E-6DB127E678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3200" y="1066800"/>
                <a:ext cx="71438" cy="52388"/>
              </a:xfrm>
              <a:custGeom>
                <a:avLst/>
                <a:gdLst>
                  <a:gd name="T0" fmla="*/ 31 w 45"/>
                  <a:gd name="T1" fmla="*/ 0 h 33"/>
                  <a:gd name="T2" fmla="*/ 0 w 45"/>
                  <a:gd name="T3" fmla="*/ 31 h 33"/>
                  <a:gd name="T4" fmla="*/ 14 w 45"/>
                  <a:gd name="T5" fmla="*/ 33 h 33"/>
                  <a:gd name="T6" fmla="*/ 45 w 45"/>
                  <a:gd name="T7" fmla="*/ 2 h 33"/>
                  <a:gd name="T8" fmla="*/ 31 w 45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3">
                    <a:moveTo>
                      <a:pt x="31" y="0"/>
                    </a:moveTo>
                    <a:lnTo>
                      <a:pt x="0" y="31"/>
                    </a:lnTo>
                    <a:lnTo>
                      <a:pt x="14" y="33"/>
                    </a:lnTo>
                    <a:lnTo>
                      <a:pt x="45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4117">
                  <a:defRPr/>
                </a:pPr>
                <a:endParaRPr lang="zh-CN" altLang="en-US" sz="1400" kern="0">
                  <a:solidFill>
                    <a:prstClr val="black"/>
                  </a:solidFill>
                  <a:latin typeface="Palatino Linotype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" name="Freeform 21">
                <a:extLst>
                  <a:ext uri="{FF2B5EF4-FFF2-40B4-BE49-F238E27FC236}">
                    <a16:creationId xmlns="" xmlns:a16="http://schemas.microsoft.com/office/drawing/2014/main" id="{18796560-877D-430A-973E-C93FB03F23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3200" y="1066800"/>
                <a:ext cx="71438" cy="52388"/>
              </a:xfrm>
              <a:custGeom>
                <a:avLst/>
                <a:gdLst>
                  <a:gd name="T0" fmla="*/ 31 w 45"/>
                  <a:gd name="T1" fmla="*/ 0 h 33"/>
                  <a:gd name="T2" fmla="*/ 0 w 45"/>
                  <a:gd name="T3" fmla="*/ 31 h 33"/>
                  <a:gd name="T4" fmla="*/ 14 w 45"/>
                  <a:gd name="T5" fmla="*/ 33 h 33"/>
                  <a:gd name="T6" fmla="*/ 45 w 45"/>
                  <a:gd name="T7" fmla="*/ 2 h 33"/>
                  <a:gd name="T8" fmla="*/ 31 w 45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3">
                    <a:moveTo>
                      <a:pt x="31" y="0"/>
                    </a:moveTo>
                    <a:lnTo>
                      <a:pt x="0" y="31"/>
                    </a:lnTo>
                    <a:lnTo>
                      <a:pt x="14" y="33"/>
                    </a:lnTo>
                    <a:lnTo>
                      <a:pt x="45" y="2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4117">
                  <a:defRPr/>
                </a:pPr>
                <a:endParaRPr lang="zh-CN" altLang="en-US" sz="1400" kern="0">
                  <a:solidFill>
                    <a:prstClr val="black"/>
                  </a:solidFill>
                  <a:latin typeface="Palatino Linotype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" name="Freeform 22">
                <a:extLst>
                  <a:ext uri="{FF2B5EF4-FFF2-40B4-BE49-F238E27FC236}">
                    <a16:creationId xmlns="" xmlns:a16="http://schemas.microsoft.com/office/drawing/2014/main" id="{3937AC2B-3589-4735-96D9-7F8AE8E755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7925" y="1235075"/>
                <a:ext cx="166688" cy="147638"/>
              </a:xfrm>
              <a:custGeom>
                <a:avLst/>
                <a:gdLst>
                  <a:gd name="T0" fmla="*/ 8 w 44"/>
                  <a:gd name="T1" fmla="*/ 0 h 39"/>
                  <a:gd name="T2" fmla="*/ 4 w 44"/>
                  <a:gd name="T3" fmla="*/ 1 h 39"/>
                  <a:gd name="T4" fmla="*/ 15 w 44"/>
                  <a:gd name="T5" fmla="*/ 26 h 39"/>
                  <a:gd name="T6" fmla="*/ 37 w 44"/>
                  <a:gd name="T7" fmla="*/ 39 h 39"/>
                  <a:gd name="T8" fmla="*/ 41 w 44"/>
                  <a:gd name="T9" fmla="*/ 37 h 39"/>
                  <a:gd name="T10" fmla="*/ 35 w 44"/>
                  <a:gd name="T11" fmla="*/ 19 h 39"/>
                  <a:gd name="T12" fmla="*/ 25 w 44"/>
                  <a:gd name="T13" fmla="*/ 22 h 39"/>
                  <a:gd name="T14" fmla="*/ 20 w 44"/>
                  <a:gd name="T15" fmla="*/ 17 h 39"/>
                  <a:gd name="T16" fmla="*/ 23 w 44"/>
                  <a:gd name="T17" fmla="*/ 7 h 39"/>
                  <a:gd name="T18" fmla="*/ 8 w 44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39">
                    <a:moveTo>
                      <a:pt x="8" y="0"/>
                    </a:moveTo>
                    <a:cubicBezTo>
                      <a:pt x="6" y="0"/>
                      <a:pt x="5" y="0"/>
                      <a:pt x="4" y="1"/>
                    </a:cubicBezTo>
                    <a:cubicBezTo>
                      <a:pt x="0" y="5"/>
                      <a:pt x="5" y="16"/>
                      <a:pt x="15" y="26"/>
                    </a:cubicBezTo>
                    <a:cubicBezTo>
                      <a:pt x="23" y="34"/>
                      <a:pt x="32" y="39"/>
                      <a:pt x="37" y="39"/>
                    </a:cubicBezTo>
                    <a:cubicBezTo>
                      <a:pt x="38" y="39"/>
                      <a:pt x="40" y="38"/>
                      <a:pt x="41" y="37"/>
                    </a:cubicBezTo>
                    <a:cubicBezTo>
                      <a:pt x="44" y="34"/>
                      <a:pt x="41" y="27"/>
                      <a:pt x="35" y="19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17" y="2"/>
                      <a:pt x="11" y="0"/>
                      <a:pt x="8" y="0"/>
                    </a:cubicBezTo>
                  </a:path>
                </a:pathLst>
              </a:custGeom>
              <a:solidFill>
                <a:srgbClr val="6076B4">
                  <a:lumMod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4117">
                  <a:defRPr/>
                </a:pPr>
                <a:endParaRPr lang="zh-CN" altLang="en-US" sz="1400" kern="0">
                  <a:solidFill>
                    <a:prstClr val="black"/>
                  </a:solidFill>
                  <a:latin typeface="Palatino Linotype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Freeform 23">
                <a:extLst>
                  <a:ext uri="{FF2B5EF4-FFF2-40B4-BE49-F238E27FC236}">
                    <a16:creationId xmlns="" xmlns:a16="http://schemas.microsoft.com/office/drawing/2014/main" id="{2AA5B671-0E69-484D-A662-CC06FD013B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7300" y="1055688"/>
                <a:ext cx="261938" cy="255588"/>
              </a:xfrm>
              <a:custGeom>
                <a:avLst/>
                <a:gdLst>
                  <a:gd name="T0" fmla="*/ 158 w 165"/>
                  <a:gd name="T1" fmla="*/ 0 h 161"/>
                  <a:gd name="T2" fmla="*/ 14 w 165"/>
                  <a:gd name="T3" fmla="*/ 140 h 161"/>
                  <a:gd name="T4" fmla="*/ 7 w 165"/>
                  <a:gd name="T5" fmla="*/ 128 h 161"/>
                  <a:gd name="T6" fmla="*/ 0 w 165"/>
                  <a:gd name="T7" fmla="*/ 151 h 161"/>
                  <a:gd name="T8" fmla="*/ 10 w 165"/>
                  <a:gd name="T9" fmla="*/ 161 h 161"/>
                  <a:gd name="T10" fmla="*/ 34 w 165"/>
                  <a:gd name="T11" fmla="*/ 154 h 161"/>
                  <a:gd name="T12" fmla="*/ 22 w 165"/>
                  <a:gd name="T13" fmla="*/ 147 h 161"/>
                  <a:gd name="T14" fmla="*/ 165 w 165"/>
                  <a:gd name="T15" fmla="*/ 7 h 161"/>
                  <a:gd name="T16" fmla="*/ 158 w 165"/>
                  <a:gd name="T17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5" h="161">
                    <a:moveTo>
                      <a:pt x="158" y="0"/>
                    </a:moveTo>
                    <a:lnTo>
                      <a:pt x="14" y="140"/>
                    </a:lnTo>
                    <a:lnTo>
                      <a:pt x="7" y="128"/>
                    </a:lnTo>
                    <a:lnTo>
                      <a:pt x="0" y="151"/>
                    </a:lnTo>
                    <a:lnTo>
                      <a:pt x="10" y="161"/>
                    </a:lnTo>
                    <a:lnTo>
                      <a:pt x="34" y="154"/>
                    </a:lnTo>
                    <a:lnTo>
                      <a:pt x="22" y="147"/>
                    </a:lnTo>
                    <a:lnTo>
                      <a:pt x="165" y="7"/>
                    </a:lnTo>
                    <a:lnTo>
                      <a:pt x="15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4117">
                  <a:defRPr/>
                </a:pPr>
                <a:endParaRPr lang="zh-CN" altLang="en-US" sz="1400" kern="0">
                  <a:solidFill>
                    <a:prstClr val="black"/>
                  </a:solidFill>
                  <a:latin typeface="Palatino Linotype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" name="Freeform 24">
                <a:extLst>
                  <a:ext uri="{FF2B5EF4-FFF2-40B4-BE49-F238E27FC236}">
                    <a16:creationId xmlns="" xmlns:a16="http://schemas.microsoft.com/office/drawing/2014/main" id="{6EBB9EA2-C72F-4DAF-9EBF-37872BBCE4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7300" y="1055688"/>
                <a:ext cx="261938" cy="255588"/>
              </a:xfrm>
              <a:custGeom>
                <a:avLst/>
                <a:gdLst>
                  <a:gd name="T0" fmla="*/ 158 w 165"/>
                  <a:gd name="T1" fmla="*/ 0 h 161"/>
                  <a:gd name="T2" fmla="*/ 14 w 165"/>
                  <a:gd name="T3" fmla="*/ 140 h 161"/>
                  <a:gd name="T4" fmla="*/ 7 w 165"/>
                  <a:gd name="T5" fmla="*/ 128 h 161"/>
                  <a:gd name="T6" fmla="*/ 0 w 165"/>
                  <a:gd name="T7" fmla="*/ 151 h 161"/>
                  <a:gd name="T8" fmla="*/ 10 w 165"/>
                  <a:gd name="T9" fmla="*/ 161 h 161"/>
                  <a:gd name="T10" fmla="*/ 34 w 165"/>
                  <a:gd name="T11" fmla="*/ 154 h 161"/>
                  <a:gd name="T12" fmla="*/ 22 w 165"/>
                  <a:gd name="T13" fmla="*/ 147 h 161"/>
                  <a:gd name="T14" fmla="*/ 165 w 165"/>
                  <a:gd name="T15" fmla="*/ 7 h 161"/>
                  <a:gd name="T16" fmla="*/ 158 w 165"/>
                  <a:gd name="T17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5" h="161">
                    <a:moveTo>
                      <a:pt x="158" y="0"/>
                    </a:moveTo>
                    <a:lnTo>
                      <a:pt x="14" y="140"/>
                    </a:lnTo>
                    <a:lnTo>
                      <a:pt x="7" y="128"/>
                    </a:lnTo>
                    <a:lnTo>
                      <a:pt x="0" y="151"/>
                    </a:lnTo>
                    <a:lnTo>
                      <a:pt x="10" y="161"/>
                    </a:lnTo>
                    <a:lnTo>
                      <a:pt x="34" y="154"/>
                    </a:lnTo>
                    <a:lnTo>
                      <a:pt x="22" y="147"/>
                    </a:lnTo>
                    <a:lnTo>
                      <a:pt x="165" y="7"/>
                    </a:lnTo>
                    <a:lnTo>
                      <a:pt x="158" y="0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4117">
                  <a:defRPr/>
                </a:pPr>
                <a:endParaRPr lang="zh-CN" altLang="en-US" sz="1400" kern="0">
                  <a:solidFill>
                    <a:prstClr val="black"/>
                  </a:solidFill>
                  <a:latin typeface="Palatino Linotype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97" name="组合 96">
            <a:extLst>
              <a:ext uri="{FF2B5EF4-FFF2-40B4-BE49-F238E27FC236}">
                <a16:creationId xmlns="" xmlns:a16="http://schemas.microsoft.com/office/drawing/2014/main" id="{5E719B81-F723-46A3-AFB5-CDDDE9CEBA56}"/>
              </a:ext>
            </a:extLst>
          </p:cNvPr>
          <p:cNvGrpSpPr/>
          <p:nvPr/>
        </p:nvGrpSpPr>
        <p:grpSpPr>
          <a:xfrm>
            <a:off x="1768442" y="2039910"/>
            <a:ext cx="593961" cy="593961"/>
            <a:chOff x="4692046" y="3749516"/>
            <a:chExt cx="877102" cy="877102"/>
          </a:xfrm>
        </p:grpSpPr>
        <p:grpSp>
          <p:nvGrpSpPr>
            <p:cNvPr id="98" name="组合 97">
              <a:extLst>
                <a:ext uri="{FF2B5EF4-FFF2-40B4-BE49-F238E27FC236}">
                  <a16:creationId xmlns="" xmlns:a16="http://schemas.microsoft.com/office/drawing/2014/main" id="{50FB39CA-8977-44FA-8CE8-75B62AC4CDA3}"/>
                </a:ext>
              </a:extLst>
            </p:cNvPr>
            <p:cNvGrpSpPr/>
            <p:nvPr/>
          </p:nvGrpSpPr>
          <p:grpSpPr>
            <a:xfrm>
              <a:off x="4692046" y="3749516"/>
              <a:ext cx="877102" cy="87710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8" name="同心圆 172">
                <a:extLst>
                  <a:ext uri="{FF2B5EF4-FFF2-40B4-BE49-F238E27FC236}">
                    <a16:creationId xmlns="" xmlns:a16="http://schemas.microsoft.com/office/drawing/2014/main" id="{64FA241B-C516-440B-A814-5129D0138DFC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4117">
                  <a:defRPr/>
                </a:pPr>
                <a:endParaRPr lang="zh-CN" altLang="en-US" sz="1400" kern="0" dirty="0">
                  <a:solidFill>
                    <a:prstClr val="black"/>
                  </a:solidFill>
                  <a:latin typeface="Palatino Linotype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9" name="椭圆 118">
                <a:extLst>
                  <a:ext uri="{FF2B5EF4-FFF2-40B4-BE49-F238E27FC236}">
                    <a16:creationId xmlns="" xmlns:a16="http://schemas.microsoft.com/office/drawing/2014/main" id="{774450F1-9218-4D57-A6F4-7FA0F9797A96}"/>
                  </a:ext>
                </a:extLst>
              </p:cNvPr>
              <p:cNvSpPr/>
              <p:nvPr/>
            </p:nvSpPr>
            <p:spPr>
              <a:xfrm>
                <a:off x="523939" y="892239"/>
                <a:ext cx="3562222" cy="3562222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4117">
                  <a:defRPr/>
                </a:pPr>
                <a:endParaRPr lang="zh-CN" altLang="en-US" sz="1400" kern="0" dirty="0">
                  <a:solidFill>
                    <a:prstClr val="white"/>
                  </a:solidFill>
                  <a:latin typeface="Palatino Linotype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9" name="组合 98">
              <a:extLst>
                <a:ext uri="{FF2B5EF4-FFF2-40B4-BE49-F238E27FC236}">
                  <a16:creationId xmlns="" xmlns:a16="http://schemas.microsoft.com/office/drawing/2014/main" id="{8EEB5730-B683-4CEA-B18A-846BF07845B6}"/>
                </a:ext>
              </a:extLst>
            </p:cNvPr>
            <p:cNvGrpSpPr/>
            <p:nvPr/>
          </p:nvGrpSpPr>
          <p:grpSpPr>
            <a:xfrm>
              <a:off x="4853377" y="3997905"/>
              <a:ext cx="554441" cy="377594"/>
              <a:chOff x="4156075" y="2292350"/>
              <a:chExt cx="552450" cy="376238"/>
            </a:xfrm>
            <a:solidFill>
              <a:srgbClr val="0070C0"/>
            </a:solidFill>
          </p:grpSpPr>
          <p:sp>
            <p:nvSpPr>
              <p:cNvPr id="100" name="Freeform 27">
                <a:extLst>
                  <a:ext uri="{FF2B5EF4-FFF2-40B4-BE49-F238E27FC236}">
                    <a16:creationId xmlns="" xmlns:a16="http://schemas.microsoft.com/office/drawing/2014/main" id="{1257CFD7-1E23-423A-B067-B72DA986D1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2925" y="2292350"/>
                <a:ext cx="158750" cy="161925"/>
              </a:xfrm>
              <a:custGeom>
                <a:avLst/>
                <a:gdLst>
                  <a:gd name="T0" fmla="*/ 21 w 42"/>
                  <a:gd name="T1" fmla="*/ 0 h 43"/>
                  <a:gd name="T2" fmla="*/ 0 w 42"/>
                  <a:gd name="T3" fmla="*/ 22 h 43"/>
                  <a:gd name="T4" fmla="*/ 21 w 42"/>
                  <a:gd name="T5" fmla="*/ 43 h 43"/>
                  <a:gd name="T6" fmla="*/ 21 w 42"/>
                  <a:gd name="T7" fmla="*/ 43 h 43"/>
                  <a:gd name="T8" fmla="*/ 42 w 42"/>
                  <a:gd name="T9" fmla="*/ 22 h 43"/>
                  <a:gd name="T10" fmla="*/ 21 w 42"/>
                  <a:gd name="T1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3">
                    <a:moveTo>
                      <a:pt x="21" y="0"/>
                    </a:moveTo>
                    <a:cubicBezTo>
                      <a:pt x="9" y="0"/>
                      <a:pt x="0" y="10"/>
                      <a:pt x="0" y="22"/>
                    </a:cubicBezTo>
                    <a:cubicBezTo>
                      <a:pt x="0" y="33"/>
                      <a:pt x="9" y="43"/>
                      <a:pt x="21" y="43"/>
                    </a:cubicBezTo>
                    <a:cubicBezTo>
                      <a:pt x="21" y="43"/>
                      <a:pt x="21" y="43"/>
                      <a:pt x="21" y="43"/>
                    </a:cubicBezTo>
                    <a:cubicBezTo>
                      <a:pt x="33" y="43"/>
                      <a:pt x="42" y="33"/>
                      <a:pt x="42" y="22"/>
                    </a:cubicBezTo>
                    <a:cubicBezTo>
                      <a:pt x="42" y="10"/>
                      <a:pt x="33" y="0"/>
                      <a:pt x="21" y="0"/>
                    </a:cubicBezTo>
                  </a:path>
                </a:pathLst>
              </a:custGeom>
              <a:solidFill>
                <a:srgbClr val="9C52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4117">
                  <a:defRPr/>
                </a:pPr>
                <a:endParaRPr lang="zh-CN" altLang="en-US" sz="1400" kern="0">
                  <a:solidFill>
                    <a:prstClr val="black"/>
                  </a:solidFill>
                  <a:latin typeface="Palatino Linotype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1" name="Freeform 28">
                <a:extLst>
                  <a:ext uri="{FF2B5EF4-FFF2-40B4-BE49-F238E27FC236}">
                    <a16:creationId xmlns="" xmlns:a16="http://schemas.microsoft.com/office/drawing/2014/main" id="{16057A63-BE7A-45D9-B2F8-90EF6B27A4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4663" y="2462213"/>
                <a:ext cx="295275" cy="206375"/>
              </a:xfrm>
              <a:custGeom>
                <a:avLst/>
                <a:gdLst>
                  <a:gd name="T0" fmla="*/ 55 w 78"/>
                  <a:gd name="T1" fmla="*/ 0 h 55"/>
                  <a:gd name="T2" fmla="*/ 39 w 78"/>
                  <a:gd name="T3" fmla="*/ 45 h 55"/>
                  <a:gd name="T4" fmla="*/ 23 w 78"/>
                  <a:gd name="T5" fmla="*/ 0 h 55"/>
                  <a:gd name="T6" fmla="*/ 0 w 78"/>
                  <a:gd name="T7" fmla="*/ 33 h 55"/>
                  <a:gd name="T8" fmla="*/ 0 w 78"/>
                  <a:gd name="T9" fmla="*/ 34 h 55"/>
                  <a:gd name="T10" fmla="*/ 0 w 78"/>
                  <a:gd name="T11" fmla="*/ 35 h 55"/>
                  <a:gd name="T12" fmla="*/ 39 w 78"/>
                  <a:gd name="T13" fmla="*/ 55 h 55"/>
                  <a:gd name="T14" fmla="*/ 78 w 78"/>
                  <a:gd name="T15" fmla="*/ 35 h 55"/>
                  <a:gd name="T16" fmla="*/ 78 w 78"/>
                  <a:gd name="T17" fmla="*/ 34 h 55"/>
                  <a:gd name="T18" fmla="*/ 78 w 78"/>
                  <a:gd name="T19" fmla="*/ 33 h 55"/>
                  <a:gd name="T20" fmla="*/ 55 w 78"/>
                  <a:gd name="T2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8" h="55">
                    <a:moveTo>
                      <a:pt x="55" y="0"/>
                    </a:moveTo>
                    <a:cubicBezTo>
                      <a:pt x="39" y="45"/>
                      <a:pt x="39" y="45"/>
                      <a:pt x="39" y="45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6"/>
                      <a:pt x="1" y="19"/>
                      <a:pt x="0" y="33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1" y="44"/>
                      <a:pt x="18" y="55"/>
                      <a:pt x="39" y="55"/>
                    </a:cubicBezTo>
                    <a:cubicBezTo>
                      <a:pt x="60" y="55"/>
                      <a:pt x="77" y="44"/>
                      <a:pt x="78" y="35"/>
                    </a:cubicBezTo>
                    <a:cubicBezTo>
                      <a:pt x="78" y="34"/>
                      <a:pt x="78" y="34"/>
                      <a:pt x="78" y="34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7" y="19"/>
                      <a:pt x="68" y="6"/>
                      <a:pt x="55" y="0"/>
                    </a:cubicBezTo>
                  </a:path>
                </a:pathLst>
              </a:custGeom>
              <a:solidFill>
                <a:srgbClr val="9C52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4117">
                  <a:defRPr/>
                </a:pPr>
                <a:endParaRPr lang="zh-CN" altLang="en-US" sz="1400" kern="0">
                  <a:solidFill>
                    <a:prstClr val="black"/>
                  </a:solidFill>
                  <a:latin typeface="Palatino Linotype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2" name="Freeform 29">
                <a:extLst>
                  <a:ext uri="{FF2B5EF4-FFF2-40B4-BE49-F238E27FC236}">
                    <a16:creationId xmlns="" xmlns:a16="http://schemas.microsoft.com/office/drawing/2014/main" id="{900D3538-C170-4BBC-BD53-96708A7D7C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6425" y="2457450"/>
                <a:ext cx="30163" cy="30163"/>
              </a:xfrm>
              <a:custGeom>
                <a:avLst/>
                <a:gdLst>
                  <a:gd name="T0" fmla="*/ 10 w 19"/>
                  <a:gd name="T1" fmla="*/ 0 h 19"/>
                  <a:gd name="T2" fmla="*/ 0 w 19"/>
                  <a:gd name="T3" fmla="*/ 10 h 19"/>
                  <a:gd name="T4" fmla="*/ 10 w 19"/>
                  <a:gd name="T5" fmla="*/ 19 h 19"/>
                  <a:gd name="T6" fmla="*/ 19 w 19"/>
                  <a:gd name="T7" fmla="*/ 10 h 19"/>
                  <a:gd name="T8" fmla="*/ 10 w 19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0" y="0"/>
                    </a:moveTo>
                    <a:lnTo>
                      <a:pt x="0" y="10"/>
                    </a:lnTo>
                    <a:lnTo>
                      <a:pt x="10" y="19"/>
                    </a:lnTo>
                    <a:lnTo>
                      <a:pt x="19" y="1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4117">
                  <a:defRPr/>
                </a:pPr>
                <a:endParaRPr lang="zh-CN" altLang="en-US" sz="1400" kern="0">
                  <a:solidFill>
                    <a:prstClr val="black"/>
                  </a:solidFill>
                  <a:latin typeface="Palatino Linotype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3" name="Freeform 30">
                <a:extLst>
                  <a:ext uri="{FF2B5EF4-FFF2-40B4-BE49-F238E27FC236}">
                    <a16:creationId xmlns="" xmlns:a16="http://schemas.microsoft.com/office/drawing/2014/main" id="{9A71E2D4-C9E8-48B9-A065-FC77ED8BE1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6425" y="2457450"/>
                <a:ext cx="30163" cy="30163"/>
              </a:xfrm>
              <a:custGeom>
                <a:avLst/>
                <a:gdLst>
                  <a:gd name="T0" fmla="*/ 10 w 19"/>
                  <a:gd name="T1" fmla="*/ 0 h 19"/>
                  <a:gd name="T2" fmla="*/ 0 w 19"/>
                  <a:gd name="T3" fmla="*/ 10 h 19"/>
                  <a:gd name="T4" fmla="*/ 10 w 19"/>
                  <a:gd name="T5" fmla="*/ 19 h 19"/>
                  <a:gd name="T6" fmla="*/ 19 w 19"/>
                  <a:gd name="T7" fmla="*/ 10 h 19"/>
                  <a:gd name="T8" fmla="*/ 10 w 19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0" y="0"/>
                    </a:moveTo>
                    <a:lnTo>
                      <a:pt x="0" y="10"/>
                    </a:lnTo>
                    <a:lnTo>
                      <a:pt x="10" y="19"/>
                    </a:lnTo>
                    <a:lnTo>
                      <a:pt x="19" y="10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4117">
                  <a:defRPr/>
                </a:pPr>
                <a:endParaRPr lang="zh-CN" altLang="en-US" sz="1400" kern="0">
                  <a:solidFill>
                    <a:prstClr val="black"/>
                  </a:solidFill>
                  <a:latin typeface="Palatino Linotype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" name="Freeform 31">
                <a:extLst>
                  <a:ext uri="{FF2B5EF4-FFF2-40B4-BE49-F238E27FC236}">
                    <a16:creationId xmlns="" xmlns:a16="http://schemas.microsoft.com/office/drawing/2014/main" id="{6FC869D0-DDEA-443F-8F49-9F873254A3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8488" y="2487613"/>
                <a:ext cx="46038" cy="109538"/>
              </a:xfrm>
              <a:custGeom>
                <a:avLst/>
                <a:gdLst>
                  <a:gd name="T0" fmla="*/ 15 w 29"/>
                  <a:gd name="T1" fmla="*/ 0 h 69"/>
                  <a:gd name="T2" fmla="*/ 7 w 29"/>
                  <a:gd name="T3" fmla="*/ 5 h 69"/>
                  <a:gd name="T4" fmla="*/ 0 w 29"/>
                  <a:gd name="T5" fmla="*/ 36 h 69"/>
                  <a:gd name="T6" fmla="*/ 15 w 29"/>
                  <a:gd name="T7" fmla="*/ 69 h 69"/>
                  <a:gd name="T8" fmla="*/ 29 w 29"/>
                  <a:gd name="T9" fmla="*/ 36 h 69"/>
                  <a:gd name="T10" fmla="*/ 22 w 29"/>
                  <a:gd name="T11" fmla="*/ 5 h 69"/>
                  <a:gd name="T12" fmla="*/ 15 w 29"/>
                  <a:gd name="T1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69">
                    <a:moveTo>
                      <a:pt x="15" y="0"/>
                    </a:moveTo>
                    <a:lnTo>
                      <a:pt x="7" y="5"/>
                    </a:lnTo>
                    <a:lnTo>
                      <a:pt x="0" y="36"/>
                    </a:lnTo>
                    <a:lnTo>
                      <a:pt x="15" y="69"/>
                    </a:lnTo>
                    <a:lnTo>
                      <a:pt x="29" y="36"/>
                    </a:lnTo>
                    <a:lnTo>
                      <a:pt x="22" y="5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4117">
                  <a:defRPr/>
                </a:pPr>
                <a:endParaRPr lang="zh-CN" altLang="en-US" sz="1400" kern="0">
                  <a:solidFill>
                    <a:prstClr val="black"/>
                  </a:solidFill>
                  <a:latin typeface="Palatino Linotype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5" name="Freeform 32">
                <a:extLst>
                  <a:ext uri="{FF2B5EF4-FFF2-40B4-BE49-F238E27FC236}">
                    <a16:creationId xmlns="" xmlns:a16="http://schemas.microsoft.com/office/drawing/2014/main" id="{67855DD4-88A6-453E-B4A3-FFD2E4F782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8488" y="2487613"/>
                <a:ext cx="46038" cy="109538"/>
              </a:xfrm>
              <a:custGeom>
                <a:avLst/>
                <a:gdLst>
                  <a:gd name="T0" fmla="*/ 15 w 29"/>
                  <a:gd name="T1" fmla="*/ 0 h 69"/>
                  <a:gd name="T2" fmla="*/ 7 w 29"/>
                  <a:gd name="T3" fmla="*/ 5 h 69"/>
                  <a:gd name="T4" fmla="*/ 0 w 29"/>
                  <a:gd name="T5" fmla="*/ 36 h 69"/>
                  <a:gd name="T6" fmla="*/ 15 w 29"/>
                  <a:gd name="T7" fmla="*/ 69 h 69"/>
                  <a:gd name="T8" fmla="*/ 29 w 29"/>
                  <a:gd name="T9" fmla="*/ 36 h 69"/>
                  <a:gd name="T10" fmla="*/ 22 w 29"/>
                  <a:gd name="T11" fmla="*/ 5 h 69"/>
                  <a:gd name="T12" fmla="*/ 15 w 29"/>
                  <a:gd name="T1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69">
                    <a:moveTo>
                      <a:pt x="15" y="0"/>
                    </a:moveTo>
                    <a:lnTo>
                      <a:pt x="7" y="5"/>
                    </a:lnTo>
                    <a:lnTo>
                      <a:pt x="0" y="36"/>
                    </a:lnTo>
                    <a:lnTo>
                      <a:pt x="15" y="69"/>
                    </a:lnTo>
                    <a:lnTo>
                      <a:pt x="29" y="36"/>
                    </a:lnTo>
                    <a:lnTo>
                      <a:pt x="22" y="5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4117">
                  <a:defRPr/>
                </a:pPr>
                <a:endParaRPr lang="zh-CN" altLang="en-US" sz="1400" kern="0">
                  <a:solidFill>
                    <a:prstClr val="black"/>
                  </a:solidFill>
                  <a:latin typeface="Palatino Linotype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6" name="Oval 33">
                <a:extLst>
                  <a:ext uri="{FF2B5EF4-FFF2-40B4-BE49-F238E27FC236}">
                    <a16:creationId xmlns="" xmlns:a16="http://schemas.microsoft.com/office/drawing/2014/main" id="{ABC1BD2E-2058-4579-81CF-A73A746669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5288" y="2333625"/>
                <a:ext cx="115888" cy="120650"/>
              </a:xfrm>
              <a:prstGeom prst="ellipse">
                <a:avLst/>
              </a:prstGeom>
              <a:solidFill>
                <a:srgbClr val="9C52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4117">
                  <a:defRPr/>
                </a:pPr>
                <a:endParaRPr lang="zh-CN" altLang="en-US" sz="1400" kern="0">
                  <a:solidFill>
                    <a:prstClr val="black"/>
                  </a:solidFill>
                  <a:latin typeface="Palatino Linotype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7" name="Freeform 34">
                <a:extLst>
                  <a:ext uri="{FF2B5EF4-FFF2-40B4-BE49-F238E27FC236}">
                    <a16:creationId xmlns="" xmlns:a16="http://schemas.microsoft.com/office/drawing/2014/main" id="{F213DA74-4ACC-4A29-95D3-08E0F1E567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4500" y="2454275"/>
                <a:ext cx="17463" cy="22225"/>
              </a:xfrm>
              <a:custGeom>
                <a:avLst/>
                <a:gdLst>
                  <a:gd name="T0" fmla="*/ 4 w 11"/>
                  <a:gd name="T1" fmla="*/ 0 h 14"/>
                  <a:gd name="T2" fmla="*/ 0 w 11"/>
                  <a:gd name="T3" fmla="*/ 7 h 14"/>
                  <a:gd name="T4" fmla="*/ 4 w 11"/>
                  <a:gd name="T5" fmla="*/ 14 h 14"/>
                  <a:gd name="T6" fmla="*/ 11 w 11"/>
                  <a:gd name="T7" fmla="*/ 7 h 14"/>
                  <a:gd name="T8" fmla="*/ 4 w 11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4">
                    <a:moveTo>
                      <a:pt x="4" y="0"/>
                    </a:moveTo>
                    <a:lnTo>
                      <a:pt x="0" y="7"/>
                    </a:lnTo>
                    <a:lnTo>
                      <a:pt x="4" y="14"/>
                    </a:lnTo>
                    <a:lnTo>
                      <a:pt x="11" y="7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4117">
                  <a:defRPr/>
                </a:pPr>
                <a:endParaRPr lang="zh-CN" altLang="en-US" sz="1400" kern="0">
                  <a:solidFill>
                    <a:prstClr val="black"/>
                  </a:solidFill>
                  <a:latin typeface="Palatino Linotype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8" name="Freeform 35">
                <a:extLst>
                  <a:ext uri="{FF2B5EF4-FFF2-40B4-BE49-F238E27FC236}">
                    <a16:creationId xmlns="" xmlns:a16="http://schemas.microsoft.com/office/drawing/2014/main" id="{0D94E371-5FF3-4F88-B048-3C6EA3A53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4500" y="2454275"/>
                <a:ext cx="17463" cy="22225"/>
              </a:xfrm>
              <a:custGeom>
                <a:avLst/>
                <a:gdLst>
                  <a:gd name="T0" fmla="*/ 4 w 11"/>
                  <a:gd name="T1" fmla="*/ 0 h 14"/>
                  <a:gd name="T2" fmla="*/ 0 w 11"/>
                  <a:gd name="T3" fmla="*/ 7 h 14"/>
                  <a:gd name="T4" fmla="*/ 4 w 11"/>
                  <a:gd name="T5" fmla="*/ 14 h 14"/>
                  <a:gd name="T6" fmla="*/ 11 w 11"/>
                  <a:gd name="T7" fmla="*/ 7 h 14"/>
                  <a:gd name="T8" fmla="*/ 4 w 11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4">
                    <a:moveTo>
                      <a:pt x="4" y="0"/>
                    </a:moveTo>
                    <a:lnTo>
                      <a:pt x="0" y="7"/>
                    </a:lnTo>
                    <a:lnTo>
                      <a:pt x="4" y="14"/>
                    </a:lnTo>
                    <a:lnTo>
                      <a:pt x="11" y="7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4117">
                  <a:defRPr/>
                </a:pPr>
                <a:endParaRPr lang="zh-CN" altLang="en-US" sz="1400" kern="0">
                  <a:solidFill>
                    <a:prstClr val="black"/>
                  </a:solidFill>
                  <a:latin typeface="Palatino Linotype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9" name="Freeform 36">
                <a:extLst>
                  <a:ext uri="{FF2B5EF4-FFF2-40B4-BE49-F238E27FC236}">
                    <a16:creationId xmlns="" xmlns:a16="http://schemas.microsoft.com/office/drawing/2014/main" id="{0EB41B63-37D2-45E5-8F7E-CC4974BCD8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6563" y="2476500"/>
                <a:ext cx="33338" cy="79375"/>
              </a:xfrm>
              <a:custGeom>
                <a:avLst/>
                <a:gdLst>
                  <a:gd name="T0" fmla="*/ 9 w 21"/>
                  <a:gd name="T1" fmla="*/ 0 h 50"/>
                  <a:gd name="T2" fmla="*/ 9 w 21"/>
                  <a:gd name="T3" fmla="*/ 0 h 50"/>
                  <a:gd name="T4" fmla="*/ 5 w 21"/>
                  <a:gd name="T5" fmla="*/ 5 h 50"/>
                  <a:gd name="T6" fmla="*/ 0 w 21"/>
                  <a:gd name="T7" fmla="*/ 26 h 50"/>
                  <a:gd name="T8" fmla="*/ 9 w 21"/>
                  <a:gd name="T9" fmla="*/ 50 h 50"/>
                  <a:gd name="T10" fmla="*/ 21 w 21"/>
                  <a:gd name="T11" fmla="*/ 26 h 50"/>
                  <a:gd name="T12" fmla="*/ 14 w 21"/>
                  <a:gd name="T13" fmla="*/ 5 h 50"/>
                  <a:gd name="T14" fmla="*/ 9 w 21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50">
                    <a:moveTo>
                      <a:pt x="9" y="0"/>
                    </a:moveTo>
                    <a:lnTo>
                      <a:pt x="9" y="0"/>
                    </a:lnTo>
                    <a:lnTo>
                      <a:pt x="5" y="5"/>
                    </a:lnTo>
                    <a:lnTo>
                      <a:pt x="0" y="26"/>
                    </a:lnTo>
                    <a:lnTo>
                      <a:pt x="9" y="50"/>
                    </a:lnTo>
                    <a:lnTo>
                      <a:pt x="21" y="26"/>
                    </a:lnTo>
                    <a:lnTo>
                      <a:pt x="14" y="5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4117">
                  <a:defRPr/>
                </a:pPr>
                <a:endParaRPr lang="zh-CN" altLang="en-US" sz="1400" kern="0">
                  <a:solidFill>
                    <a:prstClr val="black"/>
                  </a:solidFill>
                  <a:latin typeface="Palatino Linotype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0" name="Freeform 37">
                <a:extLst>
                  <a:ext uri="{FF2B5EF4-FFF2-40B4-BE49-F238E27FC236}">
                    <a16:creationId xmlns="" xmlns:a16="http://schemas.microsoft.com/office/drawing/2014/main" id="{F8A246B7-599A-4557-B19A-6F97C7A71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6563" y="2476500"/>
                <a:ext cx="33338" cy="79375"/>
              </a:xfrm>
              <a:custGeom>
                <a:avLst/>
                <a:gdLst>
                  <a:gd name="T0" fmla="*/ 9 w 21"/>
                  <a:gd name="T1" fmla="*/ 0 h 50"/>
                  <a:gd name="T2" fmla="*/ 9 w 21"/>
                  <a:gd name="T3" fmla="*/ 0 h 50"/>
                  <a:gd name="T4" fmla="*/ 5 w 21"/>
                  <a:gd name="T5" fmla="*/ 5 h 50"/>
                  <a:gd name="T6" fmla="*/ 0 w 21"/>
                  <a:gd name="T7" fmla="*/ 26 h 50"/>
                  <a:gd name="T8" fmla="*/ 9 w 21"/>
                  <a:gd name="T9" fmla="*/ 50 h 50"/>
                  <a:gd name="T10" fmla="*/ 21 w 21"/>
                  <a:gd name="T11" fmla="*/ 26 h 50"/>
                  <a:gd name="T12" fmla="*/ 14 w 21"/>
                  <a:gd name="T13" fmla="*/ 5 h 50"/>
                  <a:gd name="T14" fmla="*/ 9 w 21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50">
                    <a:moveTo>
                      <a:pt x="9" y="0"/>
                    </a:moveTo>
                    <a:lnTo>
                      <a:pt x="9" y="0"/>
                    </a:lnTo>
                    <a:lnTo>
                      <a:pt x="5" y="5"/>
                    </a:lnTo>
                    <a:lnTo>
                      <a:pt x="0" y="26"/>
                    </a:lnTo>
                    <a:lnTo>
                      <a:pt x="9" y="50"/>
                    </a:lnTo>
                    <a:lnTo>
                      <a:pt x="21" y="26"/>
                    </a:lnTo>
                    <a:lnTo>
                      <a:pt x="14" y="5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4117">
                  <a:defRPr/>
                </a:pPr>
                <a:endParaRPr lang="zh-CN" altLang="en-US" sz="1400" kern="0">
                  <a:solidFill>
                    <a:prstClr val="black"/>
                  </a:solidFill>
                  <a:latin typeface="Palatino Linotype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" name="Oval 38">
                <a:extLst>
                  <a:ext uri="{FF2B5EF4-FFF2-40B4-BE49-F238E27FC236}">
                    <a16:creationId xmlns="" xmlns:a16="http://schemas.microsoft.com/office/drawing/2014/main" id="{A8B43574-CD9A-4AC4-A766-0E743961AC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1838" y="2333625"/>
                <a:ext cx="117475" cy="120650"/>
              </a:xfrm>
              <a:prstGeom prst="ellipse">
                <a:avLst/>
              </a:prstGeom>
              <a:solidFill>
                <a:srgbClr val="9C52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4117">
                  <a:defRPr/>
                </a:pPr>
                <a:endParaRPr lang="zh-CN" altLang="en-US" sz="1400" kern="0">
                  <a:solidFill>
                    <a:prstClr val="black"/>
                  </a:solidFill>
                  <a:latin typeface="Palatino Linotype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2" name="Freeform 39">
                <a:extLst>
                  <a:ext uri="{FF2B5EF4-FFF2-40B4-BE49-F238E27FC236}">
                    <a16:creationId xmlns="" xmlns:a16="http://schemas.microsoft.com/office/drawing/2014/main" id="{84745460-28AE-42A8-901D-CF65E1544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0725" y="2457450"/>
                <a:ext cx="177800" cy="150813"/>
              </a:xfrm>
              <a:custGeom>
                <a:avLst/>
                <a:gdLst>
                  <a:gd name="T0" fmla="*/ 30 w 47"/>
                  <a:gd name="T1" fmla="*/ 0 h 40"/>
                  <a:gd name="T2" fmla="*/ 19 w 47"/>
                  <a:gd name="T3" fmla="*/ 33 h 40"/>
                  <a:gd name="T4" fmla="*/ 7 w 47"/>
                  <a:gd name="T5" fmla="*/ 0 h 40"/>
                  <a:gd name="T6" fmla="*/ 0 w 47"/>
                  <a:gd name="T7" fmla="*/ 5 h 40"/>
                  <a:gd name="T8" fmla="*/ 15 w 47"/>
                  <a:gd name="T9" fmla="*/ 34 h 40"/>
                  <a:gd name="T10" fmla="*/ 15 w 47"/>
                  <a:gd name="T11" fmla="*/ 35 h 40"/>
                  <a:gd name="T12" fmla="*/ 15 w 47"/>
                  <a:gd name="T13" fmla="*/ 36 h 40"/>
                  <a:gd name="T14" fmla="*/ 15 w 47"/>
                  <a:gd name="T15" fmla="*/ 36 h 40"/>
                  <a:gd name="T16" fmla="*/ 14 w 47"/>
                  <a:gd name="T17" fmla="*/ 40 h 40"/>
                  <a:gd name="T18" fmla="*/ 19 w 47"/>
                  <a:gd name="T19" fmla="*/ 40 h 40"/>
                  <a:gd name="T20" fmla="*/ 47 w 47"/>
                  <a:gd name="T21" fmla="*/ 25 h 40"/>
                  <a:gd name="T22" fmla="*/ 47 w 47"/>
                  <a:gd name="T23" fmla="*/ 25 h 40"/>
                  <a:gd name="T24" fmla="*/ 47 w 47"/>
                  <a:gd name="T25" fmla="*/ 25 h 40"/>
                  <a:gd name="T26" fmla="*/ 30 w 47"/>
                  <a:gd name="T2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40">
                    <a:moveTo>
                      <a:pt x="30" y="0"/>
                    </a:moveTo>
                    <a:cubicBezTo>
                      <a:pt x="19" y="33"/>
                      <a:pt x="19" y="33"/>
                      <a:pt x="19" y="33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1"/>
                      <a:pt x="2" y="3"/>
                      <a:pt x="0" y="5"/>
                    </a:cubicBezTo>
                    <a:cubicBezTo>
                      <a:pt x="8" y="12"/>
                      <a:pt x="14" y="23"/>
                      <a:pt x="15" y="34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5" y="37"/>
                      <a:pt x="14" y="38"/>
                      <a:pt x="14" y="40"/>
                    </a:cubicBezTo>
                    <a:cubicBezTo>
                      <a:pt x="15" y="40"/>
                      <a:pt x="17" y="40"/>
                      <a:pt x="19" y="40"/>
                    </a:cubicBezTo>
                    <a:cubicBezTo>
                      <a:pt x="34" y="40"/>
                      <a:pt x="46" y="32"/>
                      <a:pt x="47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6" y="14"/>
                      <a:pt x="40" y="5"/>
                      <a:pt x="30" y="0"/>
                    </a:cubicBezTo>
                  </a:path>
                </a:pathLst>
              </a:custGeom>
              <a:solidFill>
                <a:srgbClr val="9C52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4117">
                  <a:defRPr/>
                </a:pPr>
                <a:endParaRPr lang="zh-CN" altLang="en-US" sz="1400" kern="0">
                  <a:solidFill>
                    <a:prstClr val="black"/>
                  </a:solidFill>
                  <a:latin typeface="Palatino Linotype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3" name="Freeform 40">
                <a:extLst>
                  <a:ext uri="{FF2B5EF4-FFF2-40B4-BE49-F238E27FC236}">
                    <a16:creationId xmlns="" xmlns:a16="http://schemas.microsoft.com/office/drawing/2014/main" id="{21FD9742-B04E-4222-B958-77DA7CEE72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1050" y="2454275"/>
                <a:ext cx="19050" cy="22225"/>
              </a:xfrm>
              <a:custGeom>
                <a:avLst/>
                <a:gdLst>
                  <a:gd name="T0" fmla="*/ 7 w 12"/>
                  <a:gd name="T1" fmla="*/ 0 h 14"/>
                  <a:gd name="T2" fmla="*/ 0 w 12"/>
                  <a:gd name="T3" fmla="*/ 7 h 14"/>
                  <a:gd name="T4" fmla="*/ 7 w 12"/>
                  <a:gd name="T5" fmla="*/ 14 h 14"/>
                  <a:gd name="T6" fmla="*/ 12 w 12"/>
                  <a:gd name="T7" fmla="*/ 7 h 14"/>
                  <a:gd name="T8" fmla="*/ 7 w 1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7" y="0"/>
                    </a:moveTo>
                    <a:lnTo>
                      <a:pt x="0" y="7"/>
                    </a:lnTo>
                    <a:lnTo>
                      <a:pt x="7" y="14"/>
                    </a:lnTo>
                    <a:lnTo>
                      <a:pt x="12" y="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4117">
                  <a:defRPr/>
                </a:pPr>
                <a:endParaRPr lang="zh-CN" altLang="en-US" sz="1400" kern="0">
                  <a:solidFill>
                    <a:prstClr val="black"/>
                  </a:solidFill>
                  <a:latin typeface="Palatino Linotype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4" name="Freeform 41">
                <a:extLst>
                  <a:ext uri="{FF2B5EF4-FFF2-40B4-BE49-F238E27FC236}">
                    <a16:creationId xmlns="" xmlns:a16="http://schemas.microsoft.com/office/drawing/2014/main" id="{CA5D47D7-BA6D-482C-83C4-F1537C482F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1050" y="2454275"/>
                <a:ext cx="19050" cy="22225"/>
              </a:xfrm>
              <a:custGeom>
                <a:avLst/>
                <a:gdLst>
                  <a:gd name="T0" fmla="*/ 7 w 12"/>
                  <a:gd name="T1" fmla="*/ 0 h 14"/>
                  <a:gd name="T2" fmla="*/ 0 w 12"/>
                  <a:gd name="T3" fmla="*/ 7 h 14"/>
                  <a:gd name="T4" fmla="*/ 7 w 12"/>
                  <a:gd name="T5" fmla="*/ 14 h 14"/>
                  <a:gd name="T6" fmla="*/ 12 w 12"/>
                  <a:gd name="T7" fmla="*/ 7 h 14"/>
                  <a:gd name="T8" fmla="*/ 7 w 1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7" y="0"/>
                    </a:moveTo>
                    <a:lnTo>
                      <a:pt x="0" y="7"/>
                    </a:lnTo>
                    <a:lnTo>
                      <a:pt x="7" y="14"/>
                    </a:lnTo>
                    <a:lnTo>
                      <a:pt x="12" y="7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4117">
                  <a:defRPr/>
                </a:pPr>
                <a:endParaRPr lang="zh-CN" altLang="en-US" sz="1400" kern="0">
                  <a:solidFill>
                    <a:prstClr val="black"/>
                  </a:solidFill>
                  <a:latin typeface="Palatino Linotype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5" name="Freeform 42">
                <a:extLst>
                  <a:ext uri="{FF2B5EF4-FFF2-40B4-BE49-F238E27FC236}">
                    <a16:creationId xmlns="" xmlns:a16="http://schemas.microsoft.com/office/drawing/2014/main" id="{F012EF43-9B7B-4C5E-BED6-2CBBBDCD0F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3113" y="2476500"/>
                <a:ext cx="33338" cy="79375"/>
              </a:xfrm>
              <a:custGeom>
                <a:avLst/>
                <a:gdLst>
                  <a:gd name="T0" fmla="*/ 12 w 21"/>
                  <a:gd name="T1" fmla="*/ 0 h 50"/>
                  <a:gd name="T2" fmla="*/ 12 w 21"/>
                  <a:gd name="T3" fmla="*/ 0 h 50"/>
                  <a:gd name="T4" fmla="*/ 7 w 21"/>
                  <a:gd name="T5" fmla="*/ 5 h 50"/>
                  <a:gd name="T6" fmla="*/ 0 w 21"/>
                  <a:gd name="T7" fmla="*/ 26 h 50"/>
                  <a:gd name="T8" fmla="*/ 12 w 21"/>
                  <a:gd name="T9" fmla="*/ 50 h 50"/>
                  <a:gd name="T10" fmla="*/ 21 w 21"/>
                  <a:gd name="T11" fmla="*/ 26 h 50"/>
                  <a:gd name="T12" fmla="*/ 17 w 21"/>
                  <a:gd name="T13" fmla="*/ 5 h 50"/>
                  <a:gd name="T14" fmla="*/ 12 w 21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50">
                    <a:moveTo>
                      <a:pt x="12" y="0"/>
                    </a:moveTo>
                    <a:lnTo>
                      <a:pt x="12" y="0"/>
                    </a:lnTo>
                    <a:lnTo>
                      <a:pt x="7" y="5"/>
                    </a:lnTo>
                    <a:lnTo>
                      <a:pt x="0" y="26"/>
                    </a:lnTo>
                    <a:lnTo>
                      <a:pt x="12" y="50"/>
                    </a:lnTo>
                    <a:lnTo>
                      <a:pt x="21" y="26"/>
                    </a:lnTo>
                    <a:lnTo>
                      <a:pt x="17" y="5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4117">
                  <a:defRPr/>
                </a:pPr>
                <a:endParaRPr lang="zh-CN" altLang="en-US" sz="1400" kern="0">
                  <a:solidFill>
                    <a:prstClr val="black"/>
                  </a:solidFill>
                  <a:latin typeface="Palatino Linotype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6" name="Freeform 43">
                <a:extLst>
                  <a:ext uri="{FF2B5EF4-FFF2-40B4-BE49-F238E27FC236}">
                    <a16:creationId xmlns="" xmlns:a16="http://schemas.microsoft.com/office/drawing/2014/main" id="{5A0D8E0C-7558-46A6-BBE8-D8A0A1688D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3113" y="2476500"/>
                <a:ext cx="33338" cy="79375"/>
              </a:xfrm>
              <a:custGeom>
                <a:avLst/>
                <a:gdLst>
                  <a:gd name="T0" fmla="*/ 12 w 21"/>
                  <a:gd name="T1" fmla="*/ 0 h 50"/>
                  <a:gd name="T2" fmla="*/ 12 w 21"/>
                  <a:gd name="T3" fmla="*/ 0 h 50"/>
                  <a:gd name="T4" fmla="*/ 7 w 21"/>
                  <a:gd name="T5" fmla="*/ 5 h 50"/>
                  <a:gd name="T6" fmla="*/ 0 w 21"/>
                  <a:gd name="T7" fmla="*/ 26 h 50"/>
                  <a:gd name="T8" fmla="*/ 12 w 21"/>
                  <a:gd name="T9" fmla="*/ 50 h 50"/>
                  <a:gd name="T10" fmla="*/ 21 w 21"/>
                  <a:gd name="T11" fmla="*/ 26 h 50"/>
                  <a:gd name="T12" fmla="*/ 17 w 21"/>
                  <a:gd name="T13" fmla="*/ 5 h 50"/>
                  <a:gd name="T14" fmla="*/ 12 w 21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50">
                    <a:moveTo>
                      <a:pt x="12" y="0"/>
                    </a:moveTo>
                    <a:lnTo>
                      <a:pt x="12" y="0"/>
                    </a:lnTo>
                    <a:lnTo>
                      <a:pt x="7" y="5"/>
                    </a:lnTo>
                    <a:lnTo>
                      <a:pt x="0" y="26"/>
                    </a:lnTo>
                    <a:lnTo>
                      <a:pt x="12" y="50"/>
                    </a:lnTo>
                    <a:lnTo>
                      <a:pt x="21" y="26"/>
                    </a:lnTo>
                    <a:lnTo>
                      <a:pt x="17" y="5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4117">
                  <a:defRPr/>
                </a:pPr>
                <a:endParaRPr lang="zh-CN" altLang="en-US" sz="1400" kern="0">
                  <a:solidFill>
                    <a:prstClr val="black"/>
                  </a:solidFill>
                  <a:latin typeface="Palatino Linotype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" name="Freeform 44">
                <a:extLst>
                  <a:ext uri="{FF2B5EF4-FFF2-40B4-BE49-F238E27FC236}">
                    <a16:creationId xmlns="" xmlns:a16="http://schemas.microsoft.com/office/drawing/2014/main" id="{9853BB82-CE36-4F4E-91A1-EF1075023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6075" y="2457450"/>
                <a:ext cx="177800" cy="150813"/>
              </a:xfrm>
              <a:custGeom>
                <a:avLst/>
                <a:gdLst>
                  <a:gd name="T0" fmla="*/ 40 w 47"/>
                  <a:gd name="T1" fmla="*/ 0 h 40"/>
                  <a:gd name="T2" fmla="*/ 28 w 47"/>
                  <a:gd name="T3" fmla="*/ 33 h 40"/>
                  <a:gd name="T4" fmla="*/ 17 w 47"/>
                  <a:gd name="T5" fmla="*/ 0 h 40"/>
                  <a:gd name="T6" fmla="*/ 0 w 47"/>
                  <a:gd name="T7" fmla="*/ 25 h 40"/>
                  <a:gd name="T8" fmla="*/ 0 w 47"/>
                  <a:gd name="T9" fmla="*/ 25 h 40"/>
                  <a:gd name="T10" fmla="*/ 0 w 47"/>
                  <a:gd name="T11" fmla="*/ 25 h 40"/>
                  <a:gd name="T12" fmla="*/ 28 w 47"/>
                  <a:gd name="T13" fmla="*/ 40 h 40"/>
                  <a:gd name="T14" fmla="*/ 33 w 47"/>
                  <a:gd name="T15" fmla="*/ 40 h 40"/>
                  <a:gd name="T16" fmla="*/ 32 w 47"/>
                  <a:gd name="T17" fmla="*/ 36 h 40"/>
                  <a:gd name="T18" fmla="*/ 32 w 47"/>
                  <a:gd name="T19" fmla="*/ 36 h 40"/>
                  <a:gd name="T20" fmla="*/ 32 w 47"/>
                  <a:gd name="T21" fmla="*/ 35 h 40"/>
                  <a:gd name="T22" fmla="*/ 32 w 47"/>
                  <a:gd name="T23" fmla="*/ 34 h 40"/>
                  <a:gd name="T24" fmla="*/ 39 w 47"/>
                  <a:gd name="T25" fmla="*/ 13 h 40"/>
                  <a:gd name="T26" fmla="*/ 47 w 47"/>
                  <a:gd name="T27" fmla="*/ 5 h 40"/>
                  <a:gd name="T28" fmla="*/ 40 w 47"/>
                  <a:gd name="T2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40">
                    <a:moveTo>
                      <a:pt x="40" y="0"/>
                    </a:moveTo>
                    <a:cubicBezTo>
                      <a:pt x="28" y="33"/>
                      <a:pt x="28" y="33"/>
                      <a:pt x="28" y="33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5"/>
                      <a:pt x="1" y="14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32"/>
                      <a:pt x="13" y="40"/>
                      <a:pt x="28" y="40"/>
                    </a:cubicBezTo>
                    <a:cubicBezTo>
                      <a:pt x="30" y="40"/>
                      <a:pt x="32" y="40"/>
                      <a:pt x="33" y="40"/>
                    </a:cubicBezTo>
                    <a:cubicBezTo>
                      <a:pt x="33" y="38"/>
                      <a:pt x="32" y="37"/>
                      <a:pt x="32" y="3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5"/>
                      <a:pt x="32" y="35"/>
                      <a:pt x="32" y="35"/>
                    </a:cubicBezTo>
                    <a:cubicBezTo>
                      <a:pt x="32" y="35"/>
                      <a:pt x="32" y="35"/>
                      <a:pt x="32" y="34"/>
                    </a:cubicBezTo>
                    <a:cubicBezTo>
                      <a:pt x="33" y="27"/>
                      <a:pt x="35" y="20"/>
                      <a:pt x="39" y="13"/>
                    </a:cubicBezTo>
                    <a:cubicBezTo>
                      <a:pt x="42" y="10"/>
                      <a:pt x="44" y="7"/>
                      <a:pt x="47" y="5"/>
                    </a:cubicBezTo>
                    <a:cubicBezTo>
                      <a:pt x="45" y="3"/>
                      <a:pt x="43" y="1"/>
                      <a:pt x="40" y="0"/>
                    </a:cubicBezTo>
                  </a:path>
                </a:pathLst>
              </a:custGeom>
              <a:solidFill>
                <a:srgbClr val="9C52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4117">
                  <a:defRPr/>
                </a:pPr>
                <a:endParaRPr lang="zh-CN" altLang="en-US" sz="1400" kern="0">
                  <a:solidFill>
                    <a:prstClr val="black"/>
                  </a:solidFill>
                  <a:latin typeface="Palatino Linotype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20" name="组合 119">
            <a:extLst>
              <a:ext uri="{FF2B5EF4-FFF2-40B4-BE49-F238E27FC236}">
                <a16:creationId xmlns="" xmlns:a16="http://schemas.microsoft.com/office/drawing/2014/main" id="{AC671B38-8EE4-40C9-B65F-E41F5ACD1799}"/>
              </a:ext>
            </a:extLst>
          </p:cNvPr>
          <p:cNvGrpSpPr/>
          <p:nvPr/>
        </p:nvGrpSpPr>
        <p:grpSpPr>
          <a:xfrm>
            <a:off x="1768442" y="3095163"/>
            <a:ext cx="593961" cy="593961"/>
            <a:chOff x="5276799" y="5817699"/>
            <a:chExt cx="877102" cy="877102"/>
          </a:xfrm>
        </p:grpSpPr>
        <p:grpSp>
          <p:nvGrpSpPr>
            <p:cNvPr id="121" name="组合 120">
              <a:extLst>
                <a:ext uri="{FF2B5EF4-FFF2-40B4-BE49-F238E27FC236}">
                  <a16:creationId xmlns="" xmlns:a16="http://schemas.microsoft.com/office/drawing/2014/main" id="{59AE0749-3437-4DDE-B2A7-7C83A62FE663}"/>
                </a:ext>
              </a:extLst>
            </p:cNvPr>
            <p:cNvGrpSpPr/>
            <p:nvPr/>
          </p:nvGrpSpPr>
          <p:grpSpPr>
            <a:xfrm>
              <a:off x="5276799" y="5817699"/>
              <a:ext cx="877102" cy="87710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3" name="同心圆 187">
                <a:extLst>
                  <a:ext uri="{FF2B5EF4-FFF2-40B4-BE49-F238E27FC236}">
                    <a16:creationId xmlns="" xmlns:a16="http://schemas.microsoft.com/office/drawing/2014/main" id="{30ECD621-2B0F-435A-BDE1-DBFBBEA90128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4117">
                  <a:defRPr/>
                </a:pPr>
                <a:endParaRPr lang="zh-CN" altLang="en-US" sz="1400" kern="0" dirty="0">
                  <a:solidFill>
                    <a:prstClr val="black"/>
                  </a:solidFill>
                  <a:latin typeface="Palatino Linotype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4" name="椭圆 133">
                <a:extLst>
                  <a:ext uri="{FF2B5EF4-FFF2-40B4-BE49-F238E27FC236}">
                    <a16:creationId xmlns="" xmlns:a16="http://schemas.microsoft.com/office/drawing/2014/main" id="{6BD3CC1C-B528-4ED6-BD28-63641C165200}"/>
                  </a:ext>
                </a:extLst>
              </p:cNvPr>
              <p:cNvSpPr/>
              <p:nvPr/>
            </p:nvSpPr>
            <p:spPr>
              <a:xfrm>
                <a:off x="523939" y="892239"/>
                <a:ext cx="3562222" cy="3562222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4117">
                  <a:defRPr/>
                </a:pPr>
                <a:endParaRPr lang="zh-CN" altLang="en-US" sz="1400" kern="0" dirty="0">
                  <a:solidFill>
                    <a:prstClr val="white"/>
                  </a:solidFill>
                  <a:latin typeface="Palatino Linotype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2" name="组合 121">
              <a:extLst>
                <a:ext uri="{FF2B5EF4-FFF2-40B4-BE49-F238E27FC236}">
                  <a16:creationId xmlns="" xmlns:a16="http://schemas.microsoft.com/office/drawing/2014/main" id="{2BDA4047-C769-4300-B9F9-CDF36B89F329}"/>
                </a:ext>
              </a:extLst>
            </p:cNvPr>
            <p:cNvGrpSpPr/>
            <p:nvPr/>
          </p:nvGrpSpPr>
          <p:grpSpPr>
            <a:xfrm>
              <a:off x="5491718" y="5999083"/>
              <a:ext cx="447265" cy="447265"/>
              <a:chOff x="4219575" y="4668838"/>
              <a:chExt cx="442913" cy="442913"/>
            </a:xfrm>
            <a:solidFill>
              <a:srgbClr val="0070C0"/>
            </a:solidFill>
          </p:grpSpPr>
          <p:sp>
            <p:nvSpPr>
              <p:cNvPr id="123" name="Freeform 5">
                <a:extLst>
                  <a:ext uri="{FF2B5EF4-FFF2-40B4-BE49-F238E27FC236}">
                    <a16:creationId xmlns="" xmlns:a16="http://schemas.microsoft.com/office/drawing/2014/main" id="{C5A21215-4109-4A14-A7C4-62D7A9140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2750" y="4668838"/>
                <a:ext cx="368300" cy="255588"/>
              </a:xfrm>
              <a:custGeom>
                <a:avLst/>
                <a:gdLst>
                  <a:gd name="T0" fmla="*/ 95 w 97"/>
                  <a:gd name="T1" fmla="*/ 0 h 68"/>
                  <a:gd name="T2" fmla="*/ 68 w 97"/>
                  <a:gd name="T3" fmla="*/ 10 h 68"/>
                  <a:gd name="T4" fmla="*/ 79 w 97"/>
                  <a:gd name="T5" fmla="*/ 16 h 68"/>
                  <a:gd name="T6" fmla="*/ 33 w 97"/>
                  <a:gd name="T7" fmla="*/ 50 h 68"/>
                  <a:gd name="T8" fmla="*/ 5 w 97"/>
                  <a:gd name="T9" fmla="*/ 55 h 68"/>
                  <a:gd name="T10" fmla="*/ 0 w 97"/>
                  <a:gd name="T11" fmla="*/ 55 h 68"/>
                  <a:gd name="T12" fmla="*/ 0 w 97"/>
                  <a:gd name="T13" fmla="*/ 61 h 68"/>
                  <a:gd name="T14" fmla="*/ 0 w 97"/>
                  <a:gd name="T15" fmla="*/ 68 h 68"/>
                  <a:gd name="T16" fmla="*/ 5 w 97"/>
                  <a:gd name="T17" fmla="*/ 68 h 68"/>
                  <a:gd name="T18" fmla="*/ 36 w 97"/>
                  <a:gd name="T19" fmla="*/ 62 h 68"/>
                  <a:gd name="T20" fmla="*/ 68 w 97"/>
                  <a:gd name="T21" fmla="*/ 45 h 68"/>
                  <a:gd name="T22" fmla="*/ 90 w 97"/>
                  <a:gd name="T23" fmla="*/ 22 h 68"/>
                  <a:gd name="T24" fmla="*/ 97 w 97"/>
                  <a:gd name="T25" fmla="*/ 27 h 68"/>
                  <a:gd name="T26" fmla="*/ 95 w 97"/>
                  <a:gd name="T2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7" h="68">
                    <a:moveTo>
                      <a:pt x="95" y="0"/>
                    </a:moveTo>
                    <a:cubicBezTo>
                      <a:pt x="68" y="10"/>
                      <a:pt x="68" y="10"/>
                      <a:pt x="68" y="10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68" y="32"/>
                      <a:pt x="52" y="44"/>
                      <a:pt x="33" y="50"/>
                    </a:cubicBezTo>
                    <a:cubicBezTo>
                      <a:pt x="21" y="55"/>
                      <a:pt x="10" y="55"/>
                      <a:pt x="5" y="55"/>
                    </a:cubicBezTo>
                    <a:cubicBezTo>
                      <a:pt x="2" y="55"/>
                      <a:pt x="0" y="55"/>
                      <a:pt x="0" y="55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1" y="68"/>
                      <a:pt x="2" y="68"/>
                      <a:pt x="5" y="68"/>
                    </a:cubicBezTo>
                    <a:cubicBezTo>
                      <a:pt x="11" y="68"/>
                      <a:pt x="23" y="67"/>
                      <a:pt x="36" y="62"/>
                    </a:cubicBezTo>
                    <a:cubicBezTo>
                      <a:pt x="48" y="58"/>
                      <a:pt x="59" y="53"/>
                      <a:pt x="68" y="45"/>
                    </a:cubicBezTo>
                    <a:cubicBezTo>
                      <a:pt x="76" y="39"/>
                      <a:pt x="83" y="31"/>
                      <a:pt x="90" y="22"/>
                    </a:cubicBezTo>
                    <a:cubicBezTo>
                      <a:pt x="97" y="27"/>
                      <a:pt x="97" y="27"/>
                      <a:pt x="97" y="27"/>
                    </a:cubicBezTo>
                    <a:cubicBezTo>
                      <a:pt x="95" y="0"/>
                      <a:pt x="95" y="0"/>
                      <a:pt x="95" y="0"/>
                    </a:cubicBezTo>
                  </a:path>
                </a:pathLst>
              </a:custGeom>
              <a:solidFill>
                <a:srgbClr val="01A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4117">
                  <a:defRPr/>
                </a:pPr>
                <a:endParaRPr lang="zh-CN" altLang="en-US" sz="1400" kern="0">
                  <a:solidFill>
                    <a:prstClr val="black"/>
                  </a:solidFill>
                  <a:latin typeface="Palatino Linotype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" name="Rectangle 6">
                <a:extLst>
                  <a:ext uri="{FF2B5EF4-FFF2-40B4-BE49-F238E27FC236}">
                    <a16:creationId xmlns="" xmlns:a16="http://schemas.microsoft.com/office/drawing/2014/main" id="{A60B0086-A959-45D5-8D4C-4E50C96F79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9575" y="4962525"/>
                <a:ext cx="87313" cy="936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4117">
                  <a:defRPr/>
                </a:pPr>
                <a:endParaRPr lang="zh-CN" altLang="en-US" sz="1400" kern="0">
                  <a:solidFill>
                    <a:prstClr val="black"/>
                  </a:solidFill>
                  <a:latin typeface="Palatino Linotype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Rectangle 7">
                <a:extLst>
                  <a:ext uri="{FF2B5EF4-FFF2-40B4-BE49-F238E27FC236}">
                    <a16:creationId xmlns="" xmlns:a16="http://schemas.microsoft.com/office/drawing/2014/main" id="{A70F6735-73F3-4D57-82F1-B0B68D4AE4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9575" y="4962525"/>
                <a:ext cx="87313" cy="93663"/>
              </a:xfrm>
              <a:prstGeom prst="rect">
                <a:avLst/>
              </a:prstGeom>
              <a:solidFill>
                <a:srgbClr val="01A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4117">
                  <a:defRPr/>
                </a:pPr>
                <a:endParaRPr lang="zh-CN" altLang="en-US" sz="1400" kern="0">
                  <a:solidFill>
                    <a:prstClr val="black"/>
                  </a:solidFill>
                  <a:latin typeface="Palatino Linotype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6" name="Rectangle 8">
                <a:extLst>
                  <a:ext uri="{FF2B5EF4-FFF2-40B4-BE49-F238E27FC236}">
                    <a16:creationId xmlns="" xmlns:a16="http://schemas.microsoft.com/office/drawing/2014/main" id="{CC33E079-D201-4ECD-9A03-659DE0702A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1175" y="4932363"/>
                <a:ext cx="84138" cy="1238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4117">
                  <a:defRPr/>
                </a:pPr>
                <a:endParaRPr lang="zh-CN" altLang="en-US" sz="1400" kern="0">
                  <a:solidFill>
                    <a:prstClr val="black"/>
                  </a:solidFill>
                  <a:latin typeface="Palatino Linotype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7" name="Rectangle 9">
                <a:extLst>
                  <a:ext uri="{FF2B5EF4-FFF2-40B4-BE49-F238E27FC236}">
                    <a16:creationId xmlns="" xmlns:a16="http://schemas.microsoft.com/office/drawing/2014/main" id="{271D9F40-3BB2-4A95-B953-0022638901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1175" y="4932363"/>
                <a:ext cx="84138" cy="123825"/>
              </a:xfrm>
              <a:prstGeom prst="rect">
                <a:avLst/>
              </a:prstGeom>
              <a:solidFill>
                <a:srgbClr val="01A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4117">
                  <a:defRPr/>
                </a:pPr>
                <a:endParaRPr lang="zh-CN" altLang="en-US" sz="1400" kern="0">
                  <a:solidFill>
                    <a:prstClr val="black"/>
                  </a:solidFill>
                  <a:latin typeface="Palatino Linotype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8" name="Rectangle 10">
                <a:extLst>
                  <a:ext uri="{FF2B5EF4-FFF2-40B4-BE49-F238E27FC236}">
                    <a16:creationId xmlns="" xmlns:a16="http://schemas.microsoft.com/office/drawing/2014/main" id="{5060A8F2-B752-41A4-86F3-A1BB916F59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9600" y="4891088"/>
                <a:ext cx="87313" cy="165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4117">
                  <a:defRPr/>
                </a:pPr>
                <a:endParaRPr lang="zh-CN" altLang="en-US" sz="1400" kern="0">
                  <a:solidFill>
                    <a:prstClr val="black"/>
                  </a:solidFill>
                  <a:latin typeface="Palatino Linotype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" name="Rectangle 11">
                <a:extLst>
                  <a:ext uri="{FF2B5EF4-FFF2-40B4-BE49-F238E27FC236}">
                    <a16:creationId xmlns="" xmlns:a16="http://schemas.microsoft.com/office/drawing/2014/main" id="{C4293C6B-3A42-441B-A37F-ECB19D0E5E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9600" y="4891088"/>
                <a:ext cx="87313" cy="165100"/>
              </a:xfrm>
              <a:prstGeom prst="rect">
                <a:avLst/>
              </a:prstGeom>
              <a:solidFill>
                <a:srgbClr val="01A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4117">
                  <a:defRPr/>
                </a:pPr>
                <a:endParaRPr lang="zh-CN" altLang="en-US" sz="1400" kern="0">
                  <a:solidFill>
                    <a:prstClr val="black"/>
                  </a:solidFill>
                  <a:latin typeface="Palatino Linotype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0" name="Rectangle 12">
                <a:extLst>
                  <a:ext uri="{FF2B5EF4-FFF2-40B4-BE49-F238E27FC236}">
                    <a16:creationId xmlns="" xmlns:a16="http://schemas.microsoft.com/office/drawing/2014/main" id="{8FB42364-9B10-411B-BFB0-85E44233C9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2788" y="4826000"/>
                <a:ext cx="82550" cy="2301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4117">
                  <a:defRPr/>
                </a:pPr>
                <a:endParaRPr lang="zh-CN" altLang="en-US" sz="1400" kern="0">
                  <a:solidFill>
                    <a:prstClr val="black"/>
                  </a:solidFill>
                  <a:latin typeface="Palatino Linotype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" name="Rectangle 13">
                <a:extLst>
                  <a:ext uri="{FF2B5EF4-FFF2-40B4-BE49-F238E27FC236}">
                    <a16:creationId xmlns="" xmlns:a16="http://schemas.microsoft.com/office/drawing/2014/main" id="{A83D86C4-D0A2-4BCA-9BF1-5AD507BDA2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2788" y="4826000"/>
                <a:ext cx="82550" cy="230188"/>
              </a:xfrm>
              <a:prstGeom prst="rect">
                <a:avLst/>
              </a:prstGeom>
              <a:solidFill>
                <a:srgbClr val="01A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4117">
                  <a:defRPr/>
                </a:pPr>
                <a:endParaRPr lang="zh-CN" altLang="en-US" sz="1400" kern="0">
                  <a:solidFill>
                    <a:prstClr val="black"/>
                  </a:solidFill>
                  <a:latin typeface="Palatino Linotype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2" name="Freeform 14">
                <a:extLst>
                  <a:ext uri="{FF2B5EF4-FFF2-40B4-BE49-F238E27FC236}">
                    <a16:creationId xmlns="" xmlns:a16="http://schemas.microsoft.com/office/drawing/2014/main" id="{C77689CA-ADD3-4764-9D63-218A9D6FFB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9575" y="4668838"/>
                <a:ext cx="442913" cy="442913"/>
              </a:xfrm>
              <a:custGeom>
                <a:avLst/>
                <a:gdLst>
                  <a:gd name="T0" fmla="*/ 112 w 117"/>
                  <a:gd name="T1" fmla="*/ 0 h 118"/>
                  <a:gd name="T2" fmla="*/ 112 w 117"/>
                  <a:gd name="T3" fmla="*/ 0 h 118"/>
                  <a:gd name="T4" fmla="*/ 112 w 117"/>
                  <a:gd name="T5" fmla="*/ 0 h 118"/>
                  <a:gd name="T6" fmla="*/ 109 w 117"/>
                  <a:gd name="T7" fmla="*/ 1 h 118"/>
                  <a:gd name="T8" fmla="*/ 107 w 117"/>
                  <a:gd name="T9" fmla="*/ 5 h 118"/>
                  <a:gd name="T10" fmla="*/ 111 w 117"/>
                  <a:gd name="T11" fmla="*/ 9 h 118"/>
                  <a:gd name="T12" fmla="*/ 111 w 117"/>
                  <a:gd name="T13" fmla="*/ 112 h 118"/>
                  <a:gd name="T14" fmla="*/ 10 w 117"/>
                  <a:gd name="T15" fmla="*/ 112 h 118"/>
                  <a:gd name="T16" fmla="*/ 5 w 117"/>
                  <a:gd name="T17" fmla="*/ 108 h 118"/>
                  <a:gd name="T18" fmla="*/ 0 w 117"/>
                  <a:gd name="T19" fmla="*/ 113 h 118"/>
                  <a:gd name="T20" fmla="*/ 0 w 117"/>
                  <a:gd name="T21" fmla="*/ 113 h 118"/>
                  <a:gd name="T22" fmla="*/ 5 w 117"/>
                  <a:gd name="T23" fmla="*/ 118 h 118"/>
                  <a:gd name="T24" fmla="*/ 10 w 117"/>
                  <a:gd name="T25" fmla="*/ 114 h 118"/>
                  <a:gd name="T26" fmla="*/ 113 w 117"/>
                  <a:gd name="T27" fmla="*/ 114 h 118"/>
                  <a:gd name="T28" fmla="*/ 113 w 117"/>
                  <a:gd name="T29" fmla="*/ 9 h 118"/>
                  <a:gd name="T30" fmla="*/ 117 w 117"/>
                  <a:gd name="T31" fmla="*/ 5 h 118"/>
                  <a:gd name="T32" fmla="*/ 112 w 117"/>
                  <a:gd name="T33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7" h="118">
                    <a:moveTo>
                      <a:pt x="112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1" y="0"/>
                      <a:pt x="110" y="0"/>
                      <a:pt x="109" y="1"/>
                    </a:cubicBezTo>
                    <a:cubicBezTo>
                      <a:pt x="108" y="2"/>
                      <a:pt x="107" y="3"/>
                      <a:pt x="107" y="5"/>
                    </a:cubicBezTo>
                    <a:cubicBezTo>
                      <a:pt x="107" y="7"/>
                      <a:pt x="109" y="9"/>
                      <a:pt x="111" y="9"/>
                    </a:cubicBezTo>
                    <a:cubicBezTo>
                      <a:pt x="111" y="112"/>
                      <a:pt x="111" y="112"/>
                      <a:pt x="111" y="112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9" y="110"/>
                      <a:pt x="7" y="108"/>
                      <a:pt x="5" y="108"/>
                    </a:cubicBezTo>
                    <a:cubicBezTo>
                      <a:pt x="3" y="108"/>
                      <a:pt x="0" y="110"/>
                      <a:pt x="0" y="113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1" y="116"/>
                      <a:pt x="3" y="118"/>
                      <a:pt x="5" y="118"/>
                    </a:cubicBezTo>
                    <a:cubicBezTo>
                      <a:pt x="7" y="118"/>
                      <a:pt x="9" y="116"/>
                      <a:pt x="10" y="114"/>
                    </a:cubicBezTo>
                    <a:cubicBezTo>
                      <a:pt x="113" y="114"/>
                      <a:pt x="113" y="114"/>
                      <a:pt x="113" y="114"/>
                    </a:cubicBezTo>
                    <a:cubicBezTo>
                      <a:pt x="113" y="9"/>
                      <a:pt x="113" y="9"/>
                      <a:pt x="113" y="9"/>
                    </a:cubicBezTo>
                    <a:cubicBezTo>
                      <a:pt x="115" y="9"/>
                      <a:pt x="117" y="7"/>
                      <a:pt x="117" y="5"/>
                    </a:cubicBezTo>
                    <a:cubicBezTo>
                      <a:pt x="117" y="2"/>
                      <a:pt x="115" y="0"/>
                      <a:pt x="112" y="0"/>
                    </a:cubicBezTo>
                  </a:path>
                </a:pathLst>
              </a:custGeom>
              <a:solidFill>
                <a:srgbClr val="01A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4117">
                  <a:defRPr/>
                </a:pPr>
                <a:endParaRPr lang="zh-CN" altLang="en-US" sz="1400" kern="0">
                  <a:solidFill>
                    <a:prstClr val="black"/>
                  </a:solidFill>
                  <a:latin typeface="Palatino Linotype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35" name="组合 134">
            <a:extLst>
              <a:ext uri="{FF2B5EF4-FFF2-40B4-BE49-F238E27FC236}">
                <a16:creationId xmlns="" xmlns:a16="http://schemas.microsoft.com/office/drawing/2014/main" id="{C823DEF4-0AC0-48BB-84EE-E4D31A1157E1}"/>
              </a:ext>
            </a:extLst>
          </p:cNvPr>
          <p:cNvGrpSpPr/>
          <p:nvPr/>
        </p:nvGrpSpPr>
        <p:grpSpPr>
          <a:xfrm>
            <a:off x="2728437" y="1130256"/>
            <a:ext cx="3084171" cy="640364"/>
            <a:chOff x="7127272" y="2681303"/>
            <a:chExt cx="4112228" cy="853819"/>
          </a:xfrm>
        </p:grpSpPr>
        <p:sp>
          <p:nvSpPr>
            <p:cNvPr id="136" name="矩形 135">
              <a:extLst>
                <a:ext uri="{FF2B5EF4-FFF2-40B4-BE49-F238E27FC236}">
                  <a16:creationId xmlns="" xmlns:a16="http://schemas.microsoft.com/office/drawing/2014/main" id="{0B3D0C99-A7D5-4128-9E9A-B70104D04343}"/>
                </a:ext>
              </a:extLst>
            </p:cNvPr>
            <p:cNvSpPr/>
            <p:nvPr/>
          </p:nvSpPr>
          <p:spPr>
            <a:xfrm>
              <a:off x="7127272" y="2681303"/>
              <a:ext cx="4112228" cy="853819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gradFill flip="none" rotWithShape="1">
                <a:gsLst>
                  <a:gs pos="0">
                    <a:sysClr val="window" lastClr="FFFFFF">
                      <a:lumMod val="71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  <a:tileRect/>
              </a:gradFill>
              <a:prstDash val="solid"/>
            </a:ln>
            <a:effectLst>
              <a:innerShdw blurRad="190500" dist="63500" dir="138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 defTabSz="684117">
                <a:defRPr/>
              </a:pPr>
              <a:endParaRPr lang="zh-CN" altLang="en-US" sz="1400" kern="0">
                <a:solidFill>
                  <a:prstClr val="white"/>
                </a:solidFill>
                <a:latin typeface="Palatino Linotype"/>
                <a:ea typeface="微软雅黑" panose="020B0503020204020204" pitchFamily="34" charset="-122"/>
              </a:endParaRPr>
            </a:p>
          </p:txBody>
        </p:sp>
        <p:sp>
          <p:nvSpPr>
            <p:cNvPr id="137" name="矩形 47">
              <a:extLst>
                <a:ext uri="{FF2B5EF4-FFF2-40B4-BE49-F238E27FC236}">
                  <a16:creationId xmlns="" xmlns:a16="http://schemas.microsoft.com/office/drawing/2014/main" id="{429D75A0-37E6-46D7-97A9-159F0A9875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2671" y="2795742"/>
              <a:ext cx="3935881" cy="679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3" tIns="34287" rIns="68573" bIns="34287">
              <a:spAutoFit/>
            </a:bodyPr>
            <a:lstStyle/>
            <a:p>
              <a:pPr defTabSz="684117">
                <a:lnSpc>
                  <a:spcPct val="130000"/>
                </a:lnSpc>
                <a:spcBef>
                  <a:spcPct val="0"/>
                </a:spcBef>
                <a:defRPr/>
              </a:pPr>
              <a:r>
                <a:rPr lang="zh-CN" altLang="en-US" sz="11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秘书在</a:t>
              </a:r>
              <a:r>
                <a:rPr lang="zh-CN" altLang="en-US" sz="11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收入管理</a:t>
              </a:r>
              <a:r>
                <a:rPr lang="en-US" altLang="zh-CN" sz="11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—</a:t>
              </a:r>
              <a:r>
                <a:rPr lang="zh-CN" altLang="en-US" sz="11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我的经费认领，</a:t>
              </a:r>
              <a:r>
                <a:rPr lang="zh-CN" altLang="en-US" sz="11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待认领页面可看到账信息，可单选或多选，点击认领。</a:t>
              </a:r>
              <a:endParaRPr lang="en-US" altLang="zh-CN" sz="11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38" name="矩形 3">
            <a:extLst>
              <a:ext uri="{FF2B5EF4-FFF2-40B4-BE49-F238E27FC236}">
                <a16:creationId xmlns="" xmlns:a16="http://schemas.microsoft.com/office/drawing/2014/main" id="{5BDB24E5-F167-4745-8643-4A406CC07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8913" y="836686"/>
            <a:ext cx="873106" cy="28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331" tIns="25715" rIns="51331" bIns="25715">
            <a:spAutoFit/>
          </a:bodyPr>
          <a:lstStyle/>
          <a:p>
            <a:pPr defTabSz="684117">
              <a:spcBef>
                <a:spcPct val="0"/>
              </a:spcBef>
            </a:pPr>
            <a:r>
              <a:rPr lang="zh-CN" altLang="en-US" sz="1500" b="1" dirty="0">
                <a:solidFill>
                  <a:srgbClr val="6076B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认领经费</a:t>
            </a:r>
          </a:p>
        </p:txBody>
      </p:sp>
      <p:grpSp>
        <p:nvGrpSpPr>
          <p:cNvPr id="139" name="组合 138">
            <a:extLst>
              <a:ext uri="{FF2B5EF4-FFF2-40B4-BE49-F238E27FC236}">
                <a16:creationId xmlns="" xmlns:a16="http://schemas.microsoft.com/office/drawing/2014/main" id="{0313C5FE-8D27-4C1F-8EF0-B16037AB0ED0}"/>
              </a:ext>
            </a:extLst>
          </p:cNvPr>
          <p:cNvGrpSpPr/>
          <p:nvPr/>
        </p:nvGrpSpPr>
        <p:grpSpPr>
          <a:xfrm>
            <a:off x="2728437" y="2181562"/>
            <a:ext cx="3084171" cy="640364"/>
            <a:chOff x="7127272" y="4062656"/>
            <a:chExt cx="4112228" cy="853819"/>
          </a:xfrm>
        </p:grpSpPr>
        <p:sp>
          <p:nvSpPr>
            <p:cNvPr id="140" name="矩形 139">
              <a:extLst>
                <a:ext uri="{FF2B5EF4-FFF2-40B4-BE49-F238E27FC236}">
                  <a16:creationId xmlns="" xmlns:a16="http://schemas.microsoft.com/office/drawing/2014/main" id="{1493D9DD-A138-4114-93A3-A8933C8711FB}"/>
                </a:ext>
              </a:extLst>
            </p:cNvPr>
            <p:cNvSpPr/>
            <p:nvPr/>
          </p:nvSpPr>
          <p:spPr>
            <a:xfrm>
              <a:off x="7127272" y="4062656"/>
              <a:ext cx="4112228" cy="853819"/>
            </a:xfrm>
            <a:prstGeom prst="rect">
              <a:avLst/>
            </a:prstGeom>
            <a:solidFill>
              <a:srgbClr val="E4E9EF"/>
            </a:solidFill>
            <a:ln w="25400" cap="flat" cmpd="sng" algn="ctr">
              <a:gradFill flip="none" rotWithShape="1">
                <a:gsLst>
                  <a:gs pos="0">
                    <a:sysClr val="window" lastClr="FFFFFF">
                      <a:lumMod val="71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  <a:tileRect/>
              </a:gradFill>
              <a:prstDash val="solid"/>
            </a:ln>
            <a:effectLst>
              <a:innerShdw blurRad="190500" dist="63500" dir="138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 defTabSz="684117">
                <a:defRPr/>
              </a:pPr>
              <a:endParaRPr lang="zh-CN" altLang="en-US" sz="1400" kern="0">
                <a:solidFill>
                  <a:prstClr val="white"/>
                </a:solidFill>
                <a:latin typeface="Palatino Linotype"/>
                <a:ea typeface="微软雅黑" panose="020B0503020204020204" pitchFamily="34" charset="-122"/>
              </a:endParaRPr>
            </a:p>
          </p:txBody>
        </p:sp>
        <p:sp>
          <p:nvSpPr>
            <p:cNvPr id="141" name="矩形 47">
              <a:extLst>
                <a:ext uri="{FF2B5EF4-FFF2-40B4-BE49-F238E27FC236}">
                  <a16:creationId xmlns="" xmlns:a16="http://schemas.microsoft.com/office/drawing/2014/main" id="{34C64809-E5A6-40D2-BCA4-C74C966E36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5371" y="4175680"/>
              <a:ext cx="4074129" cy="6791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3" tIns="34287" rIns="68573" bIns="34287">
              <a:spAutoFit/>
            </a:bodyPr>
            <a:lstStyle/>
            <a:p>
              <a:pPr defTabSz="684117">
                <a:lnSpc>
                  <a:spcPct val="130000"/>
                </a:lnSpc>
                <a:spcBef>
                  <a:spcPct val="0"/>
                </a:spcBef>
                <a:defRPr/>
              </a:pPr>
              <a:r>
                <a:rPr lang="zh-CN" altLang="en-US" sz="11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查看到账信息并填写本次认领金额，填写认领到的核算帐号及提取费用信息</a:t>
              </a:r>
              <a:endParaRPr lang="en-US" altLang="zh-CN" sz="11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42" name="矩形 3">
            <a:extLst>
              <a:ext uri="{FF2B5EF4-FFF2-40B4-BE49-F238E27FC236}">
                <a16:creationId xmlns="" xmlns:a16="http://schemas.microsoft.com/office/drawing/2014/main" id="{FCABB21F-9FC5-4A09-9D44-DC2C36817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0256" y="1769166"/>
            <a:ext cx="1257827" cy="28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331" tIns="25715" rIns="51331" bIns="25715">
            <a:spAutoFit/>
          </a:bodyPr>
          <a:lstStyle/>
          <a:p>
            <a:pPr defTabSz="684117">
              <a:spcBef>
                <a:spcPct val="0"/>
              </a:spcBef>
            </a:pPr>
            <a:r>
              <a:rPr lang="zh-CN" altLang="en-US" sz="1500" b="1" dirty="0">
                <a:solidFill>
                  <a:srgbClr val="6076B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填写认领信息</a:t>
            </a:r>
          </a:p>
        </p:txBody>
      </p:sp>
      <p:grpSp>
        <p:nvGrpSpPr>
          <p:cNvPr id="143" name="组合 142">
            <a:extLst>
              <a:ext uri="{FF2B5EF4-FFF2-40B4-BE49-F238E27FC236}">
                <a16:creationId xmlns="" xmlns:a16="http://schemas.microsoft.com/office/drawing/2014/main" id="{A0875596-7A57-4685-8252-DFA598A153FF}"/>
              </a:ext>
            </a:extLst>
          </p:cNvPr>
          <p:cNvGrpSpPr/>
          <p:nvPr/>
        </p:nvGrpSpPr>
        <p:grpSpPr>
          <a:xfrm>
            <a:off x="2714950" y="3143383"/>
            <a:ext cx="3084172" cy="640364"/>
            <a:chOff x="7127272" y="5444009"/>
            <a:chExt cx="4112229" cy="853819"/>
          </a:xfrm>
        </p:grpSpPr>
        <p:sp>
          <p:nvSpPr>
            <p:cNvPr id="144" name="矩形 143">
              <a:extLst>
                <a:ext uri="{FF2B5EF4-FFF2-40B4-BE49-F238E27FC236}">
                  <a16:creationId xmlns="" xmlns:a16="http://schemas.microsoft.com/office/drawing/2014/main" id="{B5D79EAE-FA3A-4AFA-B2BE-B1FBDBDA4897}"/>
                </a:ext>
              </a:extLst>
            </p:cNvPr>
            <p:cNvSpPr/>
            <p:nvPr/>
          </p:nvSpPr>
          <p:spPr>
            <a:xfrm>
              <a:off x="7127272" y="5444009"/>
              <a:ext cx="4112228" cy="853819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gradFill flip="none" rotWithShape="1">
                <a:gsLst>
                  <a:gs pos="0">
                    <a:sysClr val="window" lastClr="FFFFFF">
                      <a:lumMod val="71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  <a:tileRect/>
              </a:gradFill>
              <a:prstDash val="solid"/>
            </a:ln>
            <a:effectLst>
              <a:innerShdw blurRad="190500" dist="63500" dir="138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 defTabSz="684117">
                <a:defRPr/>
              </a:pPr>
              <a:endParaRPr lang="zh-CN" altLang="en-US" sz="1400" kern="0">
                <a:solidFill>
                  <a:prstClr val="white"/>
                </a:solidFill>
                <a:latin typeface="Palatino Linotype"/>
                <a:ea typeface="微软雅黑" panose="020B0503020204020204" pitchFamily="34" charset="-122"/>
              </a:endParaRPr>
            </a:p>
          </p:txBody>
        </p:sp>
        <p:sp>
          <p:nvSpPr>
            <p:cNvPr id="145" name="矩形 47">
              <a:extLst>
                <a:ext uri="{FF2B5EF4-FFF2-40B4-BE49-F238E27FC236}">
                  <a16:creationId xmlns="" xmlns:a16="http://schemas.microsoft.com/office/drawing/2014/main" id="{222870B5-36E9-4196-AC80-2DD958207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2672" y="5555617"/>
              <a:ext cx="4086829" cy="679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3" tIns="34287" rIns="68573" bIns="34287">
              <a:spAutoFit/>
            </a:bodyPr>
            <a:lstStyle/>
            <a:p>
              <a:pPr defTabSz="684117">
                <a:lnSpc>
                  <a:spcPct val="130000"/>
                </a:lnSpc>
                <a:spcBef>
                  <a:spcPct val="0"/>
                </a:spcBef>
                <a:defRPr/>
              </a:pPr>
              <a:r>
                <a:rPr lang="zh-CN" altLang="en-US" sz="11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如该笔收入预开过发票，可勾选发票核销，选择之前预开的发票。</a:t>
              </a:r>
              <a:endParaRPr lang="en-US" altLang="zh-CN" sz="11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46" name="矩形 3">
            <a:extLst>
              <a:ext uri="{FF2B5EF4-FFF2-40B4-BE49-F238E27FC236}">
                <a16:creationId xmlns="" xmlns:a16="http://schemas.microsoft.com/office/drawing/2014/main" id="{5EEA891C-8B2F-4D1D-890C-AF57FBB86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8913" y="2878018"/>
            <a:ext cx="873106" cy="28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331" tIns="25715" rIns="51331" bIns="25715">
            <a:spAutoFit/>
          </a:bodyPr>
          <a:lstStyle/>
          <a:p>
            <a:pPr defTabSz="684117">
              <a:spcBef>
                <a:spcPct val="0"/>
              </a:spcBef>
            </a:pPr>
            <a:r>
              <a:rPr lang="zh-CN" altLang="en-US" sz="1500" b="1" dirty="0">
                <a:solidFill>
                  <a:srgbClr val="6076B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核销发票</a:t>
            </a:r>
          </a:p>
        </p:txBody>
      </p:sp>
      <p:cxnSp>
        <p:nvCxnSpPr>
          <p:cNvPr id="147" name="直接连接符 146">
            <a:extLst>
              <a:ext uri="{FF2B5EF4-FFF2-40B4-BE49-F238E27FC236}">
                <a16:creationId xmlns="" xmlns:a16="http://schemas.microsoft.com/office/drawing/2014/main" id="{120AEFA1-1D9A-4009-BB72-993261E505E1}"/>
              </a:ext>
            </a:extLst>
          </p:cNvPr>
          <p:cNvCxnSpPr/>
          <p:nvPr/>
        </p:nvCxnSpPr>
        <p:spPr>
          <a:xfrm>
            <a:off x="2507428" y="903459"/>
            <a:ext cx="0" cy="866741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ysDash"/>
          </a:ln>
          <a:effectLst/>
        </p:spPr>
      </p:cxnSp>
      <p:cxnSp>
        <p:nvCxnSpPr>
          <p:cNvPr id="148" name="直接连接符 147">
            <a:extLst>
              <a:ext uri="{FF2B5EF4-FFF2-40B4-BE49-F238E27FC236}">
                <a16:creationId xmlns="" xmlns:a16="http://schemas.microsoft.com/office/drawing/2014/main" id="{ACD53EA8-7CD6-4ED5-BE34-A8BECC8AAE2C}"/>
              </a:ext>
            </a:extLst>
          </p:cNvPr>
          <p:cNvCxnSpPr/>
          <p:nvPr/>
        </p:nvCxnSpPr>
        <p:spPr>
          <a:xfrm>
            <a:off x="2507428" y="1944685"/>
            <a:ext cx="0" cy="866741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ysDash"/>
          </a:ln>
          <a:effectLst/>
        </p:spPr>
      </p:cxnSp>
      <p:cxnSp>
        <p:nvCxnSpPr>
          <p:cNvPr id="149" name="直接连接符 148">
            <a:extLst>
              <a:ext uri="{FF2B5EF4-FFF2-40B4-BE49-F238E27FC236}">
                <a16:creationId xmlns="" xmlns:a16="http://schemas.microsoft.com/office/drawing/2014/main" id="{B3E19954-8273-4E00-B877-D49B3347C385}"/>
              </a:ext>
            </a:extLst>
          </p:cNvPr>
          <p:cNvCxnSpPr/>
          <p:nvPr/>
        </p:nvCxnSpPr>
        <p:spPr>
          <a:xfrm>
            <a:off x="2516953" y="2993157"/>
            <a:ext cx="0" cy="866741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ysDash"/>
          </a:ln>
          <a:effectLst/>
        </p:spPr>
      </p:cxnSp>
      <p:sp>
        <p:nvSpPr>
          <p:cNvPr id="150" name="椭圆 149">
            <a:extLst>
              <a:ext uri="{FF2B5EF4-FFF2-40B4-BE49-F238E27FC236}">
                <a16:creationId xmlns="" xmlns:a16="http://schemas.microsoft.com/office/drawing/2014/main" id="{026A0139-92EC-4F09-B3D7-D6A18419AE0B}"/>
              </a:ext>
            </a:extLst>
          </p:cNvPr>
          <p:cNvSpPr/>
          <p:nvPr/>
        </p:nvSpPr>
        <p:spPr>
          <a:xfrm>
            <a:off x="5348871" y="3794552"/>
            <a:ext cx="288535" cy="288535"/>
          </a:xfrm>
          <a:prstGeom prst="ellipse">
            <a:avLst/>
          </a:prstGeom>
          <a:gradFill flip="none" rotWithShape="1">
            <a:gsLst>
              <a:gs pos="0">
                <a:sysClr val="window" lastClr="FFFFFF"/>
              </a:gs>
              <a:gs pos="100000">
                <a:sysClr val="window" lastClr="FFFFFF">
                  <a:lumMod val="85000"/>
                </a:sysClr>
              </a:gs>
            </a:gsLst>
            <a:lin ang="18900000" scaled="1"/>
            <a:tileRect/>
          </a:gradFill>
          <a:ln w="28575" cap="flat" cmpd="sng" algn="ctr"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5400000" scaled="1"/>
            </a:gradFill>
            <a:prstDash val="solid"/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2195">
              <a:defRPr/>
            </a:pPr>
            <a:endParaRPr lang="zh-CN" altLang="en-US" kern="0">
              <a:solidFill>
                <a:prstClr val="white"/>
              </a:solidFill>
              <a:latin typeface="Palatino Linotype"/>
              <a:ea typeface="微软雅黑" panose="020B0503020204020204" pitchFamily="34" charset="-122"/>
            </a:endParaRPr>
          </a:p>
        </p:txBody>
      </p:sp>
      <p:sp>
        <p:nvSpPr>
          <p:cNvPr id="151" name="椭圆 150">
            <a:extLst>
              <a:ext uri="{FF2B5EF4-FFF2-40B4-BE49-F238E27FC236}">
                <a16:creationId xmlns="" xmlns:a16="http://schemas.microsoft.com/office/drawing/2014/main" id="{1781A43F-4732-4B89-924F-70D0B8581975}"/>
              </a:ext>
            </a:extLst>
          </p:cNvPr>
          <p:cNvSpPr/>
          <p:nvPr/>
        </p:nvSpPr>
        <p:spPr>
          <a:xfrm>
            <a:off x="5801726" y="3825378"/>
            <a:ext cx="257708" cy="257708"/>
          </a:xfrm>
          <a:prstGeom prst="ellipse">
            <a:avLst/>
          </a:prstGeom>
          <a:solidFill>
            <a:srgbClr val="2F5897"/>
          </a:solidFill>
          <a:ln w="28575" cap="flat" cmpd="sng" algn="ctr">
            <a:noFill/>
            <a:prstDash val="solid"/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2195">
              <a:defRPr/>
            </a:pPr>
            <a:endParaRPr lang="zh-CN" altLang="en-US" kern="0">
              <a:solidFill>
                <a:prstClr val="white"/>
              </a:solidFill>
              <a:latin typeface="Palatino Linotype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30D288F3-7AA1-4A6B-829C-2EF8318AC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032" y="488651"/>
            <a:ext cx="4706984" cy="312656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25400" cap="flat" cmpd="sng" algn="ctr">
            <a:gradFill flip="none" rotWithShape="1">
              <a:gsLst>
                <a:gs pos="0">
                  <a:sysClr val="window" lastClr="FFFFFF">
                    <a:lumMod val="71000"/>
                  </a:sysClr>
                </a:gs>
                <a:gs pos="100000">
                  <a:sysClr val="window" lastClr="FFFFFF"/>
                </a:gs>
              </a:gsLst>
              <a:lin ang="2700000" scaled="1"/>
              <a:tileRect/>
            </a:gradFill>
            <a:prstDash val="solid"/>
          </a:ln>
          <a:effectLst>
            <a:innerShdw blurRad="1016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53" name="图片 152">
            <a:extLst>
              <a:ext uri="{FF2B5EF4-FFF2-40B4-BE49-F238E27FC236}">
                <a16:creationId xmlns="" xmlns:a16="http://schemas.microsoft.com/office/drawing/2014/main" id="{7DE147B1-BE0C-4AE5-B3B9-01A2A6E8DD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871" y="3794552"/>
            <a:ext cx="9144000" cy="306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4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2000" dirty="0" smtClean="0"/>
              <a:t>2.3-3</a:t>
            </a:r>
            <a:r>
              <a:rPr lang="zh-CN" altLang="en-US" sz="2000" dirty="0" smtClean="0"/>
              <a:t>直接收款（</a:t>
            </a:r>
            <a:r>
              <a:rPr lang="zh-CN" altLang="en-US" sz="2000" dirty="0" smtClean="0">
                <a:solidFill>
                  <a:srgbClr val="FF0000"/>
                </a:solidFill>
              </a:rPr>
              <a:t>不需要科技处</a:t>
            </a:r>
            <a:r>
              <a:rPr lang="en-US" altLang="zh-CN" sz="2000" dirty="0" smtClean="0">
                <a:solidFill>
                  <a:srgbClr val="FF0000"/>
                </a:solidFill>
              </a:rPr>
              <a:t>/</a:t>
            </a:r>
            <a:r>
              <a:rPr lang="zh-CN" altLang="en-US" sz="2000" dirty="0" smtClean="0">
                <a:solidFill>
                  <a:srgbClr val="FF0000"/>
                </a:solidFill>
              </a:rPr>
              <a:t>财务处发布，员工直接填写</a:t>
            </a:r>
            <a:r>
              <a:rPr lang="zh-CN" altLang="en-US" sz="2000" dirty="0" smtClean="0"/>
              <a:t>）</a:t>
            </a:r>
            <a:endParaRPr lang="zh-CN" altLang="en-US" sz="2000" dirty="0"/>
          </a:p>
        </p:txBody>
      </p:sp>
      <p:sp>
        <p:nvSpPr>
          <p:cNvPr id="4" name="文本框 3"/>
          <p:cNvSpPr txBox="1"/>
          <p:nvPr/>
        </p:nvSpPr>
        <p:spPr>
          <a:xfrm>
            <a:off x="1560095" y="195430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+mn-ea"/>
              </a:rPr>
              <a:t>操作步骤：</a:t>
            </a:r>
            <a:endParaRPr lang="en-US" altLang="zh-CN" b="1" dirty="0">
              <a:latin typeface="+mn-ea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dirty="0">
                <a:latin typeface="+mn-ea"/>
              </a:rPr>
              <a:t>员工新增直接收款申请，路径：综合财务</a:t>
            </a:r>
            <a:r>
              <a:rPr lang="en-US" altLang="zh-CN" dirty="0">
                <a:latin typeface="+mn-ea"/>
              </a:rPr>
              <a:t>—</a:t>
            </a:r>
            <a:r>
              <a:rPr lang="zh-CN" altLang="en-US" dirty="0">
                <a:latin typeface="+mn-ea"/>
              </a:rPr>
              <a:t>收入管理</a:t>
            </a:r>
            <a:r>
              <a:rPr lang="en-US" altLang="zh-CN" dirty="0">
                <a:latin typeface="+mn-ea"/>
              </a:rPr>
              <a:t>—</a:t>
            </a:r>
            <a:r>
              <a:rPr lang="zh-CN" altLang="en-US" dirty="0">
                <a:latin typeface="+mn-ea"/>
              </a:rPr>
              <a:t>我的直接收款</a:t>
            </a:r>
            <a:endParaRPr lang="en-US" altLang="zh-CN" dirty="0">
              <a:latin typeface="+mn-ea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dirty="0">
                <a:latin typeface="+mn-ea"/>
              </a:rPr>
              <a:t>填写</a:t>
            </a:r>
            <a:r>
              <a:rPr lang="zh-CN" altLang="en-US" dirty="0">
                <a:solidFill>
                  <a:srgbClr val="FF0000"/>
                </a:solidFill>
                <a:latin typeface="+mn-ea"/>
              </a:rPr>
              <a:t>收款说明、收款金额、分配核算帐号、收款结算方式</a:t>
            </a:r>
            <a:endParaRPr lang="en-US" altLang="zh-CN" dirty="0">
              <a:solidFill>
                <a:srgbClr val="FF0000"/>
              </a:solidFill>
              <a:latin typeface="+mn-ea"/>
            </a:endParaRPr>
          </a:p>
        </p:txBody>
      </p:sp>
      <p:graphicFrame>
        <p:nvGraphicFramePr>
          <p:cNvPr id="5" name="图示 4">
            <a:extLst>
              <a:ext uri="{FF2B5EF4-FFF2-40B4-BE49-F238E27FC236}">
                <a16:creationId xmlns="" xmlns:a16="http://schemas.microsoft.com/office/drawing/2014/main" id="{00AD0EC6-89F4-4D50-B751-3D066BC7EB7B}"/>
              </a:ext>
            </a:extLst>
          </p:cNvPr>
          <p:cNvGraphicFramePr/>
          <p:nvPr>
            <p:extLst/>
          </p:nvPr>
        </p:nvGraphicFramePr>
        <p:xfrm>
          <a:off x="1524000" y="436471"/>
          <a:ext cx="9144000" cy="1877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FF8FD5FF-0C0F-4FD9-A1DD-207350628A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7905" y="2877632"/>
            <a:ext cx="9144000" cy="398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3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2000" dirty="0" smtClean="0"/>
              <a:t>2.3-4 </a:t>
            </a:r>
            <a:r>
              <a:rPr lang="zh-CN" altLang="en-US" sz="2000" dirty="0"/>
              <a:t>经费转拨</a:t>
            </a:r>
          </a:p>
        </p:txBody>
      </p:sp>
      <p:graphicFrame>
        <p:nvGraphicFramePr>
          <p:cNvPr id="9" name="图示 8">
            <a:extLst>
              <a:ext uri="{FF2B5EF4-FFF2-40B4-BE49-F238E27FC236}">
                <a16:creationId xmlns="" xmlns:a16="http://schemas.microsoft.com/office/drawing/2014/main" id="{89254B04-5430-4A0D-9141-283765DCBC58}"/>
              </a:ext>
            </a:extLst>
          </p:cNvPr>
          <p:cNvGraphicFramePr/>
          <p:nvPr>
            <p:extLst/>
          </p:nvPr>
        </p:nvGraphicFramePr>
        <p:xfrm>
          <a:off x="1524000" y="492868"/>
          <a:ext cx="9144000" cy="1895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EFF6A031-0765-4BFE-A880-2284B0795D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0" y="2560057"/>
            <a:ext cx="9144000" cy="334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6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192172" y="172523"/>
            <a:ext cx="1581373" cy="158137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03200" dist="25400" dir="18000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538A-33AE-45EB-868C-14B9E34ED96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860076" y="505834"/>
            <a:ext cx="4343055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5400" b="1" spc="200" dirty="0" smtClean="0">
                <a:solidFill>
                  <a:srgbClr val="E7E6E6">
                    <a:lumMod val="25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Part</a:t>
            </a:r>
            <a:r>
              <a:rPr lang="zh-CN" altLang="en-US" sz="5400" b="1" spc="200" dirty="0">
                <a:solidFill>
                  <a:srgbClr val="E7E6E6">
                    <a:lumMod val="25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5400" b="1" spc="200" dirty="0" smtClean="0">
                <a:solidFill>
                  <a:srgbClr val="E7E6E6">
                    <a:lumMod val="25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8" name="矩形 7"/>
          <p:cNvSpPr/>
          <p:nvPr/>
        </p:nvSpPr>
        <p:spPr>
          <a:xfrm>
            <a:off x="3972369" y="381213"/>
            <a:ext cx="6305167" cy="1372683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4000" b="1" dirty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新一代</a:t>
            </a:r>
            <a:r>
              <a:rPr lang="en-US" altLang="zh-CN" sz="4000" b="1" dirty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ARP</a:t>
            </a:r>
            <a:r>
              <a:rPr lang="zh-CN" altLang="en-US" sz="4000" b="1" dirty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与</a:t>
            </a:r>
            <a:r>
              <a:rPr lang="en-US" altLang="zh-CN" sz="4000" b="1" dirty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2.4</a:t>
            </a:r>
            <a:r>
              <a:rPr lang="zh-CN" altLang="en-US" sz="4000" b="1" dirty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系统</a:t>
            </a:r>
            <a:r>
              <a:rPr lang="zh-CN" altLang="en-US" sz="4000" b="1" dirty="0" smtClean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区别</a:t>
            </a:r>
            <a:endParaRPr lang="en-US" altLang="zh-CN" sz="4000" b="1" dirty="0">
              <a:solidFill>
                <a:srgbClr val="E7E6E6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608965">
              <a:lnSpc>
                <a:spcPct val="130000"/>
              </a:lnSpc>
            </a:pPr>
            <a:r>
              <a:rPr lang="en-US" altLang="zh-CN" sz="2400" b="1" dirty="0" smtClean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—— 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相比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2.4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系统新增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功能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PA_矩形 76"/>
          <p:cNvSpPr/>
          <p:nvPr>
            <p:custDataLst>
              <p:tags r:id="rId1"/>
            </p:custDataLst>
          </p:nvPr>
        </p:nvSpPr>
        <p:spPr>
          <a:xfrm>
            <a:off x="-19050" y="6610350"/>
            <a:ext cx="12211050" cy="247652"/>
          </a:xfrm>
          <a:prstGeom prst="rect">
            <a:avLst/>
          </a:prstGeom>
          <a:solidFill>
            <a:srgbClr val="E74C2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 smtClean="0">
              <a:solidFill>
                <a:prstClr val="white"/>
              </a:solidFill>
              <a:ea typeface="微软雅黑"/>
            </a:endParaRPr>
          </a:p>
        </p:txBody>
      </p:sp>
      <p:sp>
        <p:nvSpPr>
          <p:cNvPr id="22" name="矩形 21"/>
          <p:cNvSpPr/>
          <p:nvPr/>
        </p:nvSpPr>
        <p:spPr>
          <a:xfrm flipH="1">
            <a:off x="2720339" y="1695582"/>
            <a:ext cx="9393381" cy="147729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 lIns="121893" tIns="60946" rIns="121893" bIns="60946">
            <a:spAutoFit/>
          </a:bodyPr>
          <a:lstStyle/>
          <a:p>
            <a:pPr defTabSz="457200"/>
            <a:r>
              <a:rPr lang="zh-CN" altLang="en-US" sz="2400" kern="0" dirty="0" smtClean="0">
                <a:solidFill>
                  <a:prstClr val="black"/>
                </a:solidFill>
              </a:rPr>
              <a:t>系统支持上传附件，可通过</a:t>
            </a:r>
            <a:r>
              <a:rPr lang="en-US" altLang="zh-CN" sz="2400" kern="0" dirty="0" smtClean="0">
                <a:solidFill>
                  <a:prstClr val="black"/>
                </a:solidFill>
              </a:rPr>
              <a:t>pc</a:t>
            </a:r>
            <a:r>
              <a:rPr lang="zh-CN" altLang="en-US" sz="2400" kern="0" dirty="0" smtClean="0">
                <a:solidFill>
                  <a:prstClr val="black"/>
                </a:solidFill>
              </a:rPr>
              <a:t>端或移动端上传附件信息</a:t>
            </a:r>
            <a:endParaRPr lang="en-US" altLang="zh-CN" sz="2400" kern="0" dirty="0" smtClean="0">
              <a:solidFill>
                <a:prstClr val="black"/>
              </a:solidFill>
            </a:endParaRPr>
          </a:p>
          <a:p>
            <a:pPr defTabSz="457200"/>
            <a:r>
              <a:rPr lang="en-US" altLang="zh-CN" sz="4000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zh-CN" altLang="en-US" sz="2400" kern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表示必须上传附件，不</a:t>
            </a:r>
            <a:r>
              <a:rPr lang="zh-CN" altLang="en-US" sz="24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上传附件各审批人没法电子审批，</a:t>
            </a:r>
            <a:r>
              <a:rPr lang="zh-CN" altLang="en-US" sz="2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上传的附件必须和提交财务存档的纸质件</a:t>
            </a:r>
            <a:r>
              <a:rPr lang="zh-CN" altLang="en-US" sz="24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完全一致</a:t>
            </a:r>
            <a:r>
              <a:rPr lang="zh-CN" altLang="en-US" sz="2400" kern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2400" kern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400" kern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不能</a:t>
            </a:r>
            <a:r>
              <a:rPr lang="zh-CN" altLang="en-US" sz="24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只上传</a:t>
            </a:r>
            <a:r>
              <a:rPr lang="zh-CN" altLang="en-US" sz="2400" kern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部分附件</a:t>
            </a:r>
            <a:r>
              <a:rPr lang="en-US" altLang="zh-CN" sz="2400" kern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CN" sz="2400" kern="0" dirty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92172" y="1856743"/>
            <a:ext cx="2528167" cy="744937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wrap="square" lIns="121893" tIns="60946" rIns="121893" bIns="60946" anchor="ctr" anchorCtr="0">
            <a:noAutofit/>
          </a:bodyPr>
          <a:lstStyle/>
          <a:p>
            <a:pPr algn="just" defTabSz="1218565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、附件</a:t>
            </a:r>
            <a:endParaRPr lang="en-US" altLang="zh-CN" sz="2400" kern="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58" y="3374364"/>
            <a:ext cx="9063016" cy="3051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29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2000" dirty="0" smtClean="0"/>
              <a:t>2.3-4 </a:t>
            </a:r>
            <a:r>
              <a:rPr lang="zh-CN" altLang="en-US" sz="2000" dirty="0"/>
              <a:t>经费转拨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1EED9305-820B-4384-97CC-B2A182D19EEB}"/>
              </a:ext>
            </a:extLst>
          </p:cNvPr>
          <p:cNvSpPr txBox="1"/>
          <p:nvPr/>
        </p:nvSpPr>
        <p:spPr>
          <a:xfrm>
            <a:off x="1524000" y="717691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+mn-ea"/>
              </a:rPr>
              <a:t>（</a:t>
            </a:r>
            <a:r>
              <a:rPr lang="en-US" altLang="zh-CN" b="1" dirty="0" smtClean="0">
                <a:latin typeface="+mn-ea"/>
              </a:rPr>
              <a:t>1</a:t>
            </a:r>
            <a:r>
              <a:rPr lang="zh-CN" altLang="en-US" b="1" dirty="0" smtClean="0">
                <a:latin typeface="+mn-ea"/>
              </a:rPr>
              <a:t>）单位</a:t>
            </a:r>
            <a:r>
              <a:rPr lang="zh-CN" altLang="en-US" b="1" dirty="0">
                <a:latin typeface="+mn-ea"/>
              </a:rPr>
              <a:t>内经费转拨：</a:t>
            </a: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/>
              <a:t>项目</a:t>
            </a:r>
            <a:r>
              <a:rPr lang="zh-CN" altLang="en-US" dirty="0"/>
              <a:t>到位资金转给合作方：当单位内多课题组进行合作，根据签署合作协议，可将已到账经费转拨给合作课题组，填写转出转入核算帐号及转拨金额信息，提交后需两个核算帐号负责人及部门负责人进行会签同意后，经由财务审批后生成转拨经费凭证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路径：综合财务</a:t>
            </a:r>
            <a:r>
              <a:rPr lang="en-US" altLang="zh-CN" dirty="0"/>
              <a:t>—</a:t>
            </a:r>
            <a:r>
              <a:rPr lang="zh-CN" altLang="en-US" dirty="0"/>
              <a:t>收入管理</a:t>
            </a:r>
            <a:r>
              <a:rPr lang="en-US" altLang="zh-CN" dirty="0"/>
              <a:t>—</a:t>
            </a:r>
            <a:r>
              <a:rPr lang="zh-CN" altLang="en-US" dirty="0"/>
              <a:t>经费转拨</a:t>
            </a:r>
            <a:r>
              <a:rPr lang="en-US" altLang="zh-CN" dirty="0"/>
              <a:t>—</a:t>
            </a:r>
            <a:r>
              <a:rPr lang="zh-CN" altLang="en-US" dirty="0"/>
              <a:t>到位资金转给合作方</a:t>
            </a:r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30EA6434-979B-43EE-BFE0-5B7303A01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127" y="2749016"/>
            <a:ext cx="9144000" cy="391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1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2000" dirty="0" smtClean="0"/>
              <a:t>2.3-4 </a:t>
            </a:r>
            <a:r>
              <a:rPr lang="zh-CN" altLang="en-US" sz="2000" dirty="0"/>
              <a:t>经费转拨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1EED9305-820B-4384-97CC-B2A182D19EEB}"/>
              </a:ext>
            </a:extLst>
          </p:cNvPr>
          <p:cNvSpPr txBox="1"/>
          <p:nvPr/>
        </p:nvSpPr>
        <p:spPr>
          <a:xfrm>
            <a:off x="1524000" y="71769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+mn-ea"/>
              </a:rPr>
              <a:t>（</a:t>
            </a:r>
            <a:r>
              <a:rPr lang="en-US" altLang="zh-CN" b="1" dirty="0" smtClean="0">
                <a:latin typeface="+mn-ea"/>
              </a:rPr>
              <a:t>2</a:t>
            </a:r>
            <a:r>
              <a:rPr lang="zh-CN" altLang="en-US" b="1" dirty="0" smtClean="0">
                <a:latin typeface="+mn-ea"/>
              </a:rPr>
              <a:t>）外</a:t>
            </a:r>
            <a:r>
              <a:rPr lang="zh-CN" altLang="en-US" b="1" dirty="0">
                <a:latin typeface="+mn-ea"/>
              </a:rPr>
              <a:t>单位经费转拨：</a:t>
            </a: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/>
              <a:t>外</a:t>
            </a:r>
            <a:r>
              <a:rPr lang="zh-CN" altLang="en-US" dirty="0"/>
              <a:t>单位经费转拨：填写转入单位信息，选择是否院内，添加转拨结算方式及金额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路径：综合财务</a:t>
            </a:r>
            <a:r>
              <a:rPr lang="en-US" altLang="zh-CN" dirty="0"/>
              <a:t>—</a:t>
            </a:r>
            <a:r>
              <a:rPr lang="zh-CN" altLang="en-US" dirty="0"/>
              <a:t>收入管理</a:t>
            </a:r>
            <a:r>
              <a:rPr lang="en-US" altLang="zh-CN" dirty="0"/>
              <a:t>—</a:t>
            </a:r>
            <a:r>
              <a:rPr lang="zh-CN" altLang="en-US" dirty="0"/>
              <a:t>经费转拨</a:t>
            </a:r>
            <a:r>
              <a:rPr lang="en-US" altLang="zh-CN" dirty="0"/>
              <a:t>—</a:t>
            </a:r>
            <a:r>
              <a:rPr lang="zh-CN" altLang="en-US" dirty="0"/>
              <a:t>外单位经费转拨</a:t>
            </a:r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E5413AEB-A66A-4B15-A8E3-7C1AF9696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918020"/>
            <a:ext cx="8832273" cy="444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9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任意多边形 1">
            <a:extLst>
              <a:ext uri="{FF2B5EF4-FFF2-40B4-BE49-F238E27FC236}">
                <a16:creationId xmlns="" xmlns:a16="http://schemas.microsoft.com/office/drawing/2014/main" id="{C2E32468-1393-404F-899B-8283E58DD288}"/>
              </a:ext>
            </a:extLst>
          </p:cNvPr>
          <p:cNvSpPr/>
          <p:nvPr/>
        </p:nvSpPr>
        <p:spPr>
          <a:xfrm>
            <a:off x="5229827" y="2668060"/>
            <a:ext cx="5047092" cy="2016543"/>
          </a:xfrm>
          <a:custGeom>
            <a:avLst/>
            <a:gdLst>
              <a:gd name="connsiteX0" fmla="*/ 238128 w 4486009"/>
              <a:gd name="connsiteY0" fmla="*/ 0 h 914400"/>
              <a:gd name="connsiteX1" fmla="*/ 1053311 w 4486009"/>
              <a:gd name="connsiteY1" fmla="*/ 0 h 914400"/>
              <a:gd name="connsiteX2" fmla="*/ 4247881 w 4486009"/>
              <a:gd name="connsiteY2" fmla="*/ 0 h 914400"/>
              <a:gd name="connsiteX3" fmla="*/ 4486009 w 4486009"/>
              <a:gd name="connsiteY3" fmla="*/ 457200 h 914400"/>
              <a:gd name="connsiteX4" fmla="*/ 4247881 w 4486009"/>
              <a:gd name="connsiteY4" fmla="*/ 914400 h 914400"/>
              <a:gd name="connsiteX5" fmla="*/ 1053311 w 4486009"/>
              <a:gd name="connsiteY5" fmla="*/ 914400 h 914400"/>
              <a:gd name="connsiteX6" fmla="*/ 238128 w 4486009"/>
              <a:gd name="connsiteY6" fmla="*/ 914400 h 914400"/>
              <a:gd name="connsiteX7" fmla="*/ 0 w 4486009"/>
              <a:gd name="connsiteY7" fmla="*/ 457200 h 914400"/>
              <a:gd name="connsiteX0" fmla="*/ 238128 w 4247881"/>
              <a:gd name="connsiteY0" fmla="*/ 0 h 914400"/>
              <a:gd name="connsiteX1" fmla="*/ 1053311 w 4247881"/>
              <a:gd name="connsiteY1" fmla="*/ 0 h 914400"/>
              <a:gd name="connsiteX2" fmla="*/ 4247881 w 4247881"/>
              <a:gd name="connsiteY2" fmla="*/ 0 h 914400"/>
              <a:gd name="connsiteX3" fmla="*/ 4247881 w 4247881"/>
              <a:gd name="connsiteY3" fmla="*/ 914400 h 914400"/>
              <a:gd name="connsiteX4" fmla="*/ 1053311 w 4247881"/>
              <a:gd name="connsiteY4" fmla="*/ 914400 h 914400"/>
              <a:gd name="connsiteX5" fmla="*/ 238128 w 4247881"/>
              <a:gd name="connsiteY5" fmla="*/ 914400 h 914400"/>
              <a:gd name="connsiteX6" fmla="*/ 0 w 4247881"/>
              <a:gd name="connsiteY6" fmla="*/ 457200 h 914400"/>
              <a:gd name="connsiteX7" fmla="*/ 238128 w 4247881"/>
              <a:gd name="connsiteY7" fmla="*/ 0 h 914400"/>
              <a:gd name="connsiteX0" fmla="*/ 0 w 4009753"/>
              <a:gd name="connsiteY0" fmla="*/ 0 h 914400"/>
              <a:gd name="connsiteX1" fmla="*/ 815183 w 4009753"/>
              <a:gd name="connsiteY1" fmla="*/ 0 h 914400"/>
              <a:gd name="connsiteX2" fmla="*/ 4009753 w 4009753"/>
              <a:gd name="connsiteY2" fmla="*/ 0 h 914400"/>
              <a:gd name="connsiteX3" fmla="*/ 4009753 w 4009753"/>
              <a:gd name="connsiteY3" fmla="*/ 914400 h 914400"/>
              <a:gd name="connsiteX4" fmla="*/ 815183 w 4009753"/>
              <a:gd name="connsiteY4" fmla="*/ 914400 h 914400"/>
              <a:gd name="connsiteX5" fmla="*/ 0 w 4009753"/>
              <a:gd name="connsiteY5" fmla="*/ 914400 h 914400"/>
              <a:gd name="connsiteX6" fmla="*/ 362905 w 4009753"/>
              <a:gd name="connsiteY6" fmla="*/ 457200 h 914400"/>
              <a:gd name="connsiteX7" fmla="*/ 0 w 4009753"/>
              <a:gd name="connsiteY7" fmla="*/ 0 h 914400"/>
              <a:gd name="connsiteX0" fmla="*/ 0 w 4009753"/>
              <a:gd name="connsiteY0" fmla="*/ 0 h 914400"/>
              <a:gd name="connsiteX1" fmla="*/ 815183 w 4009753"/>
              <a:gd name="connsiteY1" fmla="*/ 0 h 914400"/>
              <a:gd name="connsiteX2" fmla="*/ 4009753 w 4009753"/>
              <a:gd name="connsiteY2" fmla="*/ 0 h 914400"/>
              <a:gd name="connsiteX3" fmla="*/ 4009753 w 4009753"/>
              <a:gd name="connsiteY3" fmla="*/ 914400 h 914400"/>
              <a:gd name="connsiteX4" fmla="*/ 815183 w 4009753"/>
              <a:gd name="connsiteY4" fmla="*/ 914400 h 914400"/>
              <a:gd name="connsiteX5" fmla="*/ 0 w 4009753"/>
              <a:gd name="connsiteY5" fmla="*/ 914400 h 914400"/>
              <a:gd name="connsiteX6" fmla="*/ 446125 w 4009753"/>
              <a:gd name="connsiteY6" fmla="*/ 462136 h 914400"/>
              <a:gd name="connsiteX7" fmla="*/ 0 w 4009753"/>
              <a:gd name="connsiteY7" fmla="*/ 0 h 914400"/>
              <a:gd name="connsiteX0" fmla="*/ 0 w 4009753"/>
              <a:gd name="connsiteY0" fmla="*/ 0 h 914400"/>
              <a:gd name="connsiteX1" fmla="*/ 815183 w 4009753"/>
              <a:gd name="connsiteY1" fmla="*/ 0 h 914400"/>
              <a:gd name="connsiteX2" fmla="*/ 4009753 w 4009753"/>
              <a:gd name="connsiteY2" fmla="*/ 0 h 914400"/>
              <a:gd name="connsiteX3" fmla="*/ 4009753 w 4009753"/>
              <a:gd name="connsiteY3" fmla="*/ 914400 h 914400"/>
              <a:gd name="connsiteX4" fmla="*/ 815183 w 4009753"/>
              <a:gd name="connsiteY4" fmla="*/ 914400 h 914400"/>
              <a:gd name="connsiteX5" fmla="*/ 0 w 4009753"/>
              <a:gd name="connsiteY5" fmla="*/ 914400 h 914400"/>
              <a:gd name="connsiteX6" fmla="*/ 402602 w 4009753"/>
              <a:gd name="connsiteY6" fmla="*/ 462136 h 914400"/>
              <a:gd name="connsiteX7" fmla="*/ 0 w 4009753"/>
              <a:gd name="connsiteY7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09753" h="914400">
                <a:moveTo>
                  <a:pt x="0" y="0"/>
                </a:moveTo>
                <a:lnTo>
                  <a:pt x="815183" y="0"/>
                </a:lnTo>
                <a:lnTo>
                  <a:pt x="4009753" y="0"/>
                </a:lnTo>
                <a:lnTo>
                  <a:pt x="4009753" y="914400"/>
                </a:lnTo>
                <a:lnTo>
                  <a:pt x="815183" y="914400"/>
                </a:lnTo>
                <a:lnTo>
                  <a:pt x="0" y="914400"/>
                </a:lnTo>
                <a:lnTo>
                  <a:pt x="402602" y="462136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8575" cap="flat" cmpd="sng" algn="ctr">
            <a:solidFill>
              <a:srgbClr val="6076B4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zh-CN" altLang="en-US" sz="1400" kern="0">
              <a:solidFill>
                <a:prstClr val="white"/>
              </a:solidFill>
              <a:latin typeface="Palatino Linotype"/>
              <a:ea typeface="微软雅黑" panose="020B0503020204020204" pitchFamily="34" charset="-122"/>
            </a:endParaRPr>
          </a:p>
        </p:txBody>
      </p:sp>
      <p:sp>
        <p:nvSpPr>
          <p:cNvPr id="37" name="六边形 36">
            <a:extLst>
              <a:ext uri="{FF2B5EF4-FFF2-40B4-BE49-F238E27FC236}">
                <a16:creationId xmlns="" xmlns:a16="http://schemas.microsoft.com/office/drawing/2014/main" id="{1A00458D-9A8D-47A8-9183-E6701C2547F8}"/>
              </a:ext>
            </a:extLst>
          </p:cNvPr>
          <p:cNvSpPr/>
          <p:nvPr/>
        </p:nvSpPr>
        <p:spPr>
          <a:xfrm>
            <a:off x="3281720" y="2668060"/>
            <a:ext cx="2339188" cy="2016543"/>
          </a:xfrm>
          <a:prstGeom prst="hexagon">
            <a:avLst/>
          </a:prstGeom>
          <a:solidFill>
            <a:srgbClr val="F5F5F5"/>
          </a:solidFill>
          <a:ln w="22225" cap="flat" cmpd="sng" algn="ctr">
            <a:gradFill flip="none" rotWithShape="1">
              <a:gsLst>
                <a:gs pos="3900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2700000" scaled="1"/>
              <a:tileRect/>
            </a:gradFill>
            <a:prstDash val="solid"/>
          </a:ln>
          <a:effectLst>
            <a:outerShdw blurRad="292100" sx="109000" sy="109000" algn="ctr" rotWithShape="0">
              <a:prstClr val="black">
                <a:alpha val="38000"/>
              </a:prstClr>
            </a:outerShdw>
          </a:effectLst>
        </p:spPr>
        <p:txBody>
          <a:bodyPr rtlCol="0" anchor="ctr"/>
          <a:lstStyle/>
          <a:p>
            <a:pPr algn="ctr" defTabSz="685783">
              <a:defRPr/>
            </a:pPr>
            <a:endParaRPr lang="zh-CN" altLang="en-US" sz="1400" kern="0">
              <a:solidFill>
                <a:prstClr val="white"/>
              </a:solidFill>
              <a:latin typeface="Palatino Linotype"/>
              <a:ea typeface="微软雅黑" panose="020B0503020204020204" pitchFamily="34" charset="-122"/>
            </a:endParaRPr>
          </a:p>
        </p:txBody>
      </p:sp>
      <p:grpSp>
        <p:nvGrpSpPr>
          <p:cNvPr id="58" name="组合 57">
            <a:extLst>
              <a:ext uri="{FF2B5EF4-FFF2-40B4-BE49-F238E27FC236}">
                <a16:creationId xmlns="" xmlns:a16="http://schemas.microsoft.com/office/drawing/2014/main" id="{F644E075-E6E5-4E82-950C-8673FB7D39B2}"/>
              </a:ext>
            </a:extLst>
          </p:cNvPr>
          <p:cNvGrpSpPr/>
          <p:nvPr/>
        </p:nvGrpSpPr>
        <p:grpSpPr>
          <a:xfrm>
            <a:off x="1771110" y="2068355"/>
            <a:ext cx="1808891" cy="1559390"/>
            <a:chOff x="979199" y="1599428"/>
            <a:chExt cx="2532090" cy="2182838"/>
          </a:xfrm>
        </p:grpSpPr>
        <p:sp>
          <p:nvSpPr>
            <p:cNvPr id="59" name="六边形 58">
              <a:extLst>
                <a:ext uri="{FF2B5EF4-FFF2-40B4-BE49-F238E27FC236}">
                  <a16:creationId xmlns="" xmlns:a16="http://schemas.microsoft.com/office/drawing/2014/main" id="{7891B458-3888-412D-B874-246CC5B20E8D}"/>
                </a:ext>
              </a:extLst>
            </p:cNvPr>
            <p:cNvSpPr/>
            <p:nvPr/>
          </p:nvSpPr>
          <p:spPr>
            <a:xfrm>
              <a:off x="979199" y="1599428"/>
              <a:ext cx="2532090" cy="2182838"/>
            </a:xfrm>
            <a:prstGeom prst="hexagon">
              <a:avLst/>
            </a:prstGeom>
            <a:solidFill>
              <a:srgbClr val="F5F5F5"/>
            </a:solidFill>
            <a:ln w="22225" cap="flat" cmpd="sng" algn="ctr">
              <a:gradFill flip="none" rotWithShape="1">
                <a:gsLst>
                  <a:gs pos="3900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2700000" scaled="1"/>
                <a:tileRect/>
              </a:gradFill>
              <a:prstDash val="solid"/>
            </a:ln>
            <a:effectLst>
              <a:outerShdw blurRad="292100" sx="109000" sy="109000" algn="ctr" rotWithShape="0">
                <a:prstClr val="black">
                  <a:alpha val="38000"/>
                </a:prstClr>
              </a:outerShdw>
            </a:effectLst>
          </p:spPr>
          <p:txBody>
            <a:bodyPr rtlCol="0" anchor="ctr"/>
            <a:lstStyle/>
            <a:p>
              <a:pPr algn="ctr" defTabSz="685783">
                <a:defRPr/>
              </a:pPr>
              <a:endParaRPr lang="zh-CN" altLang="en-US" sz="1400" kern="0">
                <a:solidFill>
                  <a:prstClr val="white"/>
                </a:solidFill>
                <a:latin typeface="Palatino Linotype"/>
                <a:ea typeface="微软雅黑" panose="020B0503020204020204" pitchFamily="34" charset="-122"/>
              </a:endParaRPr>
            </a:p>
          </p:txBody>
        </p:sp>
        <p:sp>
          <p:nvSpPr>
            <p:cNvPr id="60" name="六边形 59">
              <a:extLst>
                <a:ext uri="{FF2B5EF4-FFF2-40B4-BE49-F238E27FC236}">
                  <a16:creationId xmlns="" xmlns:a16="http://schemas.microsoft.com/office/drawing/2014/main" id="{20EB228C-FECF-4AD2-8C0D-31EDA5F676A3}"/>
                </a:ext>
              </a:extLst>
            </p:cNvPr>
            <p:cNvSpPr/>
            <p:nvPr/>
          </p:nvSpPr>
          <p:spPr>
            <a:xfrm>
              <a:off x="1131599" y="1734086"/>
              <a:ext cx="2221201" cy="1914830"/>
            </a:xfrm>
            <a:prstGeom prst="hexagon">
              <a:avLst/>
            </a:prstGeom>
            <a:blipFill dpi="0" rotWithShape="0">
              <a:blip r:embed="rId2"/>
              <a:srcRect/>
              <a:stretch>
                <a:fillRect/>
              </a:stretch>
            </a:blipFill>
            <a:ln w="22225" cap="flat" cmpd="sng" algn="ctr">
              <a:gradFill flip="none" rotWithShape="1">
                <a:gsLst>
                  <a:gs pos="3900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2700000" scaled="1"/>
                <a:tileRect/>
              </a:gradFill>
              <a:prstDash val="solid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algn="ctr" defTabSz="685783">
                <a:defRPr/>
              </a:pPr>
              <a:endParaRPr lang="zh-CN" altLang="en-US" sz="1400" kern="0">
                <a:solidFill>
                  <a:prstClr val="white"/>
                </a:solidFill>
                <a:latin typeface="Palatino Linotype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="" xmlns:a16="http://schemas.microsoft.com/office/drawing/2014/main" id="{A2753C63-7FDA-496C-AACC-FF4F56ED35F4}"/>
              </a:ext>
            </a:extLst>
          </p:cNvPr>
          <p:cNvGrpSpPr/>
          <p:nvPr/>
        </p:nvGrpSpPr>
        <p:grpSpPr>
          <a:xfrm>
            <a:off x="1771110" y="3747156"/>
            <a:ext cx="1808891" cy="1559390"/>
            <a:chOff x="979199" y="1599428"/>
            <a:chExt cx="2532090" cy="2182838"/>
          </a:xfrm>
        </p:grpSpPr>
        <p:sp>
          <p:nvSpPr>
            <p:cNvPr id="62" name="六边形 61">
              <a:extLst>
                <a:ext uri="{FF2B5EF4-FFF2-40B4-BE49-F238E27FC236}">
                  <a16:creationId xmlns="" xmlns:a16="http://schemas.microsoft.com/office/drawing/2014/main" id="{CBAD559E-C987-4FE8-97B4-F5D19384033D}"/>
                </a:ext>
              </a:extLst>
            </p:cNvPr>
            <p:cNvSpPr/>
            <p:nvPr/>
          </p:nvSpPr>
          <p:spPr>
            <a:xfrm>
              <a:off x="979199" y="1599428"/>
              <a:ext cx="2532090" cy="2182838"/>
            </a:xfrm>
            <a:prstGeom prst="hexagon">
              <a:avLst/>
            </a:prstGeom>
            <a:solidFill>
              <a:srgbClr val="F5F5F5"/>
            </a:solidFill>
            <a:ln w="22225" cap="flat" cmpd="sng" algn="ctr">
              <a:gradFill flip="none" rotWithShape="1">
                <a:gsLst>
                  <a:gs pos="3900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2700000" scaled="1"/>
                <a:tileRect/>
              </a:gradFill>
              <a:prstDash val="solid"/>
            </a:ln>
            <a:effectLst>
              <a:outerShdw blurRad="292100" sx="109000" sy="109000" algn="ctr" rotWithShape="0">
                <a:prstClr val="black">
                  <a:alpha val="38000"/>
                </a:prstClr>
              </a:outerShdw>
            </a:effectLst>
          </p:spPr>
          <p:txBody>
            <a:bodyPr rtlCol="0" anchor="ctr"/>
            <a:lstStyle/>
            <a:p>
              <a:pPr algn="ctr" defTabSz="685783">
                <a:defRPr/>
              </a:pPr>
              <a:endParaRPr lang="zh-CN" altLang="en-US" sz="1400" kern="0">
                <a:solidFill>
                  <a:prstClr val="white"/>
                </a:solidFill>
                <a:latin typeface="Palatino Linotype"/>
                <a:ea typeface="微软雅黑" panose="020B0503020204020204" pitchFamily="34" charset="-122"/>
              </a:endParaRPr>
            </a:p>
          </p:txBody>
        </p:sp>
        <p:sp>
          <p:nvSpPr>
            <p:cNvPr id="63" name="六边形 62">
              <a:extLst>
                <a:ext uri="{FF2B5EF4-FFF2-40B4-BE49-F238E27FC236}">
                  <a16:creationId xmlns="" xmlns:a16="http://schemas.microsoft.com/office/drawing/2014/main" id="{781D131B-BE52-4905-BFCE-913002AD7E51}"/>
                </a:ext>
              </a:extLst>
            </p:cNvPr>
            <p:cNvSpPr/>
            <p:nvPr/>
          </p:nvSpPr>
          <p:spPr>
            <a:xfrm>
              <a:off x="1131599" y="1734086"/>
              <a:ext cx="2221201" cy="1914830"/>
            </a:xfrm>
            <a:prstGeom prst="hexagon">
              <a:avLst/>
            </a:prstGeom>
            <a:blipFill dpi="0" rotWithShape="0">
              <a:blip r:embed="rId3"/>
              <a:srcRect/>
              <a:stretch>
                <a:fillRect/>
              </a:stretch>
            </a:blipFill>
            <a:ln w="22225" cap="flat" cmpd="sng" algn="ctr">
              <a:gradFill flip="none" rotWithShape="1">
                <a:gsLst>
                  <a:gs pos="3900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2700000" scaled="1"/>
                <a:tileRect/>
              </a:gradFill>
              <a:prstDash val="solid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algn="ctr" defTabSz="685783">
                <a:defRPr/>
              </a:pPr>
              <a:endParaRPr lang="zh-CN" altLang="en-US" sz="1400" kern="0">
                <a:solidFill>
                  <a:prstClr val="white"/>
                </a:solidFill>
                <a:latin typeface="Palatino Linotype"/>
                <a:ea typeface="微软雅黑" panose="020B0503020204020204" pitchFamily="34" charset="-122"/>
              </a:endParaRPr>
            </a:p>
          </p:txBody>
        </p:sp>
      </p:grpSp>
      <p:sp>
        <p:nvSpPr>
          <p:cNvPr id="64" name="TextBox 11">
            <a:extLst>
              <a:ext uri="{FF2B5EF4-FFF2-40B4-BE49-F238E27FC236}">
                <a16:creationId xmlns="" xmlns:a16="http://schemas.microsoft.com/office/drawing/2014/main" id="{83EAA2BF-E707-4FBD-B793-FA6A23FDAF5F}"/>
              </a:ext>
            </a:extLst>
          </p:cNvPr>
          <p:cNvSpPr txBox="1"/>
          <p:nvPr/>
        </p:nvSpPr>
        <p:spPr>
          <a:xfrm>
            <a:off x="5920943" y="2068356"/>
            <a:ext cx="2135020" cy="493979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342892" indent="-342892" defTabSz="685783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300" b="1" kern="0" dirty="0">
                <a:solidFill>
                  <a:srgbClr val="2F5897"/>
                </a:solidFill>
                <a:latin typeface="Arial" pitchFamily="34" charset="0"/>
                <a:ea typeface="微软雅黑" panose="020B0503020204020204" pitchFamily="34" charset="-122"/>
              </a:rPr>
              <a:t>功能概述</a:t>
            </a:r>
          </a:p>
        </p:txBody>
      </p:sp>
      <p:sp>
        <p:nvSpPr>
          <p:cNvPr id="65" name="TextBox 12">
            <a:extLst>
              <a:ext uri="{FF2B5EF4-FFF2-40B4-BE49-F238E27FC236}">
                <a16:creationId xmlns="" xmlns:a16="http://schemas.microsoft.com/office/drawing/2014/main" id="{ACC9CCA8-6D06-45A2-A90B-EB912251B217}"/>
              </a:ext>
            </a:extLst>
          </p:cNvPr>
          <p:cNvSpPr txBox="1"/>
          <p:nvPr/>
        </p:nvSpPr>
        <p:spPr>
          <a:xfrm>
            <a:off x="5964761" y="3241897"/>
            <a:ext cx="3916623" cy="30008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>
              <a:lnSpc>
                <a:spcPct val="150000"/>
              </a:lnSpc>
              <a:defRPr/>
            </a:pPr>
            <a:r>
              <a:rPr lang="zh-CN" altLang="en-US" sz="1000" kern="0" dirty="0">
                <a:solidFill>
                  <a:srgbClr val="646464"/>
                </a:solidFill>
                <a:latin typeface="Arial" pitchFamily="34" charset="0"/>
                <a:ea typeface="微软雅黑" pitchFamily="34" charset="-122"/>
              </a:rPr>
              <a:t>        对于合作部门产生的费用，进行分摊成本</a:t>
            </a:r>
            <a:endParaRPr lang="en-US" altLang="zh-CN" sz="1000" kern="0" dirty="0">
              <a:solidFill>
                <a:srgbClr val="646464"/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66" name="TextBox 13">
            <a:extLst>
              <a:ext uri="{FF2B5EF4-FFF2-40B4-BE49-F238E27FC236}">
                <a16:creationId xmlns="" xmlns:a16="http://schemas.microsoft.com/office/drawing/2014/main" id="{090BF976-4601-43E7-A93C-02D172AA0925}"/>
              </a:ext>
            </a:extLst>
          </p:cNvPr>
          <p:cNvSpPr txBox="1"/>
          <p:nvPr/>
        </p:nvSpPr>
        <p:spPr>
          <a:xfrm>
            <a:off x="6242579" y="2846148"/>
            <a:ext cx="1982620" cy="43858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>
              <a:lnSpc>
                <a:spcPct val="150000"/>
              </a:lnSpc>
              <a:defRPr/>
            </a:pPr>
            <a:r>
              <a:rPr lang="zh-CN" altLang="en-US" sz="1600" b="1" kern="0" dirty="0">
                <a:solidFill>
                  <a:srgbClr val="2F5897"/>
                </a:solidFill>
                <a:latin typeface="Arial" pitchFamily="34" charset="0"/>
                <a:ea typeface="微软雅黑" pitchFamily="34" charset="-122"/>
              </a:rPr>
              <a:t>一般费用分摊</a:t>
            </a:r>
            <a:endParaRPr lang="en-US" altLang="zh-CN" sz="1600" b="1" kern="0" dirty="0">
              <a:solidFill>
                <a:srgbClr val="2F5897"/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67" name="TextBox 12">
            <a:extLst>
              <a:ext uri="{FF2B5EF4-FFF2-40B4-BE49-F238E27FC236}">
                <a16:creationId xmlns="" xmlns:a16="http://schemas.microsoft.com/office/drawing/2014/main" id="{9F9CDF0D-ECF3-453A-ABA5-BC9D0034AEDF}"/>
              </a:ext>
            </a:extLst>
          </p:cNvPr>
          <p:cNvSpPr txBox="1"/>
          <p:nvPr/>
        </p:nvSpPr>
        <p:spPr>
          <a:xfrm>
            <a:off x="5968884" y="4074870"/>
            <a:ext cx="3916623" cy="30008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>
              <a:lnSpc>
                <a:spcPct val="150000"/>
              </a:lnSpc>
              <a:defRPr/>
            </a:pPr>
            <a:r>
              <a:rPr lang="zh-CN" altLang="en-US" sz="1000" kern="0" dirty="0">
                <a:solidFill>
                  <a:srgbClr val="646464"/>
                </a:solidFill>
                <a:latin typeface="Arial" pitchFamily="34" charset="0"/>
                <a:ea typeface="微软雅黑" pitchFamily="34" charset="-122"/>
              </a:rPr>
              <a:t>        对所的水电暖等一些公共费用进行分摊</a:t>
            </a:r>
            <a:endParaRPr lang="en-US" altLang="zh-CN" sz="1000" kern="0" dirty="0">
              <a:solidFill>
                <a:srgbClr val="646464"/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68" name="TextBox 13">
            <a:extLst>
              <a:ext uri="{FF2B5EF4-FFF2-40B4-BE49-F238E27FC236}">
                <a16:creationId xmlns="" xmlns:a16="http://schemas.microsoft.com/office/drawing/2014/main" id="{6AED809B-CC0A-4EAF-BF0B-AF35A388B8DF}"/>
              </a:ext>
            </a:extLst>
          </p:cNvPr>
          <p:cNvSpPr txBox="1"/>
          <p:nvPr/>
        </p:nvSpPr>
        <p:spPr>
          <a:xfrm>
            <a:off x="6246702" y="3679121"/>
            <a:ext cx="1982620" cy="43858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>
              <a:lnSpc>
                <a:spcPct val="150000"/>
              </a:lnSpc>
              <a:defRPr/>
            </a:pPr>
            <a:r>
              <a:rPr lang="zh-CN" altLang="en-US" sz="1600" b="1" kern="0" dirty="0">
                <a:solidFill>
                  <a:srgbClr val="2F5897"/>
                </a:solidFill>
                <a:latin typeface="Arial" pitchFamily="34" charset="0"/>
                <a:ea typeface="微软雅黑" pitchFamily="34" charset="-122"/>
              </a:rPr>
              <a:t>公共费用分摊</a:t>
            </a:r>
            <a:endParaRPr lang="en-US" altLang="zh-CN" sz="1600" b="1" kern="0" dirty="0">
              <a:solidFill>
                <a:srgbClr val="2F5897"/>
              </a:solidFill>
              <a:latin typeface="Arial" pitchFamily="34" charset="0"/>
              <a:ea typeface="微软雅黑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4B04C869-C174-4B9E-8638-2045A44FB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3943" y="2722489"/>
            <a:ext cx="1618440" cy="1913264"/>
          </a:xfrm>
          <a:prstGeom prst="rect">
            <a:avLst/>
          </a:prstGeom>
        </p:spPr>
      </p:pic>
      <p:sp>
        <p:nvSpPr>
          <p:cNvPr id="17" name="标题 1"/>
          <p:cNvSpPr txBox="1">
            <a:spLocks/>
          </p:cNvSpPr>
          <p:nvPr/>
        </p:nvSpPr>
        <p:spPr>
          <a:xfrm>
            <a:off x="820347" y="1113440"/>
            <a:ext cx="10844463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endParaRPr lang="zh-CN" altLang="en-US" sz="20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20347" y="158524"/>
            <a:ext cx="10844463" cy="609600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 2.4</a:t>
            </a:r>
            <a:r>
              <a:rPr lang="zh-CN" altLang="en-US" sz="2400" dirty="0"/>
              <a:t>费用</a:t>
            </a:r>
            <a:r>
              <a:rPr lang="zh-CN" altLang="en-US" sz="2400" dirty="0" smtClean="0"/>
              <a:t>分摊</a:t>
            </a:r>
            <a:r>
              <a:rPr lang="en-US" altLang="zh-CN" sz="2400" dirty="0" smtClean="0"/>
              <a:t>---</a:t>
            </a:r>
            <a:r>
              <a:rPr lang="zh-CN" altLang="en-US" sz="2400" dirty="0" smtClean="0"/>
              <a:t>概述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7247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62"/>
    </mc:Choice>
    <mc:Fallback xmlns="">
      <p:transition spd="slow" advTm="11662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2000" dirty="0"/>
              <a:t> 2.4</a:t>
            </a:r>
            <a:r>
              <a:rPr lang="zh-CN" altLang="en-US" sz="2000" dirty="0"/>
              <a:t>费用</a:t>
            </a:r>
            <a:r>
              <a:rPr lang="zh-CN" altLang="en-US" sz="2000" dirty="0" smtClean="0"/>
              <a:t>分摊</a:t>
            </a:r>
            <a:r>
              <a:rPr lang="en-US" altLang="zh-CN" sz="2000" dirty="0" smtClean="0"/>
              <a:t>----</a:t>
            </a:r>
            <a:r>
              <a:rPr lang="zh-CN" altLang="en-US" sz="2000" dirty="0" smtClean="0"/>
              <a:t>业务</a:t>
            </a:r>
            <a:r>
              <a:rPr lang="zh-CN" altLang="en-US" sz="2000" dirty="0"/>
              <a:t>流程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737876" y="996286"/>
            <a:ext cx="46987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费用分摊功能包含：一般费用分摊、公共费用分摊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334840"/>
            <a:ext cx="9144000" cy="531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2000" dirty="0"/>
              <a:t> 2.4</a:t>
            </a:r>
            <a:r>
              <a:rPr lang="zh-CN" altLang="en-US" sz="2000" dirty="0"/>
              <a:t>费用</a:t>
            </a:r>
            <a:r>
              <a:rPr lang="zh-CN" altLang="en-US" sz="2000" dirty="0" smtClean="0"/>
              <a:t>分摊</a:t>
            </a:r>
            <a:r>
              <a:rPr lang="en-US" altLang="zh-CN" sz="2000" dirty="0" smtClean="0"/>
              <a:t>----</a:t>
            </a:r>
            <a:r>
              <a:rPr lang="zh-CN" altLang="en-US" sz="2000" dirty="0" smtClean="0"/>
              <a:t>一般</a:t>
            </a:r>
            <a:r>
              <a:rPr lang="zh-CN" altLang="en-US" sz="2000" dirty="0"/>
              <a:t>费用分摊功能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BBB84D8E-07E6-479B-8C0B-755D8879EB40}"/>
              </a:ext>
            </a:extLst>
          </p:cNvPr>
          <p:cNvSpPr txBox="1"/>
          <p:nvPr/>
        </p:nvSpPr>
        <p:spPr>
          <a:xfrm>
            <a:off x="1214907" y="71769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+mn-ea"/>
              </a:rPr>
              <a:t>一般费用分摊</a:t>
            </a:r>
            <a:r>
              <a:rPr lang="zh-CN" altLang="en-US" b="1" dirty="0" smtClean="0">
                <a:latin typeface="+mn-ea"/>
              </a:rPr>
              <a:t>：</a:t>
            </a:r>
            <a:endParaRPr lang="en-US" altLang="zh-CN" b="1" dirty="0">
              <a:latin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1065" y="1442434"/>
            <a:ext cx="1239299" cy="46949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填报人</a:t>
            </a:r>
            <a:endParaRPr lang="zh-CN" altLang="en-US" sz="2400" dirty="0"/>
          </a:p>
        </p:txBody>
      </p:sp>
      <p:sp>
        <p:nvSpPr>
          <p:cNvPr id="7" name="文本框 6"/>
          <p:cNvSpPr txBox="1"/>
          <p:nvPr/>
        </p:nvSpPr>
        <p:spPr>
          <a:xfrm>
            <a:off x="2433472" y="1156058"/>
            <a:ext cx="1239299" cy="120032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转出核算账号负责人</a:t>
            </a:r>
            <a:endParaRPr lang="zh-CN" altLang="en-US" sz="2400" dirty="0"/>
          </a:p>
        </p:txBody>
      </p:sp>
      <p:sp>
        <p:nvSpPr>
          <p:cNvPr id="9" name="文本框 8"/>
          <p:cNvSpPr txBox="1"/>
          <p:nvPr/>
        </p:nvSpPr>
        <p:spPr>
          <a:xfrm>
            <a:off x="4235879" y="1156058"/>
            <a:ext cx="1495220" cy="120032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转出核算</a:t>
            </a:r>
            <a:r>
              <a:rPr lang="zh-CN" altLang="en-US" sz="2400" dirty="0" smtClean="0"/>
              <a:t>账号部门负责人</a:t>
            </a:r>
            <a:endParaRPr lang="zh-CN" altLang="en-US" sz="2400" dirty="0"/>
          </a:p>
        </p:txBody>
      </p:sp>
      <p:sp>
        <p:nvSpPr>
          <p:cNvPr id="10" name="文本框 9"/>
          <p:cNvSpPr txBox="1"/>
          <p:nvPr/>
        </p:nvSpPr>
        <p:spPr>
          <a:xfrm>
            <a:off x="4235878" y="3095693"/>
            <a:ext cx="1239299" cy="83099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转入填报人</a:t>
            </a:r>
            <a:endParaRPr lang="zh-CN" altLang="en-US" sz="2400" dirty="0"/>
          </a:p>
        </p:txBody>
      </p:sp>
      <p:sp>
        <p:nvSpPr>
          <p:cNvPr id="12" name="文本框 11"/>
          <p:cNvSpPr txBox="1"/>
          <p:nvPr/>
        </p:nvSpPr>
        <p:spPr>
          <a:xfrm>
            <a:off x="6263207" y="2911026"/>
            <a:ext cx="1239299" cy="120032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转入核算</a:t>
            </a:r>
            <a:r>
              <a:rPr lang="zh-CN" altLang="en-US" sz="2400" dirty="0" smtClean="0"/>
              <a:t>账号负责人</a:t>
            </a:r>
            <a:endParaRPr lang="zh-CN" altLang="en-US" sz="2400" dirty="0"/>
          </a:p>
        </p:txBody>
      </p:sp>
      <p:sp>
        <p:nvSpPr>
          <p:cNvPr id="13" name="文本框 12"/>
          <p:cNvSpPr txBox="1"/>
          <p:nvPr/>
        </p:nvSpPr>
        <p:spPr>
          <a:xfrm>
            <a:off x="8290536" y="2911025"/>
            <a:ext cx="1239299" cy="156966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转入核算</a:t>
            </a:r>
            <a:r>
              <a:rPr lang="zh-CN" altLang="en-US" sz="2400" dirty="0" smtClean="0"/>
              <a:t>账号部门负责人</a:t>
            </a:r>
            <a:endParaRPr lang="zh-CN" altLang="en-US" sz="2400" dirty="0"/>
          </a:p>
        </p:txBody>
      </p:sp>
      <p:sp>
        <p:nvSpPr>
          <p:cNvPr id="14" name="文本框 13"/>
          <p:cNvSpPr txBox="1"/>
          <p:nvPr/>
        </p:nvSpPr>
        <p:spPr>
          <a:xfrm>
            <a:off x="10358906" y="2911023"/>
            <a:ext cx="1239299" cy="120032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归口部门负责人</a:t>
            </a:r>
            <a:endParaRPr lang="zh-CN" altLang="en-US" sz="2400" dirty="0"/>
          </a:p>
        </p:txBody>
      </p:sp>
      <p:sp>
        <p:nvSpPr>
          <p:cNvPr id="15" name="文本框 14"/>
          <p:cNvSpPr txBox="1"/>
          <p:nvPr/>
        </p:nvSpPr>
        <p:spPr>
          <a:xfrm>
            <a:off x="10358906" y="5012174"/>
            <a:ext cx="1239299" cy="46166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财务处</a:t>
            </a:r>
            <a:endParaRPr lang="zh-CN" altLang="en-US" sz="2400" dirty="0"/>
          </a:p>
        </p:txBody>
      </p:sp>
      <p:cxnSp>
        <p:nvCxnSpPr>
          <p:cNvPr id="16" name="直接箭头连接符 15"/>
          <p:cNvCxnSpPr>
            <a:stCxn id="3" idx="3"/>
          </p:cNvCxnSpPr>
          <p:nvPr/>
        </p:nvCxnSpPr>
        <p:spPr>
          <a:xfrm flipV="1">
            <a:off x="1870364" y="1677180"/>
            <a:ext cx="563108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>
            <a:stCxn id="7" idx="3"/>
            <a:endCxn id="9" idx="1"/>
          </p:cNvCxnSpPr>
          <p:nvPr/>
        </p:nvCxnSpPr>
        <p:spPr>
          <a:xfrm>
            <a:off x="3672771" y="1756223"/>
            <a:ext cx="56310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4855527" y="2356387"/>
            <a:ext cx="1" cy="7333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5568112" y="3511188"/>
            <a:ext cx="56310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7600827" y="3517176"/>
            <a:ext cx="56310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9687205" y="3530055"/>
            <a:ext cx="56310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10978555" y="4298389"/>
            <a:ext cx="0" cy="504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215428" y="1972223"/>
            <a:ext cx="1908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（填报人选择转入部门经办人）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36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2000" dirty="0"/>
              <a:t> 2.4</a:t>
            </a:r>
            <a:r>
              <a:rPr lang="zh-CN" altLang="en-US" sz="2000" dirty="0"/>
              <a:t>费用</a:t>
            </a:r>
            <a:r>
              <a:rPr lang="zh-CN" altLang="en-US" sz="2000" dirty="0" smtClean="0"/>
              <a:t>分摊</a:t>
            </a:r>
            <a:r>
              <a:rPr lang="en-US" altLang="zh-CN" sz="2000" dirty="0" smtClean="0"/>
              <a:t>----</a:t>
            </a:r>
            <a:r>
              <a:rPr lang="zh-CN" altLang="en-US" sz="2000" dirty="0" smtClean="0"/>
              <a:t>一般</a:t>
            </a:r>
            <a:r>
              <a:rPr lang="zh-CN" altLang="en-US" sz="2000" dirty="0"/>
              <a:t>费用分摊功能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BBB84D8E-07E6-479B-8C0B-755D8879EB40}"/>
              </a:ext>
            </a:extLst>
          </p:cNvPr>
          <p:cNvSpPr txBox="1"/>
          <p:nvPr/>
        </p:nvSpPr>
        <p:spPr>
          <a:xfrm>
            <a:off x="1214907" y="717691"/>
            <a:ext cx="91440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+mn-ea"/>
              </a:rPr>
              <a:t>一般费用分摊：</a:t>
            </a: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dirty="0"/>
              <a:t>1.</a:t>
            </a:r>
            <a:r>
              <a:rPr lang="zh-CN" altLang="en-US" dirty="0"/>
              <a:t>一般费用分摊 ：由费用垫付部门发起分摊申请，费用转出部门默认为本部门，填写</a:t>
            </a:r>
            <a:r>
              <a:rPr lang="zh-CN" altLang="en-US" dirty="0">
                <a:solidFill>
                  <a:srgbClr val="FF0000"/>
                </a:solidFill>
              </a:rPr>
              <a:t>费用转入部门</a:t>
            </a:r>
            <a:r>
              <a:rPr lang="zh-CN" altLang="en-US" dirty="0"/>
              <a:t>及</a:t>
            </a:r>
            <a:r>
              <a:rPr lang="zh-CN" altLang="en-US" dirty="0">
                <a:solidFill>
                  <a:srgbClr val="FF0000"/>
                </a:solidFill>
              </a:rPr>
              <a:t>经办人</a:t>
            </a:r>
            <a:r>
              <a:rPr lang="zh-CN" altLang="en-US" dirty="0"/>
              <a:t>信息，填写承担费用核算帐号、预算科目及本次转出费用金额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路径：综合财务</a:t>
            </a:r>
            <a:r>
              <a:rPr lang="en-US" altLang="zh-CN" dirty="0"/>
              <a:t>—</a:t>
            </a:r>
            <a:r>
              <a:rPr lang="zh-CN" altLang="en-US" dirty="0"/>
              <a:t>费用分摊</a:t>
            </a:r>
            <a:r>
              <a:rPr lang="en-US" altLang="zh-CN" dirty="0"/>
              <a:t>—</a:t>
            </a:r>
            <a:r>
              <a:rPr lang="zh-CN" altLang="en-US" dirty="0"/>
              <a:t>我的一般费用分摊</a:t>
            </a:r>
            <a:endParaRPr lang="en-US" altLang="zh-CN" dirty="0"/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57B4F559-76F2-41F2-89CD-01596603F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907" y="2462307"/>
            <a:ext cx="9144000" cy="307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0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2000" dirty="0"/>
              <a:t> 2.4</a:t>
            </a:r>
            <a:r>
              <a:rPr lang="zh-CN" altLang="en-US" sz="2000" dirty="0"/>
              <a:t>费用</a:t>
            </a:r>
            <a:r>
              <a:rPr lang="zh-CN" altLang="en-US" sz="2000" dirty="0" smtClean="0"/>
              <a:t>分摊</a:t>
            </a:r>
            <a:r>
              <a:rPr lang="en-US" altLang="zh-CN" sz="2000" dirty="0" smtClean="0"/>
              <a:t>----</a:t>
            </a:r>
            <a:r>
              <a:rPr lang="zh-CN" altLang="en-US" sz="2000" dirty="0" smtClean="0"/>
              <a:t>一般</a:t>
            </a:r>
            <a:r>
              <a:rPr lang="zh-CN" altLang="en-US" sz="2000" dirty="0"/>
              <a:t>费用分摊功能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21896" y="628049"/>
            <a:ext cx="106315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示例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r>
              <a:rPr lang="zh-CN" altLang="en-US" dirty="0" smtClean="0"/>
              <a:t>甲团队和乙团队共同承办一个会议，甲团队作为主要承办方，先对所有的业务进行了报销，后期再将部分费用转给乙团队分摊。（</a:t>
            </a:r>
            <a:r>
              <a:rPr lang="zh-CN" altLang="en-US" dirty="0"/>
              <a:t>假设甲团队报销时使用的</a:t>
            </a:r>
            <a:r>
              <a:rPr lang="en-US" altLang="zh-CN" dirty="0"/>
              <a:t>A</a:t>
            </a:r>
            <a:r>
              <a:rPr lang="zh-CN" altLang="en-US" dirty="0"/>
              <a:t>，</a:t>
            </a:r>
            <a:r>
              <a:rPr lang="en-US" altLang="zh-CN" dirty="0"/>
              <a:t>B</a:t>
            </a:r>
            <a:r>
              <a:rPr lang="zh-CN" altLang="en-US" dirty="0"/>
              <a:t>两个核算</a:t>
            </a:r>
            <a:r>
              <a:rPr lang="zh-CN" altLang="en-US" dirty="0" smtClean="0"/>
              <a:t>账号）</a:t>
            </a:r>
            <a:endParaRPr lang="en-US" altLang="zh-CN" dirty="0" smtClean="0"/>
          </a:p>
          <a:p>
            <a:r>
              <a:rPr lang="zh-CN" altLang="en-US" dirty="0" smtClean="0"/>
              <a:t>由甲团队填写一般费用分摊单，选择转入部门为乙团队，指定一个乙团队的经办人。</a:t>
            </a:r>
            <a:endParaRPr lang="en-US" altLang="zh-CN" dirty="0" smtClean="0"/>
          </a:p>
          <a:p>
            <a:r>
              <a:rPr lang="zh-CN" altLang="en-US" dirty="0"/>
              <a:t>转</a:t>
            </a:r>
            <a:r>
              <a:rPr lang="zh-CN" altLang="en-US" dirty="0" smtClean="0"/>
              <a:t>出信息里，甲团队可通过“</a:t>
            </a:r>
            <a:r>
              <a:rPr lang="zh-CN" altLang="en-US" dirty="0" smtClean="0">
                <a:solidFill>
                  <a:srgbClr val="FF0000"/>
                </a:solidFill>
              </a:rPr>
              <a:t>添加转出信息</a:t>
            </a:r>
            <a:r>
              <a:rPr lang="zh-CN" altLang="en-US" dirty="0" smtClean="0"/>
              <a:t>”增加多个课题号。提交后经由</a:t>
            </a:r>
            <a:r>
              <a:rPr lang="en-US" altLang="zh-CN" dirty="0" smtClean="0"/>
              <a:t>A</a:t>
            </a:r>
            <a:r>
              <a:rPr lang="zh-CN" altLang="en-US" dirty="0" smtClean="0"/>
              <a:t>，</a:t>
            </a:r>
            <a:r>
              <a:rPr lang="en-US" altLang="zh-CN" dirty="0" smtClean="0"/>
              <a:t>B</a:t>
            </a:r>
            <a:r>
              <a:rPr lang="zh-CN" altLang="en-US" dirty="0" smtClean="0"/>
              <a:t>核算账号负责人审批后流转至乙团队的经办人。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AF4C0DD-B16E-4D8F-B448-20E235E60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520" y="2382375"/>
            <a:ext cx="9144000" cy="243712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21896" y="5157878"/>
            <a:ext cx="9903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乙团队经办人在“</a:t>
            </a:r>
            <a:r>
              <a:rPr lang="zh-CN" altLang="en-US" b="1" dirty="0" smtClean="0">
                <a:solidFill>
                  <a:srgbClr val="FF0000"/>
                </a:solidFill>
              </a:rPr>
              <a:t>我的部门分摊</a:t>
            </a:r>
            <a:r>
              <a:rPr lang="zh-CN" altLang="en-US" dirty="0" smtClean="0"/>
              <a:t>”中收到这份单，进行部门内核算账号分摊（假设由</a:t>
            </a:r>
            <a:r>
              <a:rPr lang="en-US" altLang="zh-CN" dirty="0" smtClean="0"/>
              <a:t>C,D</a:t>
            </a:r>
            <a:r>
              <a:rPr lang="zh-CN" altLang="en-US" dirty="0" smtClean="0"/>
              <a:t>核算账号分摊）。提交后经由</a:t>
            </a:r>
            <a:r>
              <a:rPr lang="en-US" altLang="zh-CN" dirty="0" smtClean="0"/>
              <a:t>CD</a:t>
            </a:r>
            <a:r>
              <a:rPr lang="zh-CN" altLang="en-US" dirty="0" smtClean="0"/>
              <a:t>核算账号负责人审批，再经科技处审批，进入财务审核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912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2000" dirty="0"/>
              <a:t> 2.4</a:t>
            </a:r>
            <a:r>
              <a:rPr lang="zh-CN" altLang="en-US" sz="2000" dirty="0"/>
              <a:t>费用</a:t>
            </a:r>
            <a:r>
              <a:rPr lang="zh-CN" altLang="en-US" sz="2000" dirty="0" smtClean="0"/>
              <a:t>分摊</a:t>
            </a:r>
            <a:r>
              <a:rPr lang="en-US" altLang="zh-CN" sz="2000" dirty="0" smtClean="0"/>
              <a:t>----</a:t>
            </a:r>
            <a:r>
              <a:rPr lang="zh-CN" altLang="en-US" sz="2000" dirty="0" smtClean="0"/>
              <a:t>公共</a:t>
            </a:r>
            <a:r>
              <a:rPr lang="zh-CN" altLang="en-US" sz="2000" dirty="0"/>
              <a:t>费用分摊功能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BBB84D8E-07E6-479B-8C0B-755D8879EB40}"/>
              </a:ext>
            </a:extLst>
          </p:cNvPr>
          <p:cNvSpPr txBox="1"/>
          <p:nvPr/>
        </p:nvSpPr>
        <p:spPr>
          <a:xfrm>
            <a:off x="1524000" y="905408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+mn-ea"/>
              </a:rPr>
              <a:t>公共费用</a:t>
            </a:r>
            <a:r>
              <a:rPr lang="zh-CN" altLang="en-US" b="1" dirty="0" smtClean="0">
                <a:latin typeface="+mn-ea"/>
              </a:rPr>
              <a:t>分摊：（</a:t>
            </a:r>
            <a:r>
              <a:rPr lang="zh-CN" altLang="en-US" b="1" dirty="0" smtClean="0">
                <a:solidFill>
                  <a:srgbClr val="FF0000"/>
                </a:solidFill>
                <a:latin typeface="+mn-ea"/>
              </a:rPr>
              <a:t>由管理部门发起：如水费、电费、公务用车等</a:t>
            </a:r>
            <a:r>
              <a:rPr lang="zh-CN" altLang="en-US" b="1" dirty="0" smtClean="0">
                <a:latin typeface="+mn-ea"/>
              </a:rPr>
              <a:t>）</a:t>
            </a:r>
            <a:endParaRPr lang="en-US" altLang="zh-CN" b="1" dirty="0" smtClean="0">
              <a:latin typeface="+mn-ea"/>
            </a:endParaRPr>
          </a:p>
          <a:p>
            <a:r>
              <a:rPr lang="zh-CN" altLang="en-US" dirty="0"/>
              <a:t>路径：综合财务</a:t>
            </a:r>
            <a:r>
              <a:rPr lang="en-US" altLang="zh-CN" dirty="0"/>
              <a:t>—</a:t>
            </a:r>
            <a:r>
              <a:rPr lang="zh-CN" altLang="en-US" dirty="0"/>
              <a:t>费用分摊</a:t>
            </a:r>
            <a:r>
              <a:rPr lang="en-US" altLang="zh-CN" dirty="0"/>
              <a:t>—</a:t>
            </a:r>
            <a:r>
              <a:rPr lang="zh-CN" altLang="en-US" dirty="0"/>
              <a:t>我</a:t>
            </a:r>
            <a:r>
              <a:rPr lang="zh-CN" altLang="en-US" dirty="0" smtClean="0"/>
              <a:t>的</a:t>
            </a:r>
            <a:r>
              <a:rPr lang="zh-CN" altLang="en-US" dirty="0"/>
              <a:t>公共</a:t>
            </a:r>
            <a:r>
              <a:rPr lang="zh-CN" altLang="en-US" dirty="0" smtClean="0"/>
              <a:t>费用分摊</a:t>
            </a:r>
            <a:endParaRPr lang="en-US" altLang="zh-CN" dirty="0" smtClean="0"/>
          </a:p>
          <a:p>
            <a:r>
              <a:rPr lang="zh-CN" altLang="en-US" dirty="0"/>
              <a:t>新增公共费用分摊单，选择分摊费用类型，以及承担费用的核算帐号、预算科目信息</a:t>
            </a:r>
            <a:endParaRPr lang="en-US" altLang="zh-CN" dirty="0"/>
          </a:p>
          <a:p>
            <a:r>
              <a:rPr lang="zh-CN" altLang="en-US" dirty="0" smtClean="0"/>
              <a:t>可批量导入，也可一个一个填写</a:t>
            </a:r>
            <a:endParaRPr lang="en-US" altLang="zh-CN" dirty="0" smtClean="0"/>
          </a:p>
          <a:p>
            <a:endParaRPr lang="zh-CN" altLang="en-US" b="1" dirty="0" smtClean="0">
              <a:latin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886" y="2259571"/>
            <a:ext cx="8305800" cy="26479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570453"/>
            <a:ext cx="32004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8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2000" dirty="0" smtClean="0"/>
              <a:t>42.4</a:t>
            </a:r>
            <a:r>
              <a:rPr lang="zh-CN" altLang="en-US" sz="2000" dirty="0"/>
              <a:t>费用</a:t>
            </a:r>
            <a:r>
              <a:rPr lang="zh-CN" altLang="en-US" sz="2000" dirty="0" smtClean="0"/>
              <a:t>分摊</a:t>
            </a:r>
            <a:r>
              <a:rPr lang="en-US" altLang="zh-CN" sz="2000" dirty="0" smtClean="0"/>
              <a:t>----</a:t>
            </a:r>
            <a:r>
              <a:rPr lang="zh-CN" altLang="en-US" sz="2000" dirty="0" smtClean="0"/>
              <a:t>公共</a:t>
            </a:r>
            <a:r>
              <a:rPr lang="zh-CN" altLang="en-US" sz="2000" dirty="0"/>
              <a:t>费用分摊功能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BBB84D8E-07E6-479B-8C0B-755D8879EB40}"/>
              </a:ext>
            </a:extLst>
          </p:cNvPr>
          <p:cNvSpPr txBox="1"/>
          <p:nvPr/>
        </p:nvSpPr>
        <p:spPr>
          <a:xfrm>
            <a:off x="1214907" y="73505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+mn-ea"/>
              </a:rPr>
              <a:t>公共费用分摊：</a:t>
            </a: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/>
              <a:t>维护</a:t>
            </a:r>
            <a:r>
              <a:rPr lang="zh-CN" altLang="en-US" dirty="0"/>
              <a:t>分摊清单：根据分摊规则计算各部门承担费用情况，填写分摊明细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路径：综合财务</a:t>
            </a:r>
            <a:r>
              <a:rPr lang="en-US" altLang="zh-CN" dirty="0"/>
              <a:t>-</a:t>
            </a:r>
            <a:r>
              <a:rPr lang="zh-CN" altLang="en-US" dirty="0"/>
              <a:t>费用分摊</a:t>
            </a:r>
            <a:r>
              <a:rPr lang="en-US" altLang="zh-CN" dirty="0"/>
              <a:t>—</a:t>
            </a:r>
            <a:r>
              <a:rPr lang="zh-CN" altLang="en-US" dirty="0"/>
              <a:t>我的公共费用分摊</a:t>
            </a:r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2E75C283-DC0B-4EE8-B270-EF29FC4AA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997" y="2158890"/>
            <a:ext cx="9144000" cy="23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1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2000" dirty="0"/>
              <a:t> 2.4</a:t>
            </a:r>
            <a:r>
              <a:rPr lang="zh-CN" altLang="en-US" sz="2000" dirty="0"/>
              <a:t>费用</a:t>
            </a:r>
            <a:r>
              <a:rPr lang="zh-CN" altLang="en-US" sz="2000" dirty="0" smtClean="0"/>
              <a:t>分摊</a:t>
            </a:r>
            <a:r>
              <a:rPr lang="en-US" altLang="zh-CN" sz="2000" dirty="0" smtClean="0"/>
              <a:t>----</a:t>
            </a:r>
            <a:r>
              <a:rPr lang="zh-CN" altLang="en-US" sz="2000" dirty="0" smtClean="0"/>
              <a:t>公共</a:t>
            </a:r>
            <a:r>
              <a:rPr lang="zh-CN" altLang="en-US" sz="2000" dirty="0"/>
              <a:t>费用分摊功能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BBB84D8E-07E6-479B-8C0B-755D8879EB40}"/>
              </a:ext>
            </a:extLst>
          </p:cNvPr>
          <p:cNvSpPr txBox="1"/>
          <p:nvPr/>
        </p:nvSpPr>
        <p:spPr>
          <a:xfrm>
            <a:off x="1524000" y="905407"/>
            <a:ext cx="91440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+mn-ea"/>
              </a:rPr>
              <a:t>公共费用分摊：</a:t>
            </a: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/>
              <a:t>维护</a:t>
            </a:r>
            <a:r>
              <a:rPr lang="zh-CN" altLang="en-US" dirty="0"/>
              <a:t>好费用清单后，提交并业务审核后，单据按照费用所属部门及处理人，流转到各处理人环节进行分摊核算帐号及预算科目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路径：综合财务</a:t>
            </a:r>
            <a:r>
              <a:rPr lang="en-US" altLang="zh-CN" dirty="0"/>
              <a:t>—</a:t>
            </a:r>
            <a:r>
              <a:rPr lang="zh-CN" altLang="en-US" dirty="0"/>
              <a:t>费用分摊</a:t>
            </a:r>
            <a:r>
              <a:rPr lang="en-US" altLang="zh-CN" dirty="0"/>
              <a:t>---</a:t>
            </a:r>
            <a:r>
              <a:rPr lang="zh-CN" altLang="en-US" b="1" dirty="0">
                <a:solidFill>
                  <a:srgbClr val="FF0000"/>
                </a:solidFill>
              </a:rPr>
              <a:t>我的部门费用分摊</a:t>
            </a:r>
            <a:r>
              <a:rPr lang="en-US" altLang="zh-CN" dirty="0"/>
              <a:t>—</a:t>
            </a:r>
            <a:r>
              <a:rPr lang="zh-CN" altLang="en-US" dirty="0"/>
              <a:t>待</a:t>
            </a:r>
            <a:r>
              <a:rPr lang="zh-CN" altLang="en-US" dirty="0" smtClean="0"/>
              <a:t>分摊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08F6F940-AE22-423E-8194-06809112D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521234"/>
            <a:ext cx="9144000" cy="297930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641019" y="1558935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各秘书完成管理部门发起的公共费用分摊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7" name="直接箭头连接符 6"/>
          <p:cNvCxnSpPr>
            <a:stCxn id="4" idx="1"/>
          </p:cNvCxnSpPr>
          <p:nvPr/>
        </p:nvCxnSpPr>
        <p:spPr>
          <a:xfrm flipH="1">
            <a:off x="6387548" y="1743601"/>
            <a:ext cx="253471" cy="3512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86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192172" y="172523"/>
            <a:ext cx="1581373" cy="158137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03200" dist="25400" dir="18000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538A-33AE-45EB-868C-14B9E34ED96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860076" y="505834"/>
            <a:ext cx="4343055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5400" b="1" spc="200" dirty="0" smtClean="0">
                <a:solidFill>
                  <a:srgbClr val="E7E6E6">
                    <a:lumMod val="25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Part</a:t>
            </a:r>
            <a:r>
              <a:rPr lang="zh-CN" altLang="en-US" sz="5400" b="1" spc="200" dirty="0">
                <a:solidFill>
                  <a:srgbClr val="E7E6E6">
                    <a:lumMod val="25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5400" b="1" spc="200" dirty="0" smtClean="0">
                <a:solidFill>
                  <a:srgbClr val="E7E6E6">
                    <a:lumMod val="25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8" name="矩形 7"/>
          <p:cNvSpPr/>
          <p:nvPr/>
        </p:nvSpPr>
        <p:spPr>
          <a:xfrm>
            <a:off x="3882020" y="475056"/>
            <a:ext cx="6305167" cy="1372683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4000" b="1" dirty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新一代</a:t>
            </a:r>
            <a:r>
              <a:rPr lang="en-US" altLang="zh-CN" sz="4000" b="1" dirty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ARP</a:t>
            </a:r>
            <a:r>
              <a:rPr lang="zh-CN" altLang="en-US" sz="4000" b="1" dirty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与</a:t>
            </a:r>
            <a:r>
              <a:rPr lang="en-US" altLang="zh-CN" sz="4000" b="1" dirty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2.4</a:t>
            </a:r>
            <a:r>
              <a:rPr lang="zh-CN" altLang="en-US" sz="4000" b="1" dirty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系统</a:t>
            </a:r>
            <a:r>
              <a:rPr lang="zh-CN" altLang="en-US" sz="4000" b="1" dirty="0" smtClean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区别</a:t>
            </a:r>
            <a:endParaRPr lang="en-US" altLang="zh-CN" sz="4000" b="1" dirty="0">
              <a:solidFill>
                <a:srgbClr val="E7E6E6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608965">
              <a:lnSpc>
                <a:spcPct val="130000"/>
              </a:lnSpc>
            </a:pPr>
            <a:r>
              <a:rPr lang="en-US" altLang="zh-CN" sz="2400" b="1" dirty="0" smtClean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—— 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相比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2.4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系统新增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功能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PA_矩形 76"/>
          <p:cNvSpPr/>
          <p:nvPr>
            <p:custDataLst>
              <p:tags r:id="rId1"/>
            </p:custDataLst>
          </p:nvPr>
        </p:nvSpPr>
        <p:spPr>
          <a:xfrm>
            <a:off x="-19050" y="6610350"/>
            <a:ext cx="12211050" cy="247652"/>
          </a:xfrm>
          <a:prstGeom prst="rect">
            <a:avLst/>
          </a:prstGeom>
          <a:solidFill>
            <a:srgbClr val="E74C2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 smtClean="0">
              <a:solidFill>
                <a:prstClr val="white"/>
              </a:solidFill>
              <a:ea typeface="微软雅黑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3651485" y="1890300"/>
            <a:ext cx="7828921" cy="49241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 lIns="121893" tIns="60946" rIns="121893" bIns="60946">
            <a:spAutoFit/>
          </a:bodyPr>
          <a:lstStyle/>
          <a:p>
            <a:pPr defTabSz="457200"/>
            <a:r>
              <a:rPr lang="zh-CN" altLang="en-US" sz="2400" kern="0" dirty="0">
                <a:solidFill>
                  <a:prstClr val="black"/>
                </a:solidFill>
              </a:rPr>
              <a:t>通过与税控接口，实现上传票据的验真和查询</a:t>
            </a:r>
            <a:endParaRPr lang="en-US" altLang="zh-CN" sz="2400" kern="0" dirty="0">
              <a:solidFill>
                <a:prstClr val="black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982858" y="1764038"/>
            <a:ext cx="2569197" cy="744937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wrap="square" lIns="121893" tIns="60946" rIns="121893" bIns="60946" anchor="ctr" anchorCtr="0">
            <a:noAutofit/>
          </a:bodyPr>
          <a:lstStyle/>
          <a:p>
            <a:pPr algn="just" defTabSz="1218565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、票据查验功能</a:t>
            </a:r>
            <a:endParaRPr lang="en-US" altLang="zh-CN" sz="2400" kern="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85" y="2454428"/>
            <a:ext cx="6943152" cy="4084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2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2000" dirty="0"/>
              <a:t> 2.4</a:t>
            </a:r>
            <a:r>
              <a:rPr lang="zh-CN" altLang="en-US" sz="2000" dirty="0"/>
              <a:t>费用</a:t>
            </a:r>
            <a:r>
              <a:rPr lang="zh-CN" altLang="en-US" sz="2000" dirty="0" smtClean="0"/>
              <a:t>分摊</a:t>
            </a:r>
            <a:r>
              <a:rPr lang="en-US" altLang="zh-CN" sz="2000" dirty="0" smtClean="0"/>
              <a:t>----</a:t>
            </a:r>
            <a:r>
              <a:rPr lang="zh-CN" altLang="en-US" sz="2000" dirty="0" smtClean="0"/>
              <a:t>公共</a:t>
            </a:r>
            <a:r>
              <a:rPr lang="zh-CN" altLang="en-US" sz="2000" dirty="0"/>
              <a:t>费用分摊功能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BBB84D8E-07E6-479B-8C0B-755D8879EB40}"/>
              </a:ext>
            </a:extLst>
          </p:cNvPr>
          <p:cNvSpPr txBox="1"/>
          <p:nvPr/>
        </p:nvSpPr>
        <p:spPr>
          <a:xfrm>
            <a:off x="1034603" y="95692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+mn-ea"/>
              </a:rPr>
              <a:t>公共费用分摊</a:t>
            </a:r>
            <a:r>
              <a:rPr lang="zh-CN" altLang="en-US" b="1" dirty="0" smtClean="0">
                <a:latin typeface="+mn-ea"/>
              </a:rPr>
              <a:t>：</a:t>
            </a:r>
            <a:endParaRPr lang="en-US" altLang="zh-CN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/>
              <a:t>收到公共分摊的部门，在</a:t>
            </a:r>
            <a:r>
              <a:rPr lang="zh-CN" altLang="en-US" dirty="0"/>
              <a:t>“我的部门费用分摊” </a:t>
            </a:r>
            <a:r>
              <a:rPr lang="zh-CN" altLang="en-US" dirty="0" smtClean="0"/>
              <a:t>中接收了发起人发起的公共费用分摊，就会在本部门新建费用清单</a:t>
            </a:r>
          </a:p>
        </p:txBody>
      </p:sp>
      <p:sp>
        <p:nvSpPr>
          <p:cNvPr id="5" name="矩形 4"/>
          <p:cNvSpPr/>
          <p:nvPr/>
        </p:nvSpPr>
        <p:spPr>
          <a:xfrm>
            <a:off x="1237123" y="4446720"/>
            <a:ext cx="83111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各分摊部门分摊并业务审核后，</a:t>
            </a:r>
            <a:r>
              <a:rPr lang="zh-CN" altLang="en-US" b="1" dirty="0">
                <a:solidFill>
                  <a:srgbClr val="FF0000"/>
                </a:solidFill>
              </a:rPr>
              <a:t>申请人</a:t>
            </a:r>
            <a:r>
              <a:rPr lang="zh-CN" altLang="en-US" b="1" dirty="0" smtClean="0">
                <a:solidFill>
                  <a:srgbClr val="FF0000"/>
                </a:solidFill>
              </a:rPr>
              <a:t>（新建费用清单人）</a:t>
            </a:r>
            <a:r>
              <a:rPr lang="zh-CN" altLang="en-US" dirty="0"/>
              <a:t>可在我的公共费用分摊中进行批量打印，提交财务</a:t>
            </a:r>
            <a:r>
              <a:rPr lang="zh-CN" altLang="en-US" dirty="0" smtClean="0"/>
              <a:t>审核</a:t>
            </a:r>
            <a:endParaRPr lang="en-US" altLang="zh-CN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094AE94A-B9EC-4BFB-ACF4-BACC8C482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96" y="2396482"/>
            <a:ext cx="10109165" cy="158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1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2000" dirty="0"/>
              <a:t> 2.4</a:t>
            </a:r>
            <a:r>
              <a:rPr lang="zh-CN" altLang="en-US" sz="2000" dirty="0"/>
              <a:t>费用</a:t>
            </a:r>
            <a:r>
              <a:rPr lang="zh-CN" altLang="en-US" sz="2000" dirty="0" smtClean="0"/>
              <a:t>分摊</a:t>
            </a:r>
            <a:r>
              <a:rPr lang="en-US" altLang="zh-CN" sz="2000" dirty="0" smtClean="0"/>
              <a:t>----</a:t>
            </a:r>
            <a:r>
              <a:rPr lang="zh-CN" altLang="en-US" sz="2000" dirty="0" smtClean="0"/>
              <a:t>公共</a:t>
            </a:r>
            <a:r>
              <a:rPr lang="zh-CN" altLang="en-US" sz="2000" dirty="0"/>
              <a:t>费用分摊功能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455311" y="927279"/>
            <a:ext cx="7521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示例：</a:t>
            </a:r>
            <a:r>
              <a:rPr lang="zh-CN" altLang="en-US" dirty="0" smtClean="0"/>
              <a:t>党政办发起</a:t>
            </a:r>
            <a:r>
              <a:rPr lang="zh-CN" altLang="en-US" dirty="0" smtClean="0">
                <a:solidFill>
                  <a:srgbClr val="FF0000"/>
                </a:solidFill>
              </a:rPr>
              <a:t>公务用车</a:t>
            </a:r>
            <a:r>
              <a:rPr lang="zh-CN" altLang="en-US" dirty="0" smtClean="0"/>
              <a:t>的公共费用分摊给甲乙丙三个团队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90142" y="2699242"/>
            <a:ext cx="2421228" cy="92333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党政办老师在</a:t>
            </a:r>
            <a:endParaRPr lang="en-US" altLang="zh-CN" dirty="0" smtClean="0"/>
          </a:p>
          <a:p>
            <a:r>
              <a:rPr lang="zh-CN" altLang="en-US" dirty="0" smtClean="0"/>
              <a:t>“我的公共费用分摊”中发起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3380691" y="1506198"/>
            <a:ext cx="1704307" cy="646331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甲团队经办人：</a:t>
            </a:r>
            <a:r>
              <a:rPr lang="en-US" altLang="zh-CN" dirty="0" smtClean="0"/>
              <a:t>A</a:t>
            </a:r>
            <a:r>
              <a:rPr lang="zh-CN" altLang="en-US" dirty="0" smtClean="0"/>
              <a:t>核算账号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3380690" y="2837742"/>
            <a:ext cx="1704307" cy="646331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乙</a:t>
            </a:r>
            <a:r>
              <a:rPr lang="zh-CN" altLang="en-US" dirty="0" smtClean="0"/>
              <a:t>团队经办人：</a:t>
            </a:r>
            <a:r>
              <a:rPr lang="en-US" altLang="zh-CN" dirty="0"/>
              <a:t>B</a:t>
            </a:r>
            <a:r>
              <a:rPr lang="zh-CN" altLang="en-US" dirty="0" smtClean="0"/>
              <a:t>核算账号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3380690" y="4228763"/>
            <a:ext cx="1747240" cy="646331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丙</a:t>
            </a:r>
            <a:r>
              <a:rPr lang="zh-CN" altLang="en-US" dirty="0" smtClean="0"/>
              <a:t>团队经办人：</a:t>
            </a:r>
            <a:r>
              <a:rPr lang="en-US" altLang="zh-CN" dirty="0"/>
              <a:t>C</a:t>
            </a:r>
            <a:r>
              <a:rPr lang="zh-CN" altLang="en-US" dirty="0" smtClean="0"/>
              <a:t>核算账号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5584031" y="1506198"/>
            <a:ext cx="1401660" cy="646331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</a:t>
            </a:r>
            <a:r>
              <a:rPr lang="zh-CN" altLang="en-US" dirty="0" smtClean="0"/>
              <a:t>核算账号负责人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7484722" y="1639746"/>
            <a:ext cx="1403805" cy="36933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部门负责人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5543258" y="2839198"/>
            <a:ext cx="1401660" cy="646331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</a:t>
            </a:r>
            <a:r>
              <a:rPr lang="zh-CN" altLang="en-US" dirty="0" smtClean="0"/>
              <a:t>核算账号负责人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5543229" y="4228762"/>
            <a:ext cx="1401660" cy="646331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</a:t>
            </a:r>
            <a:r>
              <a:rPr lang="zh-CN" altLang="en-US" dirty="0" smtClean="0"/>
              <a:t>核算账号负责人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7484724" y="2976241"/>
            <a:ext cx="1403805" cy="36933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部门负责人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7469591" y="4367261"/>
            <a:ext cx="1403805" cy="36933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部门负责人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9692901" y="1068920"/>
            <a:ext cx="2044536" cy="397031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各团队经办人在“</a:t>
            </a:r>
            <a:r>
              <a:rPr lang="zh-CN" altLang="en-US" dirty="0"/>
              <a:t>我的公共费用分摊”</a:t>
            </a:r>
            <a:r>
              <a:rPr lang="zh-CN" altLang="en-US" dirty="0" smtClean="0"/>
              <a:t>将</a:t>
            </a:r>
            <a:r>
              <a:rPr lang="zh-CN" altLang="en-US" dirty="0" smtClean="0">
                <a:solidFill>
                  <a:srgbClr val="FF0000"/>
                </a:solidFill>
              </a:rPr>
              <a:t>纸质分摊单打印出来然后到党政办发起老师处领取分摊附件，粘贴后将纸质单据交给财务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/>
              <a:t>（党政办发起老师可随时在自己的系统中查询</a:t>
            </a:r>
            <a:r>
              <a:rPr lang="zh-CN" altLang="en-US" dirty="0"/>
              <a:t>各个分摊部门</a:t>
            </a:r>
            <a:r>
              <a:rPr lang="zh-CN" altLang="en-US" dirty="0" smtClean="0"/>
              <a:t>单据走到哪个流程了，及时联系团队经办人处理 ）</a:t>
            </a:r>
            <a:endParaRPr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9747747" y="6040187"/>
            <a:ext cx="1592688" cy="36933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提交财务审核</a:t>
            </a:r>
            <a:endParaRPr lang="zh-CN" altLang="en-US" dirty="0"/>
          </a:p>
        </p:txBody>
      </p:sp>
      <p:cxnSp>
        <p:nvCxnSpPr>
          <p:cNvPr id="23" name="直接箭头连接符 22"/>
          <p:cNvCxnSpPr/>
          <p:nvPr/>
        </p:nvCxnSpPr>
        <p:spPr>
          <a:xfrm flipV="1">
            <a:off x="2511370" y="1829363"/>
            <a:ext cx="746985" cy="6562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2665927" y="3160907"/>
            <a:ext cx="56667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2511370" y="3747752"/>
            <a:ext cx="746985" cy="8041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>
            <a:stCxn id="9" idx="3"/>
            <a:endCxn id="14" idx="1"/>
          </p:cNvCxnSpPr>
          <p:nvPr/>
        </p:nvCxnSpPr>
        <p:spPr>
          <a:xfrm>
            <a:off x="5084998" y="1829364"/>
            <a:ext cx="49903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>
            <a:stCxn id="12" idx="3"/>
            <a:endCxn id="16" idx="1"/>
          </p:cNvCxnSpPr>
          <p:nvPr/>
        </p:nvCxnSpPr>
        <p:spPr>
          <a:xfrm>
            <a:off x="5084997" y="3160908"/>
            <a:ext cx="458261" cy="14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 flipV="1">
            <a:off x="5084997" y="4551926"/>
            <a:ext cx="415299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>
            <a:stCxn id="14" idx="3"/>
            <a:endCxn id="15" idx="1"/>
          </p:cNvCxnSpPr>
          <p:nvPr/>
        </p:nvCxnSpPr>
        <p:spPr>
          <a:xfrm flipV="1">
            <a:off x="6985691" y="1824412"/>
            <a:ext cx="499031" cy="49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>
            <a:stCxn id="16" idx="3"/>
            <a:endCxn id="18" idx="1"/>
          </p:cNvCxnSpPr>
          <p:nvPr/>
        </p:nvCxnSpPr>
        <p:spPr>
          <a:xfrm flipV="1">
            <a:off x="6944918" y="3160907"/>
            <a:ext cx="539806" cy="14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>
            <a:stCxn id="17" idx="3"/>
            <a:endCxn id="19" idx="1"/>
          </p:cNvCxnSpPr>
          <p:nvPr/>
        </p:nvCxnSpPr>
        <p:spPr>
          <a:xfrm flipV="1">
            <a:off x="6944889" y="4551927"/>
            <a:ext cx="524702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>
            <a:stCxn id="15" idx="3"/>
          </p:cNvCxnSpPr>
          <p:nvPr/>
        </p:nvCxnSpPr>
        <p:spPr>
          <a:xfrm>
            <a:off x="8888527" y="1824412"/>
            <a:ext cx="620374" cy="5278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>
            <a:stCxn id="18" idx="3"/>
          </p:cNvCxnSpPr>
          <p:nvPr/>
        </p:nvCxnSpPr>
        <p:spPr>
          <a:xfrm>
            <a:off x="8888529" y="3160907"/>
            <a:ext cx="49902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>
            <a:stCxn id="19" idx="3"/>
          </p:cNvCxnSpPr>
          <p:nvPr/>
        </p:nvCxnSpPr>
        <p:spPr>
          <a:xfrm flipV="1">
            <a:off x="8873396" y="3622572"/>
            <a:ext cx="635505" cy="9293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10393251" y="5039238"/>
            <a:ext cx="25757" cy="10009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62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192172" y="172523"/>
            <a:ext cx="1581373" cy="158137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03200" dist="25400" dir="18000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538A-33AE-45EB-868C-14B9E34ED96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62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860076" y="505834"/>
            <a:ext cx="4343055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5400" b="1" spc="200" dirty="0" smtClean="0">
                <a:solidFill>
                  <a:srgbClr val="E7E6E6">
                    <a:lumMod val="25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Part</a:t>
            </a:r>
            <a:r>
              <a:rPr lang="zh-CN" altLang="en-US" sz="5400" b="1" spc="200" dirty="0">
                <a:solidFill>
                  <a:srgbClr val="E7E6E6">
                    <a:lumMod val="25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5400" b="1" spc="200" dirty="0" smtClean="0">
                <a:solidFill>
                  <a:srgbClr val="E7E6E6">
                    <a:lumMod val="25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8" name="矩形 7"/>
          <p:cNvSpPr/>
          <p:nvPr/>
        </p:nvSpPr>
        <p:spPr>
          <a:xfrm>
            <a:off x="3677033" y="410907"/>
            <a:ext cx="6305167" cy="814582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4000" b="1" dirty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业务审核介绍与演示</a:t>
            </a:r>
          </a:p>
        </p:txBody>
      </p:sp>
      <p:sp>
        <p:nvSpPr>
          <p:cNvPr id="9" name="PA_矩形 76"/>
          <p:cNvSpPr/>
          <p:nvPr>
            <p:custDataLst>
              <p:tags r:id="rId1"/>
            </p:custDataLst>
          </p:nvPr>
        </p:nvSpPr>
        <p:spPr>
          <a:xfrm>
            <a:off x="-19050" y="6610350"/>
            <a:ext cx="12211050" cy="247652"/>
          </a:xfrm>
          <a:prstGeom prst="rect">
            <a:avLst/>
          </a:prstGeom>
          <a:solidFill>
            <a:srgbClr val="E74C2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 smtClean="0">
              <a:solidFill>
                <a:prstClr val="white"/>
              </a:solidFill>
              <a:ea typeface="微软雅黑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47461" y="2087217"/>
            <a:ext cx="4393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路径</a:t>
            </a:r>
            <a:r>
              <a:rPr lang="zh-CN" altLang="en-US" dirty="0"/>
              <a:t>，</a:t>
            </a:r>
            <a:r>
              <a:rPr lang="zh-CN" altLang="en-US" dirty="0" smtClean="0"/>
              <a:t>如何快速查询待审核业务</a:t>
            </a:r>
            <a:endParaRPr lang="en-US" altLang="zh-CN" dirty="0" smtClean="0"/>
          </a:p>
          <a:p>
            <a:r>
              <a:rPr lang="zh-CN" altLang="en-US" dirty="0" smtClean="0"/>
              <a:t>业务流程走完后，打印出来，经手人（报销人或委托人）签字才有效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60" y="1504595"/>
            <a:ext cx="7142542" cy="4621186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391847" y="3365121"/>
            <a:ext cx="6382555" cy="109470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6856158" y="2880552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0" dirty="0" smtClean="0">
                <a:solidFill>
                  <a:srgbClr val="FF0000"/>
                </a:solidFill>
              </a:rPr>
              <a:t>报销单业务审核</a:t>
            </a:r>
            <a:endParaRPr lang="en-US" altLang="zh-CN" sz="2400" kern="0" dirty="0" smtClean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989453" y="795545"/>
            <a:ext cx="2987899" cy="2062103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此版块使用</a:t>
            </a:r>
            <a:r>
              <a:rPr lang="zh-CN" altLang="en-US" sz="3200" dirty="0"/>
              <a:t>人：课题负责人，研究室负责人，部门负责人</a:t>
            </a:r>
          </a:p>
        </p:txBody>
      </p:sp>
    </p:spTree>
    <p:extLst>
      <p:ext uri="{BB962C8B-B14F-4D97-AF65-F5344CB8AC3E}">
        <p14:creationId xmlns:p14="http://schemas.microsoft.com/office/powerpoint/2010/main" val="259248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192171" y="36755"/>
            <a:ext cx="1581373" cy="158137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03200" dist="25400" dir="18000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538A-33AE-45EB-868C-14B9E34ED96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63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982858" y="300821"/>
            <a:ext cx="4343055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5400" b="1" spc="200" dirty="0" smtClean="0">
                <a:solidFill>
                  <a:srgbClr val="E7E6E6">
                    <a:lumMod val="25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Part</a:t>
            </a:r>
            <a:r>
              <a:rPr lang="zh-CN" altLang="en-US" sz="5400" b="1" spc="200" dirty="0">
                <a:solidFill>
                  <a:srgbClr val="E7E6E6">
                    <a:lumMod val="25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5400" b="1" spc="200" dirty="0" smtClean="0">
                <a:solidFill>
                  <a:srgbClr val="E7E6E6">
                    <a:lumMod val="25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8" name="矩形 7"/>
          <p:cNvSpPr/>
          <p:nvPr/>
        </p:nvSpPr>
        <p:spPr>
          <a:xfrm>
            <a:off x="3677033" y="294332"/>
            <a:ext cx="6305167" cy="814582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4000" b="1" dirty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业务审核介绍与演示</a:t>
            </a:r>
          </a:p>
        </p:txBody>
      </p:sp>
      <p:sp>
        <p:nvSpPr>
          <p:cNvPr id="9" name="PA_矩形 76"/>
          <p:cNvSpPr/>
          <p:nvPr>
            <p:custDataLst>
              <p:tags r:id="rId1"/>
            </p:custDataLst>
          </p:nvPr>
        </p:nvSpPr>
        <p:spPr>
          <a:xfrm>
            <a:off x="-19050" y="6610350"/>
            <a:ext cx="12211050" cy="247652"/>
          </a:xfrm>
          <a:prstGeom prst="rect">
            <a:avLst/>
          </a:prstGeom>
          <a:solidFill>
            <a:srgbClr val="E74C2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 smtClean="0">
              <a:solidFill>
                <a:prstClr val="white"/>
              </a:solidFill>
              <a:ea typeface="微软雅黑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47461" y="2087217"/>
            <a:ext cx="4393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路径</a:t>
            </a:r>
            <a:r>
              <a:rPr lang="zh-CN" altLang="en-US" dirty="0"/>
              <a:t>，</a:t>
            </a:r>
            <a:r>
              <a:rPr lang="zh-CN" altLang="en-US" dirty="0" smtClean="0"/>
              <a:t>如何快速查询待审核业务</a:t>
            </a:r>
            <a:endParaRPr lang="en-US" altLang="zh-CN" dirty="0" smtClean="0"/>
          </a:p>
          <a:p>
            <a:r>
              <a:rPr lang="zh-CN" altLang="en-US" dirty="0" smtClean="0"/>
              <a:t>业务流程走完后，打印出来，经手人（报销人或委托人）签字才有效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76" y="993877"/>
            <a:ext cx="7821217" cy="506028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953982" y="3100539"/>
            <a:ext cx="7012411" cy="109470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8927271" y="3100539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0" dirty="0" smtClean="0">
                <a:solidFill>
                  <a:srgbClr val="FF0000"/>
                </a:solidFill>
              </a:rPr>
              <a:t>报销单业务审核</a:t>
            </a:r>
            <a:endParaRPr lang="en-US" altLang="zh-CN" sz="2400" kern="0" dirty="0" smtClean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415785" y="1233454"/>
            <a:ext cx="2735666" cy="1200329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此版块使用</a:t>
            </a:r>
            <a:r>
              <a:rPr lang="zh-CN" altLang="en-US" b="1" dirty="0">
                <a:solidFill>
                  <a:srgbClr val="FF0000"/>
                </a:solidFill>
              </a:rPr>
              <a:t>人</a:t>
            </a:r>
            <a:r>
              <a:rPr lang="zh-CN" altLang="en-US" b="1" dirty="0" smtClean="0">
                <a:solidFill>
                  <a:srgbClr val="FF0000"/>
                </a:solidFill>
              </a:rPr>
              <a:t>：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/>
              <a:t>核算账号（</a:t>
            </a:r>
            <a:r>
              <a:rPr lang="zh-CN" altLang="en-US" b="1" dirty="0"/>
              <a:t>课题</a:t>
            </a:r>
            <a:r>
              <a:rPr lang="zh-CN" altLang="en-US" b="1" dirty="0" smtClean="0"/>
              <a:t>）负责人</a:t>
            </a:r>
            <a:endParaRPr lang="en-US" altLang="zh-CN" b="1" dirty="0" smtClean="0"/>
          </a:p>
          <a:p>
            <a:r>
              <a:rPr lang="zh-CN" altLang="en-US" b="1" dirty="0" smtClean="0"/>
              <a:t>研究室负责人</a:t>
            </a:r>
            <a:endParaRPr lang="en-US" altLang="zh-CN" b="1" dirty="0" smtClean="0"/>
          </a:p>
          <a:p>
            <a:r>
              <a:rPr lang="zh-CN" altLang="en-US" b="1" dirty="0" smtClean="0"/>
              <a:t>部门</a:t>
            </a:r>
            <a:r>
              <a:rPr lang="zh-CN" altLang="en-US" b="1" dirty="0"/>
              <a:t>负责人</a:t>
            </a:r>
          </a:p>
        </p:txBody>
      </p:sp>
      <p:sp>
        <p:nvSpPr>
          <p:cNvPr id="5" name="右箭头 4"/>
          <p:cNvSpPr/>
          <p:nvPr/>
        </p:nvSpPr>
        <p:spPr>
          <a:xfrm rot="19455208">
            <a:off x="8435001" y="2539578"/>
            <a:ext cx="984542" cy="3733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392227" y="5447352"/>
            <a:ext cx="6950597" cy="92333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前面给大家介绍的各个业务内容</a:t>
            </a:r>
            <a:r>
              <a:rPr lang="zh-CN" altLang="en-US" dirty="0" smtClean="0"/>
              <a:t>，大家填报</a:t>
            </a:r>
            <a:r>
              <a:rPr lang="zh-CN" altLang="en-US" dirty="0"/>
              <a:t>后会按我们所各项管理制度（各业务部门和财务部门）的审批审核流程流转到对应的负责人的系统，由各层级的负责人审批后才会到财务的审核系统。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0039049" y="4826367"/>
            <a:ext cx="1764406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审什么？</a:t>
            </a:r>
            <a:endParaRPr lang="en-US" altLang="zh-CN" b="1" dirty="0" smtClean="0"/>
          </a:p>
          <a:p>
            <a:r>
              <a:rPr lang="zh-CN" altLang="en-US" b="1" dirty="0" smtClean="0"/>
              <a:t>在哪儿审？</a:t>
            </a:r>
            <a:endParaRPr lang="zh-CN" altLang="en-US" b="1" dirty="0"/>
          </a:p>
        </p:txBody>
      </p:sp>
      <p:cxnSp>
        <p:nvCxnSpPr>
          <p:cNvPr id="16" name="直接箭头连接符 15"/>
          <p:cNvCxnSpPr/>
          <p:nvPr/>
        </p:nvCxnSpPr>
        <p:spPr>
          <a:xfrm>
            <a:off x="9128711" y="4004792"/>
            <a:ext cx="748020" cy="8580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9415785" y="5258077"/>
            <a:ext cx="479479" cy="3219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91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538A-33AE-45EB-868C-14B9E34ED96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64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A_矩形 76"/>
          <p:cNvSpPr/>
          <p:nvPr>
            <p:custDataLst>
              <p:tags r:id="rId1"/>
            </p:custDataLst>
          </p:nvPr>
        </p:nvSpPr>
        <p:spPr>
          <a:xfrm>
            <a:off x="-19050" y="6610350"/>
            <a:ext cx="12211050" cy="247652"/>
          </a:xfrm>
          <a:prstGeom prst="rect">
            <a:avLst/>
          </a:prstGeom>
          <a:solidFill>
            <a:srgbClr val="E74C2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 smtClean="0">
              <a:solidFill>
                <a:prstClr val="white"/>
              </a:solidFill>
              <a:ea typeface="微软雅黑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61995" y="478831"/>
            <a:ext cx="5974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/>
              <a:t>业务审核</a:t>
            </a:r>
            <a:r>
              <a:rPr lang="en-US" altLang="zh-CN" sz="2400" dirty="0" smtClean="0"/>
              <a:t>——</a:t>
            </a:r>
            <a:r>
              <a:rPr lang="zh-CN" altLang="en-US" sz="2400" dirty="0" smtClean="0"/>
              <a:t>快速</a:t>
            </a:r>
            <a:r>
              <a:rPr lang="zh-CN" altLang="en-US" sz="2400" dirty="0"/>
              <a:t>查询待审核</a:t>
            </a:r>
            <a:r>
              <a:rPr lang="zh-CN" altLang="en-US" sz="2400" dirty="0" smtClean="0"/>
              <a:t>业务所属版块</a:t>
            </a:r>
            <a:endParaRPr lang="en-US" altLang="zh-CN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20" y="1250079"/>
            <a:ext cx="7667808" cy="454269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721994" y="2962141"/>
            <a:ext cx="1700012" cy="4636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5422006" y="759854"/>
            <a:ext cx="4533363" cy="22022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9955369" y="478831"/>
            <a:ext cx="1493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还可能显示：经费认领，预开发票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88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2000" dirty="0"/>
              <a:t>业务审核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041EC1EB-4072-43B0-B3A3-9D0A07F56A96}"/>
              </a:ext>
            </a:extLst>
          </p:cNvPr>
          <p:cNvSpPr txBox="1"/>
          <p:nvPr/>
        </p:nvSpPr>
        <p:spPr>
          <a:xfrm>
            <a:off x="6784655" y="1696623"/>
            <a:ext cx="4734765" cy="13388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说明：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填写审核意见，审核通过或者退回到申请人，并可查看审批记录，点击流程图按钮可以查看审批流程。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="" xmlns:a16="http://schemas.microsoft.com/office/drawing/2014/main" id="{4502F658-7C11-4CD1-BA15-738F25295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24" y="1660674"/>
            <a:ext cx="5792071" cy="108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315EB37C-0F22-4750-8514-5A44E7856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44646"/>
            <a:ext cx="12159949" cy="326600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21895" y="666491"/>
            <a:ext cx="9941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请各位业务审核的老师，详细查看报销人填写的所有信息，包括上传的附件等，然后进行审核</a:t>
            </a:r>
            <a:r>
              <a:rPr lang="zh-CN" altLang="en-US" dirty="0"/>
              <a:t>。</a:t>
            </a:r>
            <a:r>
              <a:rPr lang="zh-CN" altLang="en-US" dirty="0" smtClean="0"/>
              <a:t>（若发现附件不全，在财务</a:t>
            </a:r>
            <a:r>
              <a:rPr lang="zh-CN" altLang="en-US" dirty="0"/>
              <a:t>审核</a:t>
            </a:r>
            <a:r>
              <a:rPr lang="zh-CN" altLang="en-US" dirty="0" smtClean="0"/>
              <a:t>前报销人都</a:t>
            </a:r>
            <a:r>
              <a:rPr lang="zh-CN" altLang="en-US" dirty="0"/>
              <a:t>随时</a:t>
            </a:r>
            <a:r>
              <a:rPr lang="zh-CN" altLang="en-US" dirty="0" smtClean="0"/>
              <a:t>可以新增附件，业务审核的老师不用退回单据，但已上传附件不可修改，若需修改需要退单至填单人）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0298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538A-33AE-45EB-868C-14B9E34ED96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66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A_矩形 76"/>
          <p:cNvSpPr/>
          <p:nvPr>
            <p:custDataLst>
              <p:tags r:id="rId1"/>
            </p:custDataLst>
          </p:nvPr>
        </p:nvSpPr>
        <p:spPr>
          <a:xfrm>
            <a:off x="-19050" y="6610350"/>
            <a:ext cx="12211050" cy="247652"/>
          </a:xfrm>
          <a:prstGeom prst="rect">
            <a:avLst/>
          </a:prstGeom>
          <a:solidFill>
            <a:srgbClr val="E74C2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 smtClean="0">
              <a:solidFill>
                <a:prstClr val="white"/>
              </a:solidFill>
              <a:ea typeface="微软雅黑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07770" y="207542"/>
            <a:ext cx="7893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业务流程审核全部走完后，报销单方可打印出来，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</a:rPr>
              <a:t>经手人（报销人或委托人）手写签字才有效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770" y="1038539"/>
            <a:ext cx="5747388" cy="493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553791" y="392207"/>
            <a:ext cx="2357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报销单打印（</a:t>
            </a:r>
            <a:r>
              <a:rPr lang="en-US" altLang="zh-CN" sz="2400" dirty="0" smtClean="0"/>
              <a:t>A4</a:t>
            </a:r>
            <a:r>
              <a:rPr lang="zh-CN" altLang="en-US" sz="2400" dirty="0" smtClean="0"/>
              <a:t>）</a:t>
            </a:r>
            <a:endParaRPr lang="zh-CN" altLang="en-US" sz="24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66" y="4317160"/>
            <a:ext cx="6942857" cy="184761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547020" y="5559542"/>
            <a:ext cx="1622738" cy="5064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86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192172" y="172523"/>
            <a:ext cx="1581373" cy="158137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03200" dist="25400" dir="18000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538A-33AE-45EB-868C-14B9E34ED96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67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860076" y="505834"/>
            <a:ext cx="4343055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5400" b="1" spc="200" dirty="0" smtClean="0">
                <a:solidFill>
                  <a:srgbClr val="E7E6E6">
                    <a:lumMod val="25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Part</a:t>
            </a:r>
            <a:r>
              <a:rPr lang="zh-CN" altLang="en-US" sz="5400" b="1" spc="200" dirty="0">
                <a:solidFill>
                  <a:srgbClr val="E7E6E6">
                    <a:lumMod val="25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5400" b="1" spc="200" dirty="0" smtClean="0">
                <a:solidFill>
                  <a:srgbClr val="E7E6E6">
                    <a:lumMod val="25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8" name="矩形 7"/>
          <p:cNvSpPr/>
          <p:nvPr/>
        </p:nvSpPr>
        <p:spPr>
          <a:xfrm>
            <a:off x="3677033" y="410907"/>
            <a:ext cx="6305167" cy="814582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4000" b="1" dirty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手机移动客户端介绍</a:t>
            </a:r>
          </a:p>
        </p:txBody>
      </p:sp>
      <p:sp>
        <p:nvSpPr>
          <p:cNvPr id="9" name="PA_矩形 76"/>
          <p:cNvSpPr/>
          <p:nvPr>
            <p:custDataLst>
              <p:tags r:id="rId1"/>
            </p:custDataLst>
          </p:nvPr>
        </p:nvSpPr>
        <p:spPr>
          <a:xfrm>
            <a:off x="-19050" y="6610350"/>
            <a:ext cx="12211050" cy="247652"/>
          </a:xfrm>
          <a:prstGeom prst="rect">
            <a:avLst/>
          </a:prstGeom>
          <a:solidFill>
            <a:srgbClr val="E74C2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 smtClean="0">
              <a:solidFill>
                <a:prstClr val="white"/>
              </a:solidFill>
              <a:ea typeface="微软雅黑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7033" y="1336831"/>
            <a:ext cx="3937717" cy="492488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056486" y="2694423"/>
            <a:ext cx="2021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在网页登录界面，扫码下载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71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4EB8460-971A-4E61-ABAD-E86E073AF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2000" dirty="0"/>
              <a:t>移动应用</a:t>
            </a:r>
          </a:p>
        </p:txBody>
      </p:sp>
      <p:graphicFrame>
        <p:nvGraphicFramePr>
          <p:cNvPr id="6" name="图示 5">
            <a:extLst>
              <a:ext uri="{FF2B5EF4-FFF2-40B4-BE49-F238E27FC236}">
                <a16:creationId xmlns="" xmlns:a16="http://schemas.microsoft.com/office/drawing/2014/main" id="{4CE2C7CF-7CA5-4DEA-B08F-69B629A4ABBD}"/>
              </a:ext>
            </a:extLst>
          </p:cNvPr>
          <p:cNvGraphicFramePr/>
          <p:nvPr/>
        </p:nvGraphicFramePr>
        <p:xfrm>
          <a:off x="2585884" y="973394"/>
          <a:ext cx="7506929" cy="4881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FF314944-4C8D-41BB-A54C-46C4DA2EC85E}"/>
              </a:ext>
            </a:extLst>
          </p:cNvPr>
          <p:cNvSpPr txBox="1"/>
          <p:nvPr/>
        </p:nvSpPr>
        <p:spPr>
          <a:xfrm>
            <a:off x="2585884" y="4454013"/>
            <a:ext cx="2300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en-US" b="1" dirty="0">
                <a:solidFill>
                  <a:prstClr val="black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目前移动版支持功能</a:t>
            </a:r>
          </a:p>
        </p:txBody>
      </p:sp>
    </p:spTree>
    <p:extLst>
      <p:ext uri="{BB962C8B-B14F-4D97-AF65-F5344CB8AC3E}">
        <p14:creationId xmlns:p14="http://schemas.microsoft.com/office/powerpoint/2010/main" val="312631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211F6E7-89F2-4919-8C9B-02BF0E6C0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225" y="157163"/>
            <a:ext cx="3257550" cy="654367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4EB8460-971A-4E61-ABAD-E86E073AF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2000" dirty="0"/>
              <a:t>移动应用</a:t>
            </a:r>
            <a:r>
              <a:rPr lang="en-US" altLang="zh-CN" sz="2000" dirty="0"/>
              <a:t>-</a:t>
            </a:r>
            <a:r>
              <a:rPr lang="zh-CN" altLang="en-US" sz="2000" dirty="0"/>
              <a:t>首页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="" xmlns:a16="http://schemas.microsoft.com/office/drawing/2014/main" id="{47B9AFB5-EC29-46AF-90D4-BF177D0A2517}"/>
              </a:ext>
            </a:extLst>
          </p:cNvPr>
          <p:cNvSpPr/>
          <p:nvPr/>
        </p:nvSpPr>
        <p:spPr>
          <a:xfrm>
            <a:off x="8494817" y="1330037"/>
            <a:ext cx="1484415" cy="1508167"/>
          </a:xfrm>
          <a:prstGeom prst="cloudCallout">
            <a:avLst>
              <a:gd name="adj1" fmla="val -119233"/>
              <a:gd name="adj2" fmla="val 8769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zh-CN" altLang="en-US" dirty="0">
                <a:solidFill>
                  <a:prstClr val="white"/>
                </a:solidFill>
              </a:rPr>
              <a:t>首页待办</a:t>
            </a:r>
          </a:p>
        </p:txBody>
      </p:sp>
    </p:spTree>
    <p:extLst>
      <p:ext uri="{BB962C8B-B14F-4D97-AF65-F5344CB8AC3E}">
        <p14:creationId xmlns:p14="http://schemas.microsoft.com/office/powerpoint/2010/main" val="256928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192172" y="172523"/>
            <a:ext cx="1581373" cy="158137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03200" dist="25400" dir="18000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538A-33AE-45EB-868C-14B9E34ED96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860076" y="505834"/>
            <a:ext cx="4343055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5400" b="1" spc="200" dirty="0" smtClean="0">
                <a:solidFill>
                  <a:srgbClr val="E7E6E6">
                    <a:lumMod val="25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Part</a:t>
            </a:r>
            <a:r>
              <a:rPr lang="zh-CN" altLang="en-US" sz="5400" b="1" spc="200" dirty="0">
                <a:solidFill>
                  <a:srgbClr val="E7E6E6">
                    <a:lumMod val="25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5400" b="1" spc="200" dirty="0" smtClean="0">
                <a:solidFill>
                  <a:srgbClr val="E7E6E6">
                    <a:lumMod val="25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8" name="矩形 7"/>
          <p:cNvSpPr/>
          <p:nvPr/>
        </p:nvSpPr>
        <p:spPr>
          <a:xfrm>
            <a:off x="3882020" y="475056"/>
            <a:ext cx="6305167" cy="1372683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4000" b="1" dirty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新一代</a:t>
            </a:r>
            <a:r>
              <a:rPr lang="en-US" altLang="zh-CN" sz="4000" b="1" dirty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ARP</a:t>
            </a:r>
            <a:r>
              <a:rPr lang="zh-CN" altLang="en-US" sz="4000" b="1" dirty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与</a:t>
            </a:r>
            <a:r>
              <a:rPr lang="en-US" altLang="zh-CN" sz="4000" b="1" dirty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2.4</a:t>
            </a:r>
            <a:r>
              <a:rPr lang="zh-CN" altLang="en-US" sz="4000" b="1" dirty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系统</a:t>
            </a:r>
            <a:r>
              <a:rPr lang="zh-CN" altLang="en-US" sz="4000" b="1" dirty="0" smtClean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区别</a:t>
            </a:r>
            <a:endParaRPr lang="en-US" altLang="zh-CN" sz="4000" b="1" dirty="0">
              <a:solidFill>
                <a:srgbClr val="E7E6E6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608965">
              <a:lnSpc>
                <a:spcPct val="130000"/>
              </a:lnSpc>
            </a:pPr>
            <a:r>
              <a:rPr lang="en-US" altLang="zh-CN" sz="2400" b="1" dirty="0" smtClean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—— 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相比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2.4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系统新增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功能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PA_矩形 76"/>
          <p:cNvSpPr/>
          <p:nvPr>
            <p:custDataLst>
              <p:tags r:id="rId1"/>
            </p:custDataLst>
          </p:nvPr>
        </p:nvSpPr>
        <p:spPr>
          <a:xfrm>
            <a:off x="-19050" y="6610350"/>
            <a:ext cx="12211050" cy="247652"/>
          </a:xfrm>
          <a:prstGeom prst="rect">
            <a:avLst/>
          </a:prstGeom>
          <a:solidFill>
            <a:srgbClr val="E74C2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 smtClean="0">
              <a:solidFill>
                <a:prstClr val="white"/>
              </a:solidFill>
              <a:ea typeface="微软雅黑"/>
            </a:endParaRPr>
          </a:p>
        </p:txBody>
      </p:sp>
      <p:sp>
        <p:nvSpPr>
          <p:cNvPr id="16" name="矩形 15"/>
          <p:cNvSpPr/>
          <p:nvPr/>
        </p:nvSpPr>
        <p:spPr>
          <a:xfrm flipH="1">
            <a:off x="379668" y="3583490"/>
            <a:ext cx="3362338" cy="49241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 lIns="121893" tIns="60946" rIns="121893" bIns="60946">
            <a:spAutoFit/>
          </a:bodyPr>
          <a:lstStyle/>
          <a:p>
            <a:pPr defTabSz="457200"/>
            <a:r>
              <a:rPr lang="zh-CN" altLang="en-US" sz="2400" kern="0" dirty="0" smtClean="0">
                <a:solidFill>
                  <a:prstClr val="black"/>
                </a:solidFill>
              </a:rPr>
              <a:t>增加移动端</a:t>
            </a:r>
            <a:r>
              <a:rPr lang="zh-CN" altLang="en-US" sz="2400" b="1" kern="0" dirty="0" smtClean="0">
                <a:solidFill>
                  <a:srgbClr val="FF0000"/>
                </a:solidFill>
              </a:rPr>
              <a:t>审批</a:t>
            </a:r>
            <a:r>
              <a:rPr lang="zh-CN" altLang="en-US" sz="2400" kern="0" dirty="0" smtClean="0">
                <a:solidFill>
                  <a:prstClr val="black"/>
                </a:solidFill>
              </a:rPr>
              <a:t>与</a:t>
            </a:r>
            <a:r>
              <a:rPr lang="zh-CN" altLang="en-US" sz="2400" b="1" kern="0" dirty="0" smtClean="0">
                <a:solidFill>
                  <a:srgbClr val="FF0000"/>
                </a:solidFill>
              </a:rPr>
              <a:t>查询</a:t>
            </a:r>
            <a:endParaRPr lang="en-US" altLang="zh-CN" sz="2400" b="1" kern="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60076" y="2297246"/>
            <a:ext cx="2583110" cy="744937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wrap="square" lIns="121893" tIns="60946" rIns="121893" bIns="60946" anchor="ctr" anchorCtr="0">
            <a:noAutofit/>
          </a:bodyPr>
          <a:lstStyle/>
          <a:p>
            <a:pPr algn="just" defTabSz="1218565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、移动端</a:t>
            </a:r>
            <a:endParaRPr lang="en-US" altLang="zh-CN" sz="2400" kern="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="" xmlns:a16="http://schemas.microsoft.com/office/drawing/2014/main" id="{9B9B6646-0E22-42CE-A361-2F89F6D81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2020" y="0"/>
            <a:ext cx="6305167" cy="672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1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4EB8460-971A-4E61-ABAD-E86E073AF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2000" dirty="0"/>
              <a:t>移动应用</a:t>
            </a:r>
            <a:r>
              <a:rPr lang="en-US" altLang="zh-CN" sz="2000" dirty="0"/>
              <a:t>-</a:t>
            </a:r>
            <a:r>
              <a:rPr lang="zh-CN" altLang="en-US" sz="2000" dirty="0"/>
              <a:t>业务审核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A507785-85DF-4FF9-8A66-F33BD729D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962" y="1140031"/>
            <a:ext cx="2748767" cy="48866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A91C049-B48E-43FD-9284-EC4BB5404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338" y="1045028"/>
            <a:ext cx="3082760" cy="5480462"/>
          </a:xfrm>
          <a:prstGeom prst="rect">
            <a:avLst/>
          </a:prstGeom>
        </p:spPr>
      </p:pic>
      <p:sp>
        <p:nvSpPr>
          <p:cNvPr id="9" name="右箭头 96">
            <a:extLst>
              <a:ext uri="{FF2B5EF4-FFF2-40B4-BE49-F238E27FC236}">
                <a16:creationId xmlns="" xmlns:a16="http://schemas.microsoft.com/office/drawing/2014/main" id="{28ECD89F-5B77-40E2-987D-47524CAE4D7B}"/>
              </a:ext>
            </a:extLst>
          </p:cNvPr>
          <p:cNvSpPr/>
          <p:nvPr/>
        </p:nvSpPr>
        <p:spPr>
          <a:xfrm>
            <a:off x="5285436" y="3121940"/>
            <a:ext cx="460215" cy="305366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200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A5CD449-5B44-4DC2-A2E4-DEE18361DC08}"/>
              </a:ext>
            </a:extLst>
          </p:cNvPr>
          <p:cNvSpPr txBox="1"/>
          <p:nvPr/>
        </p:nvSpPr>
        <p:spPr>
          <a:xfrm>
            <a:off x="1870283" y="5651083"/>
            <a:ext cx="4395841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说明：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暂时仅支持业务审核，单据填报、财务审核功能开发中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741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4EB8460-971A-4E61-ABAD-E86E073AF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2000" dirty="0"/>
              <a:t>移动应用</a:t>
            </a:r>
            <a:r>
              <a:rPr lang="en-US" altLang="zh-CN" sz="2000" dirty="0"/>
              <a:t>-</a:t>
            </a:r>
            <a:r>
              <a:rPr lang="zh-CN" altLang="en-US" sz="2000" dirty="0"/>
              <a:t>查询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235B5D8-4911-47C9-B057-CC0948E76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67" y="1169720"/>
            <a:ext cx="2421453" cy="43048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CDA0C1F-EA0F-492A-86A1-83E7A8912F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430"/>
          <a:stretch/>
        </p:blipFill>
        <p:spPr>
          <a:xfrm>
            <a:off x="1889566" y="1092529"/>
            <a:ext cx="2412503" cy="4512624"/>
          </a:xfrm>
          <a:prstGeom prst="rect">
            <a:avLst/>
          </a:prstGeom>
        </p:spPr>
      </p:pic>
      <p:sp>
        <p:nvSpPr>
          <p:cNvPr id="10" name="右箭头 96">
            <a:extLst>
              <a:ext uri="{FF2B5EF4-FFF2-40B4-BE49-F238E27FC236}">
                <a16:creationId xmlns="" xmlns:a16="http://schemas.microsoft.com/office/drawing/2014/main" id="{E8E1EAA4-3D6F-4409-8FF6-0BABA6A97387}"/>
              </a:ext>
            </a:extLst>
          </p:cNvPr>
          <p:cNvSpPr/>
          <p:nvPr/>
        </p:nvSpPr>
        <p:spPr>
          <a:xfrm>
            <a:off x="4010807" y="5169160"/>
            <a:ext cx="460215" cy="305366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2000">
              <a:solidFill>
                <a:prstClr val="white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FBF0F31-A3A2-4610-ABDC-14497B668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583" y="1117613"/>
            <a:ext cx="2421453" cy="4622774"/>
          </a:xfrm>
          <a:prstGeom prst="rect">
            <a:avLst/>
          </a:prstGeom>
        </p:spPr>
      </p:pic>
      <p:sp>
        <p:nvSpPr>
          <p:cNvPr id="12" name="右箭头 96">
            <a:extLst>
              <a:ext uri="{FF2B5EF4-FFF2-40B4-BE49-F238E27FC236}">
                <a16:creationId xmlns="" xmlns:a16="http://schemas.microsoft.com/office/drawing/2014/main" id="{9E93997F-EF7E-4F91-8BF5-FF57D27D6368}"/>
              </a:ext>
            </a:extLst>
          </p:cNvPr>
          <p:cNvSpPr/>
          <p:nvPr/>
        </p:nvSpPr>
        <p:spPr>
          <a:xfrm>
            <a:off x="7387369" y="2969257"/>
            <a:ext cx="460215" cy="305366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2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45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4EB8460-971A-4E61-ABAD-E86E073AF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2000" dirty="0"/>
              <a:t>移动应用</a:t>
            </a:r>
            <a:r>
              <a:rPr lang="en-US" altLang="zh-CN" sz="2000" dirty="0"/>
              <a:t>-</a:t>
            </a:r>
            <a:r>
              <a:rPr lang="zh-CN" altLang="en-US" sz="2000" dirty="0"/>
              <a:t>附件上传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3F8582E-2E92-4AE2-B6CA-432CA0C46964}"/>
              </a:ext>
            </a:extLst>
          </p:cNvPr>
          <p:cNvSpPr txBox="1"/>
          <p:nvPr/>
        </p:nvSpPr>
        <p:spPr>
          <a:xfrm>
            <a:off x="2224644" y="1163782"/>
            <a:ext cx="7006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en-US" dirty="0">
                <a:solidFill>
                  <a:prstClr val="black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第一步：在单据填报页面，点击手机文件，弹出二维码码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431652E-61D6-4172-9242-CD2CE2B17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423" y="1672943"/>
            <a:ext cx="8046305" cy="24359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D9A4A8E-3E4C-4E40-8843-C2451A38628E}"/>
              </a:ext>
            </a:extLst>
          </p:cNvPr>
          <p:cNvSpPr txBox="1"/>
          <p:nvPr/>
        </p:nvSpPr>
        <p:spPr>
          <a:xfrm>
            <a:off x="2065423" y="4380016"/>
            <a:ext cx="561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en-US" dirty="0">
                <a:solidFill>
                  <a:prstClr val="black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第二步：打开新一代</a:t>
            </a:r>
            <a:r>
              <a:rPr lang="en-US" altLang="zh-CN" dirty="0">
                <a:solidFill>
                  <a:prstClr val="black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APP,</a:t>
            </a:r>
            <a:r>
              <a:rPr lang="zh-CN" altLang="en-US" dirty="0">
                <a:solidFill>
                  <a:prstClr val="black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点击右上方扫码功能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8A8AD86-F5B1-4255-AE90-E7D34A417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645" y="4749348"/>
            <a:ext cx="3343275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4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4EB8460-971A-4E61-ABAD-E86E073AF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2000" dirty="0"/>
              <a:t>移动应用</a:t>
            </a:r>
            <a:r>
              <a:rPr lang="en-US" altLang="zh-CN" sz="2000" dirty="0"/>
              <a:t>-</a:t>
            </a:r>
            <a:r>
              <a:rPr lang="zh-CN" altLang="en-US" sz="2000" dirty="0"/>
              <a:t>附件上传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3F8582E-2E92-4AE2-B6CA-432CA0C46964}"/>
              </a:ext>
            </a:extLst>
          </p:cNvPr>
          <p:cNvSpPr txBox="1"/>
          <p:nvPr/>
        </p:nvSpPr>
        <p:spPr>
          <a:xfrm>
            <a:off x="2224644" y="937046"/>
            <a:ext cx="7006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第三步：扫码成功后，点击添加图标，可以上传手机相册图片，也可以拍照，完成后点击右上方的</a:t>
            </a:r>
            <a:r>
              <a:rPr lang="en-US" altLang="zh-CN" dirty="0">
                <a:solidFill>
                  <a:prstClr val="black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【</a:t>
            </a:r>
            <a:r>
              <a:rPr lang="zh-CN" altLang="en-US" dirty="0">
                <a:solidFill>
                  <a:prstClr val="black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上传</a:t>
            </a:r>
            <a:r>
              <a:rPr lang="en-US" altLang="zh-CN" dirty="0">
                <a:solidFill>
                  <a:prstClr val="black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】</a:t>
            </a:r>
            <a:endParaRPr lang="zh-CN" altLang="en-US" dirty="0">
              <a:solidFill>
                <a:prstClr val="black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616F54E-B52B-45AB-B4C8-6A0899A45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587" y="2040692"/>
            <a:ext cx="2201018" cy="39129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7CA31FC-8E72-44FC-85AB-BD380A974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492" y="2008036"/>
            <a:ext cx="2201017" cy="39129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10D9025-AE94-47F4-9F82-16E863CE6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1809" y="2008036"/>
            <a:ext cx="2201017" cy="391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3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4EB8460-971A-4E61-ABAD-E86E073AF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2000" dirty="0"/>
              <a:t>移动应用</a:t>
            </a:r>
            <a:r>
              <a:rPr lang="en-US" altLang="zh-CN" sz="2000" dirty="0"/>
              <a:t>-</a:t>
            </a:r>
            <a:r>
              <a:rPr lang="zh-CN" altLang="en-US" sz="2000" dirty="0"/>
              <a:t>附件上传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3F8582E-2E92-4AE2-B6CA-432CA0C46964}"/>
              </a:ext>
            </a:extLst>
          </p:cNvPr>
          <p:cNvSpPr txBox="1"/>
          <p:nvPr/>
        </p:nvSpPr>
        <p:spPr>
          <a:xfrm>
            <a:off x="2224644" y="1163782"/>
            <a:ext cx="7006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en-US" dirty="0">
                <a:solidFill>
                  <a:prstClr val="black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第四步：点击</a:t>
            </a:r>
            <a:r>
              <a:rPr lang="en-US" altLang="zh-CN" dirty="0">
                <a:solidFill>
                  <a:prstClr val="black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【</a:t>
            </a:r>
            <a:r>
              <a:rPr lang="zh-CN" altLang="en-US" dirty="0">
                <a:solidFill>
                  <a:prstClr val="black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确定</a:t>
            </a:r>
            <a:r>
              <a:rPr lang="en-US" altLang="zh-CN" dirty="0">
                <a:solidFill>
                  <a:prstClr val="black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】</a:t>
            </a:r>
            <a:r>
              <a:rPr lang="zh-CN" altLang="en-US" dirty="0">
                <a:solidFill>
                  <a:prstClr val="black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完成图片上传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82FE6BD-44B5-4257-9C95-D282A7FA8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155" y="1980832"/>
            <a:ext cx="5327691" cy="457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4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192172" y="172523"/>
            <a:ext cx="1581373" cy="158137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03200" dist="25400" dir="18000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538A-33AE-45EB-868C-14B9E34ED96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75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860076" y="505834"/>
            <a:ext cx="4343055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5400" b="1" spc="200" dirty="0" smtClean="0">
                <a:solidFill>
                  <a:srgbClr val="E7E6E6">
                    <a:lumMod val="25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Part</a:t>
            </a:r>
            <a:r>
              <a:rPr lang="zh-CN" altLang="en-US" sz="5400" b="1" spc="200" dirty="0">
                <a:solidFill>
                  <a:srgbClr val="E7E6E6">
                    <a:lumMod val="25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5400" b="1" spc="200" dirty="0" smtClean="0">
                <a:solidFill>
                  <a:srgbClr val="E7E6E6">
                    <a:lumMod val="25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5-1</a:t>
            </a:r>
          </a:p>
        </p:txBody>
      </p:sp>
      <p:sp>
        <p:nvSpPr>
          <p:cNvPr id="8" name="矩形 7"/>
          <p:cNvSpPr/>
          <p:nvPr/>
        </p:nvSpPr>
        <p:spPr>
          <a:xfrm>
            <a:off x="4072041" y="475056"/>
            <a:ext cx="7874794" cy="814582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4000" b="1" dirty="0" smtClean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其他功能说明</a:t>
            </a:r>
            <a:endParaRPr lang="en-US" altLang="zh-CN" sz="4000" b="1" dirty="0">
              <a:solidFill>
                <a:srgbClr val="E7E6E6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PA_矩形 76"/>
          <p:cNvSpPr/>
          <p:nvPr>
            <p:custDataLst>
              <p:tags r:id="rId1"/>
            </p:custDataLst>
          </p:nvPr>
        </p:nvSpPr>
        <p:spPr>
          <a:xfrm>
            <a:off x="-19050" y="6610350"/>
            <a:ext cx="12211050" cy="247652"/>
          </a:xfrm>
          <a:prstGeom prst="rect">
            <a:avLst/>
          </a:prstGeom>
          <a:solidFill>
            <a:srgbClr val="E74C2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 smtClean="0">
              <a:solidFill>
                <a:prstClr val="white"/>
              </a:solidFill>
              <a:ea typeface="微软雅黑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25597" y="1352339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2400" kern="100" dirty="0" smtClean="0">
              <a:solidFill>
                <a:srgbClr val="FF0000"/>
              </a:solidFill>
              <a:latin typeface="Calibri" panose="020F0502020204030204" pitchFamily="34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400" kern="100" dirty="0" smtClean="0">
                <a:solidFill>
                  <a:srgbClr val="FF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1.  </a:t>
            </a:r>
            <a:r>
              <a:rPr lang="zh-CN" altLang="en-US" sz="2400" kern="100" dirty="0" smtClean="0">
                <a:solidFill>
                  <a:srgbClr val="FF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财务版块其他功能</a:t>
            </a:r>
            <a:endParaRPr lang="zh-CN" altLang="zh-CN" sz="2400" kern="1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289" y="2699930"/>
            <a:ext cx="72009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192172" y="-7637"/>
            <a:ext cx="1581373" cy="158137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03200" dist="25400" dir="18000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538A-33AE-45EB-868C-14B9E34ED96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76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777292" y="327241"/>
            <a:ext cx="4343055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5400" b="1" spc="200" dirty="0" smtClean="0">
                <a:solidFill>
                  <a:srgbClr val="E7E6E6">
                    <a:lumMod val="25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Part</a:t>
            </a:r>
            <a:r>
              <a:rPr lang="zh-CN" altLang="en-US" sz="5400" b="1" spc="200" dirty="0">
                <a:solidFill>
                  <a:srgbClr val="E7E6E6">
                    <a:lumMod val="25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5400" b="1" spc="200" dirty="0" smtClean="0">
                <a:solidFill>
                  <a:srgbClr val="E7E6E6">
                    <a:lumMod val="25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5-1</a:t>
            </a:r>
          </a:p>
        </p:txBody>
      </p:sp>
      <p:sp>
        <p:nvSpPr>
          <p:cNvPr id="8" name="矩形 7"/>
          <p:cNvSpPr/>
          <p:nvPr/>
        </p:nvSpPr>
        <p:spPr>
          <a:xfrm>
            <a:off x="4229649" y="234909"/>
            <a:ext cx="7874794" cy="814582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4000" b="1" dirty="0" smtClean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其他功能说明</a:t>
            </a:r>
            <a:endParaRPr lang="en-US" altLang="zh-CN" sz="4000" b="1" dirty="0">
              <a:solidFill>
                <a:srgbClr val="E7E6E6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PA_矩形 76"/>
          <p:cNvSpPr/>
          <p:nvPr>
            <p:custDataLst>
              <p:tags r:id="rId1"/>
            </p:custDataLst>
          </p:nvPr>
        </p:nvSpPr>
        <p:spPr>
          <a:xfrm>
            <a:off x="-19050" y="6610350"/>
            <a:ext cx="12211050" cy="247652"/>
          </a:xfrm>
          <a:prstGeom prst="rect">
            <a:avLst/>
          </a:prstGeom>
          <a:solidFill>
            <a:srgbClr val="E74C2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 smtClean="0">
              <a:solidFill>
                <a:prstClr val="white"/>
              </a:solidFill>
              <a:ea typeface="微软雅黑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06895" y="1214868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kern="100" dirty="0" smtClean="0">
                <a:solidFill>
                  <a:srgbClr val="FF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1.  </a:t>
            </a:r>
            <a:r>
              <a:rPr lang="zh-CN" altLang="en-US" sz="2400" kern="100" dirty="0" smtClean="0">
                <a:solidFill>
                  <a:srgbClr val="FF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财务版块其他功能</a:t>
            </a:r>
            <a:endParaRPr lang="zh-CN" altLang="zh-CN" sz="2400" kern="1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195" y="3985052"/>
            <a:ext cx="8801100" cy="22098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619533" y="2978508"/>
            <a:ext cx="3116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核算账号预算执行情况，无明细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5120347" y="3347840"/>
            <a:ext cx="2499186" cy="6410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858" y="1990360"/>
            <a:ext cx="583882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7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96112" y="-9752"/>
            <a:ext cx="1581373" cy="158137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03200" dist="25400" dir="18000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538A-33AE-45EB-868C-14B9E34ED96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77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751266" y="330892"/>
            <a:ext cx="4343055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5400" b="1" spc="200" dirty="0" smtClean="0">
                <a:solidFill>
                  <a:srgbClr val="E7E6E6">
                    <a:lumMod val="25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Part</a:t>
            </a:r>
            <a:r>
              <a:rPr lang="zh-CN" altLang="en-US" sz="5400" b="1" spc="200" dirty="0">
                <a:solidFill>
                  <a:srgbClr val="E7E6E6">
                    <a:lumMod val="25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5400" b="1" spc="200" dirty="0" smtClean="0">
                <a:solidFill>
                  <a:srgbClr val="E7E6E6">
                    <a:lumMod val="25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5-1</a:t>
            </a:r>
          </a:p>
        </p:txBody>
      </p:sp>
      <p:sp>
        <p:nvSpPr>
          <p:cNvPr id="8" name="矩形 7"/>
          <p:cNvSpPr/>
          <p:nvPr/>
        </p:nvSpPr>
        <p:spPr>
          <a:xfrm>
            <a:off x="4032284" y="255832"/>
            <a:ext cx="7874794" cy="814582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4000" b="1" dirty="0" smtClean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其他功能说明</a:t>
            </a:r>
            <a:endParaRPr lang="en-US" altLang="zh-CN" sz="4000" b="1" dirty="0">
              <a:solidFill>
                <a:srgbClr val="E7E6E6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PA_矩形 76"/>
          <p:cNvSpPr/>
          <p:nvPr>
            <p:custDataLst>
              <p:tags r:id="rId1"/>
            </p:custDataLst>
          </p:nvPr>
        </p:nvSpPr>
        <p:spPr>
          <a:xfrm>
            <a:off x="-19050" y="6610350"/>
            <a:ext cx="12211050" cy="247652"/>
          </a:xfrm>
          <a:prstGeom prst="rect">
            <a:avLst/>
          </a:prstGeom>
          <a:solidFill>
            <a:srgbClr val="E74C2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 smtClean="0">
              <a:solidFill>
                <a:prstClr val="white"/>
              </a:solidFill>
              <a:ea typeface="微软雅黑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41519" y="1480147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kern="100" dirty="0" smtClean="0">
                <a:solidFill>
                  <a:srgbClr val="FF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1.  </a:t>
            </a:r>
            <a:r>
              <a:rPr lang="zh-CN" altLang="en-US" sz="2400" kern="100" dirty="0" smtClean="0">
                <a:solidFill>
                  <a:srgbClr val="FF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财务版块其他功能</a:t>
            </a:r>
            <a:endParaRPr lang="zh-CN" altLang="zh-CN" sz="2400" kern="1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153" y="2685226"/>
            <a:ext cx="8656950" cy="35153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216" y="1212029"/>
            <a:ext cx="60579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6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0" y="0"/>
            <a:ext cx="1581373" cy="158137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03200" dist="25400" dir="18000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538A-33AE-45EB-868C-14B9E34ED96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78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790686" y="292483"/>
            <a:ext cx="4343055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5400" b="1" spc="200" dirty="0" smtClean="0">
                <a:solidFill>
                  <a:srgbClr val="E7E6E6">
                    <a:lumMod val="25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Part</a:t>
            </a:r>
            <a:r>
              <a:rPr lang="zh-CN" altLang="en-US" sz="5400" b="1" spc="200" dirty="0">
                <a:solidFill>
                  <a:srgbClr val="E7E6E6">
                    <a:lumMod val="25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5400" b="1" spc="200" dirty="0" smtClean="0">
                <a:solidFill>
                  <a:srgbClr val="E7E6E6">
                    <a:lumMod val="25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5-1</a:t>
            </a:r>
          </a:p>
        </p:txBody>
      </p:sp>
      <p:sp>
        <p:nvSpPr>
          <p:cNvPr id="8" name="矩形 7"/>
          <p:cNvSpPr/>
          <p:nvPr/>
        </p:nvSpPr>
        <p:spPr>
          <a:xfrm>
            <a:off x="3952771" y="261705"/>
            <a:ext cx="7874794" cy="814582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4000" b="1" dirty="0" smtClean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其他功能说明</a:t>
            </a:r>
            <a:endParaRPr lang="en-US" altLang="zh-CN" sz="4000" b="1" dirty="0">
              <a:solidFill>
                <a:srgbClr val="E7E6E6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PA_矩形 76"/>
          <p:cNvSpPr/>
          <p:nvPr>
            <p:custDataLst>
              <p:tags r:id="rId1"/>
            </p:custDataLst>
          </p:nvPr>
        </p:nvSpPr>
        <p:spPr>
          <a:xfrm>
            <a:off x="-19050" y="6610350"/>
            <a:ext cx="12211050" cy="247652"/>
          </a:xfrm>
          <a:prstGeom prst="rect">
            <a:avLst/>
          </a:prstGeom>
          <a:solidFill>
            <a:srgbClr val="E74C2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 smtClean="0">
              <a:solidFill>
                <a:prstClr val="white"/>
              </a:solidFill>
              <a:ea typeface="微软雅黑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63194" y="1299019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kern="100" dirty="0" smtClean="0">
                <a:solidFill>
                  <a:srgbClr val="FF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1.  </a:t>
            </a:r>
            <a:r>
              <a:rPr lang="zh-CN" altLang="en-US" sz="2400" kern="100" dirty="0" smtClean="0">
                <a:solidFill>
                  <a:srgbClr val="FF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财务版块其他功能</a:t>
            </a:r>
            <a:endParaRPr lang="zh-CN" altLang="zh-CN" sz="2400" kern="1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72" y="1887683"/>
            <a:ext cx="11361328" cy="461357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887570" y="2266702"/>
            <a:ext cx="3700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点击数据链接可查询具体每一笔收入支出记录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H="1" flipV="1">
            <a:off x="10160001" y="3212808"/>
            <a:ext cx="761284" cy="21972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26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192172" y="172523"/>
            <a:ext cx="1581373" cy="158137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03200" dist="25400" dir="18000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538A-33AE-45EB-868C-14B9E34ED96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79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860076" y="505834"/>
            <a:ext cx="4343055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5400" b="1" spc="200" dirty="0" smtClean="0">
                <a:solidFill>
                  <a:srgbClr val="E7E6E6">
                    <a:lumMod val="25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Part</a:t>
            </a:r>
            <a:r>
              <a:rPr lang="zh-CN" altLang="en-US" sz="5400" b="1" spc="200" dirty="0">
                <a:solidFill>
                  <a:srgbClr val="E7E6E6">
                    <a:lumMod val="25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5400" b="1" spc="200" dirty="0" smtClean="0">
                <a:solidFill>
                  <a:srgbClr val="E7E6E6">
                    <a:lumMod val="25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5-1</a:t>
            </a:r>
          </a:p>
        </p:txBody>
      </p:sp>
      <p:sp>
        <p:nvSpPr>
          <p:cNvPr id="8" name="矩形 7"/>
          <p:cNvSpPr/>
          <p:nvPr/>
        </p:nvSpPr>
        <p:spPr>
          <a:xfrm>
            <a:off x="4072041" y="475056"/>
            <a:ext cx="7874794" cy="814582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4000" b="1" dirty="0" smtClean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其他功能说明</a:t>
            </a:r>
            <a:endParaRPr lang="en-US" altLang="zh-CN" sz="4000" b="1" dirty="0">
              <a:solidFill>
                <a:srgbClr val="E7E6E6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PA_矩形 76"/>
          <p:cNvSpPr/>
          <p:nvPr>
            <p:custDataLst>
              <p:tags r:id="rId1"/>
            </p:custDataLst>
          </p:nvPr>
        </p:nvSpPr>
        <p:spPr>
          <a:xfrm>
            <a:off x="-19050" y="6610350"/>
            <a:ext cx="12211050" cy="247652"/>
          </a:xfrm>
          <a:prstGeom prst="rect">
            <a:avLst/>
          </a:prstGeom>
          <a:solidFill>
            <a:srgbClr val="E74C2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 smtClean="0">
              <a:solidFill>
                <a:prstClr val="white"/>
              </a:solidFill>
              <a:ea typeface="微软雅黑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19275" y="1176818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2400" kern="100" dirty="0" smtClean="0">
              <a:solidFill>
                <a:srgbClr val="FF0000"/>
              </a:solidFill>
              <a:latin typeface="Calibri" panose="020F0502020204030204" pitchFamily="34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400" kern="100" dirty="0" smtClean="0">
                <a:solidFill>
                  <a:srgbClr val="FF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1.  </a:t>
            </a:r>
            <a:r>
              <a:rPr lang="zh-CN" altLang="en-US" sz="2400" kern="100" dirty="0" smtClean="0">
                <a:solidFill>
                  <a:srgbClr val="FF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财务版块其他功能</a:t>
            </a:r>
            <a:endParaRPr lang="zh-CN" altLang="zh-CN" sz="2400" kern="1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7408" y="2203239"/>
            <a:ext cx="7200192" cy="1518705"/>
          </a:xfrm>
          <a:prstGeom prst="rect">
            <a:avLst/>
          </a:prstGeom>
        </p:spPr>
      </p:pic>
      <p:cxnSp>
        <p:nvCxnSpPr>
          <p:cNvPr id="11" name="直接箭头连接符 10"/>
          <p:cNvCxnSpPr/>
          <p:nvPr/>
        </p:nvCxnSpPr>
        <p:spPr>
          <a:xfrm flipH="1">
            <a:off x="1983346" y="3657600"/>
            <a:ext cx="811369" cy="6697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4391696" y="3618963"/>
            <a:ext cx="528034" cy="5523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6967470" y="3619880"/>
            <a:ext cx="811369" cy="4498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653737" y="4398665"/>
            <a:ext cx="2331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可填写经常有资金往来的外部单位信息</a:t>
            </a:r>
            <a:r>
              <a:rPr lang="zh-CN" altLang="en-US" dirty="0"/>
              <a:t>（全所共享）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584150" y="4307529"/>
            <a:ext cx="2671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可填写经常发生劳务或专家费的人员信息</a:t>
            </a:r>
            <a:endParaRPr lang="en-US" altLang="zh-CN" dirty="0" smtClean="0"/>
          </a:p>
          <a:p>
            <a:r>
              <a:rPr lang="zh-CN" altLang="en-US" dirty="0" smtClean="0"/>
              <a:t>（全所共享）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6673858" y="4171287"/>
            <a:ext cx="3679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可填写有预开发票申请的发票内容信息（系统已进行基本设置）如有特殊事项也可联系财务处设置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694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192172" y="172523"/>
            <a:ext cx="1581373" cy="158137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03200" dist="25400" dir="18000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538A-33AE-45EB-868C-14B9E34ED96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860076" y="505834"/>
            <a:ext cx="4343055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5400" b="1" spc="200" dirty="0" smtClean="0">
                <a:solidFill>
                  <a:srgbClr val="E7E6E6">
                    <a:lumMod val="25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Part</a:t>
            </a:r>
            <a:r>
              <a:rPr lang="zh-CN" altLang="en-US" sz="5400" b="1" spc="200" dirty="0">
                <a:solidFill>
                  <a:srgbClr val="E7E6E6">
                    <a:lumMod val="25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5400" b="1" spc="200" dirty="0" smtClean="0">
                <a:solidFill>
                  <a:srgbClr val="E7E6E6">
                    <a:lumMod val="25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8" name="矩形 7"/>
          <p:cNvSpPr/>
          <p:nvPr/>
        </p:nvSpPr>
        <p:spPr>
          <a:xfrm>
            <a:off x="3677033" y="410907"/>
            <a:ext cx="6305167" cy="814582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4000" b="1" dirty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网报系统填单介绍与演示</a:t>
            </a:r>
          </a:p>
        </p:txBody>
      </p:sp>
      <p:sp>
        <p:nvSpPr>
          <p:cNvPr id="9" name="PA_矩形 76"/>
          <p:cNvSpPr/>
          <p:nvPr>
            <p:custDataLst>
              <p:tags r:id="rId1"/>
            </p:custDataLst>
          </p:nvPr>
        </p:nvSpPr>
        <p:spPr>
          <a:xfrm>
            <a:off x="-19050" y="6610350"/>
            <a:ext cx="12211050" cy="247652"/>
          </a:xfrm>
          <a:prstGeom prst="rect">
            <a:avLst/>
          </a:prstGeom>
          <a:solidFill>
            <a:srgbClr val="E74C2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 smtClean="0">
              <a:solidFill>
                <a:prstClr val="white"/>
              </a:solidFill>
              <a:ea typeface="微软雅黑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66178" y="1363876"/>
            <a:ext cx="89268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2</a:t>
            </a:r>
            <a:r>
              <a:rPr lang="en-US" altLang="zh-CN" sz="2400" dirty="0"/>
              <a:t>.</a:t>
            </a:r>
            <a:r>
              <a:rPr lang="en-US" altLang="zh-CN" sz="2400" dirty="0" smtClean="0"/>
              <a:t>1  </a:t>
            </a:r>
            <a:r>
              <a:rPr lang="zh-CN" altLang="en-US" sz="2400" dirty="0" smtClean="0"/>
              <a:t>系统登录</a:t>
            </a:r>
            <a:endParaRPr lang="en-US" altLang="zh-CN" sz="2400" dirty="0" smtClean="0"/>
          </a:p>
          <a:p>
            <a:r>
              <a:rPr lang="zh-CN" altLang="en-US" sz="2400" dirty="0" smtClean="0"/>
              <a:t>        客户端     </a:t>
            </a:r>
            <a:r>
              <a:rPr lang="zh-CN" altLang="en-US" sz="2400" dirty="0" smtClean="0">
                <a:solidFill>
                  <a:prstClr val="black"/>
                </a:solidFill>
              </a:rPr>
              <a:t>网址     </a:t>
            </a:r>
            <a:r>
              <a:rPr lang="zh-CN" altLang="en-US" sz="2400" dirty="0" smtClean="0"/>
              <a:t>登录界面         与财务相关版块入口</a:t>
            </a:r>
            <a:endParaRPr lang="en-US" altLang="zh-CN" sz="2400" dirty="0" smtClean="0"/>
          </a:p>
          <a:p>
            <a:r>
              <a:rPr lang="en-US" altLang="zh-CN" sz="2400" dirty="0" smtClean="0"/>
              <a:t>2.2  </a:t>
            </a:r>
            <a:r>
              <a:rPr lang="zh-CN" altLang="en-US" sz="2400" dirty="0" smtClean="0"/>
              <a:t>报销管理</a:t>
            </a:r>
            <a:endParaRPr lang="en-US" altLang="zh-CN" sz="2400" dirty="0" smtClean="0"/>
          </a:p>
          <a:p>
            <a:r>
              <a:rPr lang="en-US" altLang="zh-CN" sz="2400" dirty="0" smtClean="0"/>
              <a:t>        2.2-1</a:t>
            </a:r>
            <a:r>
              <a:rPr lang="zh-CN" altLang="en-US" sz="2400" dirty="0" smtClean="0"/>
              <a:t>报销单填</a:t>
            </a:r>
            <a:r>
              <a:rPr lang="zh-CN" altLang="en-US" sz="2400" dirty="0"/>
              <a:t>写</a:t>
            </a:r>
            <a:endParaRPr lang="en-US" altLang="zh-CN" sz="2400" dirty="0" smtClean="0"/>
          </a:p>
          <a:p>
            <a:r>
              <a:rPr lang="en-US" altLang="zh-CN" sz="2400" dirty="0" smtClean="0"/>
              <a:t>        2.2-2</a:t>
            </a:r>
            <a:r>
              <a:rPr lang="zh-CN" altLang="en-US" sz="2400" dirty="0" smtClean="0"/>
              <a:t>借款单填写</a:t>
            </a:r>
            <a:endParaRPr lang="en-US" altLang="zh-CN" sz="2400" dirty="0" smtClean="0"/>
          </a:p>
          <a:p>
            <a:r>
              <a:rPr lang="en-US" altLang="zh-CN" sz="2400" dirty="0" smtClean="0"/>
              <a:t>        2.2-3</a:t>
            </a:r>
            <a:r>
              <a:rPr lang="zh-CN" altLang="en-US" sz="2400" dirty="0" smtClean="0"/>
              <a:t>还款单填写</a:t>
            </a:r>
            <a:endParaRPr lang="en-US" altLang="zh-CN" sz="2400" dirty="0" smtClean="0"/>
          </a:p>
          <a:p>
            <a:r>
              <a:rPr lang="en-US" altLang="zh-CN" sz="2400" dirty="0" smtClean="0"/>
              <a:t>2.3 </a:t>
            </a:r>
            <a:r>
              <a:rPr lang="zh-CN" altLang="en-US" sz="2400" dirty="0" smtClean="0"/>
              <a:t>收入管理</a:t>
            </a:r>
            <a:endParaRPr lang="en-US" altLang="zh-CN" sz="2400" dirty="0" smtClean="0"/>
          </a:p>
          <a:p>
            <a:r>
              <a:rPr lang="en-US" altLang="zh-CN" sz="2400" dirty="0"/>
              <a:t>       2.3-1</a:t>
            </a:r>
            <a:r>
              <a:rPr lang="zh-CN" altLang="en-US" sz="2400" dirty="0"/>
              <a:t>预开发票         </a:t>
            </a:r>
            <a:r>
              <a:rPr lang="en-US" altLang="zh-CN" sz="2400" dirty="0"/>
              <a:t>2.3-5</a:t>
            </a:r>
            <a:r>
              <a:rPr lang="zh-CN" altLang="en-US" sz="2400" dirty="0"/>
              <a:t>预开发票核销</a:t>
            </a:r>
          </a:p>
          <a:p>
            <a:r>
              <a:rPr lang="zh-CN" altLang="en-US" sz="2400" dirty="0"/>
              <a:t>       </a:t>
            </a:r>
            <a:r>
              <a:rPr lang="en-US" altLang="zh-CN" sz="2400" dirty="0"/>
              <a:t>2.3-2</a:t>
            </a:r>
            <a:r>
              <a:rPr lang="zh-CN" altLang="en-US" sz="2400" dirty="0"/>
              <a:t>经费认领</a:t>
            </a:r>
          </a:p>
          <a:p>
            <a:r>
              <a:rPr lang="zh-CN" altLang="en-US" sz="2400" dirty="0"/>
              <a:t>       </a:t>
            </a:r>
            <a:r>
              <a:rPr lang="en-US" altLang="zh-CN" sz="2400" dirty="0"/>
              <a:t>2.3-3</a:t>
            </a:r>
            <a:r>
              <a:rPr lang="zh-CN" altLang="en-US" sz="2400" dirty="0"/>
              <a:t>直接收款</a:t>
            </a:r>
          </a:p>
          <a:p>
            <a:r>
              <a:rPr lang="zh-CN" altLang="en-US" sz="2400" dirty="0"/>
              <a:t>       </a:t>
            </a:r>
            <a:r>
              <a:rPr lang="en-US" altLang="zh-CN" sz="2400" dirty="0"/>
              <a:t>2.3-4</a:t>
            </a:r>
            <a:r>
              <a:rPr lang="zh-CN" altLang="en-US" sz="2400" dirty="0"/>
              <a:t>经费转拨</a:t>
            </a:r>
          </a:p>
          <a:p>
            <a:r>
              <a:rPr lang="zh-CN" altLang="en-US" sz="2400" dirty="0"/>
              <a:t>       </a:t>
            </a:r>
            <a:r>
              <a:rPr lang="en-US" altLang="zh-CN" sz="2400" dirty="0"/>
              <a:t>2.3-6</a:t>
            </a:r>
            <a:r>
              <a:rPr lang="zh-CN" altLang="en-US" sz="2400" dirty="0"/>
              <a:t>其他应收应付单据</a:t>
            </a:r>
          </a:p>
          <a:p>
            <a:r>
              <a:rPr lang="en-US" altLang="zh-CN" sz="2400" dirty="0" smtClean="0"/>
              <a:t>2.4 </a:t>
            </a:r>
            <a:r>
              <a:rPr lang="zh-CN" altLang="en-US" sz="2400" dirty="0" smtClean="0"/>
              <a:t>费用分摊（一般费用分摊</a:t>
            </a:r>
            <a:r>
              <a:rPr lang="en-US" altLang="zh-CN" sz="2400" dirty="0" smtClean="0"/>
              <a:t>&amp;</a:t>
            </a:r>
            <a:r>
              <a:rPr lang="zh-CN" altLang="en-US" sz="2400" dirty="0" smtClean="0"/>
              <a:t>公共费用分摊）</a:t>
            </a:r>
            <a:endParaRPr lang="en-US" altLang="zh-CN" sz="2400" dirty="0" smtClean="0"/>
          </a:p>
          <a:p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367575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-19050" y="-164284"/>
            <a:ext cx="1581373" cy="158137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03200" dist="25400" dir="18000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538A-33AE-45EB-868C-14B9E34ED96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80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860076" y="189583"/>
            <a:ext cx="4343055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5400" b="1" spc="200" dirty="0" smtClean="0">
                <a:solidFill>
                  <a:srgbClr val="E7E6E6">
                    <a:lumMod val="25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Part</a:t>
            </a:r>
            <a:r>
              <a:rPr lang="zh-CN" altLang="en-US" sz="5400" b="1" spc="200" dirty="0">
                <a:solidFill>
                  <a:srgbClr val="E7E6E6">
                    <a:lumMod val="25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5400" b="1" spc="200" dirty="0" smtClean="0">
                <a:solidFill>
                  <a:srgbClr val="E7E6E6">
                    <a:lumMod val="25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5-1</a:t>
            </a:r>
          </a:p>
        </p:txBody>
      </p:sp>
      <p:sp>
        <p:nvSpPr>
          <p:cNvPr id="8" name="矩形 7"/>
          <p:cNvSpPr/>
          <p:nvPr/>
        </p:nvSpPr>
        <p:spPr>
          <a:xfrm>
            <a:off x="4020525" y="128028"/>
            <a:ext cx="7874794" cy="814582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4000" b="1" dirty="0" smtClean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其他功能说明</a:t>
            </a:r>
            <a:endParaRPr lang="en-US" altLang="zh-CN" sz="4000" b="1" dirty="0">
              <a:solidFill>
                <a:srgbClr val="E7E6E6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PA_矩形 76"/>
          <p:cNvSpPr/>
          <p:nvPr>
            <p:custDataLst>
              <p:tags r:id="rId1"/>
            </p:custDataLst>
          </p:nvPr>
        </p:nvSpPr>
        <p:spPr>
          <a:xfrm>
            <a:off x="-19050" y="6610350"/>
            <a:ext cx="12211050" cy="247652"/>
          </a:xfrm>
          <a:prstGeom prst="rect">
            <a:avLst/>
          </a:prstGeom>
          <a:solidFill>
            <a:srgbClr val="E74C2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 smtClean="0">
              <a:solidFill>
                <a:prstClr val="white"/>
              </a:solidFill>
              <a:ea typeface="微软雅黑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25600" y="1256513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kern="100" dirty="0" smtClean="0">
                <a:solidFill>
                  <a:srgbClr val="FF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1.  </a:t>
            </a:r>
            <a:r>
              <a:rPr lang="zh-CN" altLang="en-US" sz="2400" kern="100" dirty="0" smtClean="0">
                <a:solidFill>
                  <a:srgbClr val="FF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财务版块其他功能</a:t>
            </a:r>
            <a:endParaRPr lang="zh-CN" altLang="zh-CN" sz="2400" kern="1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076" y="2176629"/>
            <a:ext cx="10749137" cy="397493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39414" y="2244891"/>
            <a:ext cx="1596980" cy="4854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6597" y="919329"/>
            <a:ext cx="5962650" cy="12573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935358" y="2342306"/>
            <a:ext cx="2802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只是报销业务不是核算账号（课题号）使用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4765183" y="2496106"/>
            <a:ext cx="1127617" cy="1484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88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192172" y="172523"/>
            <a:ext cx="1581373" cy="158137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03200" dist="25400" dir="18000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538A-33AE-45EB-868C-14B9E34ED96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81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860076" y="505834"/>
            <a:ext cx="4343055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5400" b="1" spc="200" dirty="0" smtClean="0">
                <a:solidFill>
                  <a:srgbClr val="E7E6E6">
                    <a:lumMod val="25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Part</a:t>
            </a:r>
            <a:r>
              <a:rPr lang="zh-CN" altLang="en-US" sz="5400" b="1" spc="200" dirty="0">
                <a:solidFill>
                  <a:srgbClr val="E7E6E6">
                    <a:lumMod val="25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5400" b="1" spc="200" dirty="0" smtClean="0">
                <a:solidFill>
                  <a:srgbClr val="E7E6E6">
                    <a:lumMod val="25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5-1</a:t>
            </a:r>
          </a:p>
        </p:txBody>
      </p:sp>
      <p:sp>
        <p:nvSpPr>
          <p:cNvPr id="8" name="矩形 7"/>
          <p:cNvSpPr/>
          <p:nvPr/>
        </p:nvSpPr>
        <p:spPr>
          <a:xfrm>
            <a:off x="4072041" y="475056"/>
            <a:ext cx="7874794" cy="814582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4000" b="1" dirty="0" smtClean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其他注意事项</a:t>
            </a:r>
            <a:endParaRPr lang="en-US" altLang="zh-CN" sz="4000" b="1" dirty="0">
              <a:solidFill>
                <a:srgbClr val="E7E6E6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PA_矩形 76"/>
          <p:cNvSpPr/>
          <p:nvPr>
            <p:custDataLst>
              <p:tags r:id="rId1"/>
            </p:custDataLst>
          </p:nvPr>
        </p:nvSpPr>
        <p:spPr>
          <a:xfrm>
            <a:off x="-19050" y="6610350"/>
            <a:ext cx="12211050" cy="247652"/>
          </a:xfrm>
          <a:prstGeom prst="rect">
            <a:avLst/>
          </a:prstGeom>
          <a:solidFill>
            <a:srgbClr val="E74C2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 smtClean="0">
              <a:solidFill>
                <a:prstClr val="white"/>
              </a:solidFill>
              <a:ea typeface="微软雅黑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29385" y="1704295"/>
            <a:ext cx="1040326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AutoNum type="arabicPeriod" startAt="2"/>
            </a:pPr>
            <a:r>
              <a:rPr lang="zh-CN" altLang="en-US" sz="2400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核算账号（</a:t>
            </a:r>
            <a:r>
              <a:rPr lang="zh-CN" altLang="zh-CN" sz="2400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课题</a:t>
            </a:r>
            <a:r>
              <a:rPr lang="zh-CN" altLang="en-US" sz="2400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号）</a:t>
            </a:r>
            <a:r>
              <a:rPr lang="zh-CN" altLang="zh-CN" sz="2400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授权</a:t>
            </a:r>
            <a:r>
              <a:rPr lang="zh-CN" altLang="zh-CN" sz="2400" kern="100" dirty="0">
                <a:solidFill>
                  <a:srgbClr val="00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的功能和路径</a:t>
            </a:r>
            <a:r>
              <a:rPr lang="zh-CN" altLang="en-US" sz="2400" kern="100" dirty="0">
                <a:solidFill>
                  <a:srgbClr val="00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zh-CN" altLang="en-US" sz="2400" b="1" kern="100" dirty="0">
                <a:solidFill>
                  <a:srgbClr val="FF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科研项目版块</a:t>
            </a:r>
            <a:r>
              <a:rPr lang="zh-CN" altLang="en-US" sz="2400" kern="100" dirty="0">
                <a:solidFill>
                  <a:srgbClr val="00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，由科技处老师</a:t>
            </a:r>
            <a:r>
              <a:rPr lang="zh-CN" altLang="en-US" sz="2400" kern="100" dirty="0" smtClean="0">
                <a:solidFill>
                  <a:srgbClr val="00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讲解，在填写报销单时只可选到有</a:t>
            </a:r>
            <a:r>
              <a:rPr lang="zh-CN" altLang="en-US" sz="2400" kern="100" dirty="0">
                <a:solidFill>
                  <a:srgbClr val="00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课题使用权</a:t>
            </a:r>
            <a:r>
              <a:rPr lang="zh-CN" altLang="en-US" sz="2400" kern="100" dirty="0" smtClean="0">
                <a:solidFill>
                  <a:srgbClr val="00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的课题（即：假设秘书要使用</a:t>
            </a:r>
            <a:r>
              <a:rPr lang="en-US" altLang="zh-CN" sz="2400" kern="100" dirty="0" smtClean="0">
                <a:solidFill>
                  <a:srgbClr val="00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400" kern="100" dirty="0" smtClean="0">
                <a:solidFill>
                  <a:srgbClr val="00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核算账号进行报销，需</a:t>
            </a:r>
            <a:r>
              <a:rPr lang="en-US" altLang="zh-CN" sz="2400" kern="100" dirty="0" smtClean="0">
                <a:solidFill>
                  <a:srgbClr val="00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400" kern="100" dirty="0" smtClean="0">
                <a:solidFill>
                  <a:srgbClr val="00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核算账号负责人授权给该秘书）</a:t>
            </a:r>
            <a:endParaRPr lang="en-US" altLang="zh-CN" sz="2400" kern="100" dirty="0" smtClean="0">
              <a:solidFill>
                <a:srgbClr val="000000"/>
              </a:solidFill>
              <a:latin typeface="Calibri" panose="020F0502020204030204" pitchFamily="34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457200" lvl="0" indent="-457200">
              <a:buAutoNum type="arabicPeriod" startAt="3"/>
            </a:pPr>
            <a:r>
              <a:rPr lang="zh-CN" altLang="en-US" sz="2400" kern="100" dirty="0" smtClean="0">
                <a:solidFill>
                  <a:srgbClr val="00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除填单人外，任何审批审核环节的其他人包括财务审核人都</a:t>
            </a:r>
            <a:r>
              <a:rPr lang="zh-CN" altLang="en-US" sz="2400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没有</a:t>
            </a:r>
            <a:r>
              <a:rPr lang="zh-CN" altLang="en-US" sz="2400" kern="100" dirty="0" smtClean="0">
                <a:solidFill>
                  <a:srgbClr val="00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权限更改课题号（任何</a:t>
            </a:r>
            <a:r>
              <a:rPr lang="zh-CN" altLang="zh-CN" sz="2400" kern="100" dirty="0" smtClean="0">
                <a:solidFill>
                  <a:srgbClr val="00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课题</a:t>
            </a:r>
            <a:r>
              <a:rPr lang="zh-CN" altLang="zh-CN" sz="2400" kern="100" dirty="0">
                <a:solidFill>
                  <a:srgbClr val="00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号</a:t>
            </a:r>
            <a:r>
              <a:rPr lang="zh-CN" altLang="zh-CN" sz="2400" kern="100" dirty="0" smtClean="0">
                <a:solidFill>
                  <a:srgbClr val="00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不能做更改</a:t>
            </a:r>
            <a:r>
              <a:rPr lang="zh-CN" altLang="zh-CN" sz="2400" kern="100" dirty="0">
                <a:solidFill>
                  <a:srgbClr val="00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，包括</a:t>
            </a:r>
            <a:r>
              <a:rPr lang="en-US" altLang="zh-CN" sz="2400" kern="100" dirty="0">
                <a:solidFill>
                  <a:srgbClr val="00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0000000000 </a:t>
            </a:r>
            <a:r>
              <a:rPr lang="zh-CN" altLang="en-US" sz="2400" kern="100" dirty="0" smtClean="0">
                <a:solidFill>
                  <a:srgbClr val="00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）</a:t>
            </a:r>
            <a:endParaRPr lang="zh-CN" altLang="zh-CN" sz="2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altLang="zh-CN" sz="2400" kern="100" dirty="0" smtClean="0">
                <a:solidFill>
                  <a:srgbClr val="00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4.  </a:t>
            </a:r>
            <a:r>
              <a:rPr lang="zh-CN" altLang="zh-CN" sz="2400" kern="100" dirty="0" smtClean="0">
                <a:solidFill>
                  <a:srgbClr val="00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单据</a:t>
            </a:r>
            <a:r>
              <a:rPr lang="zh-CN" altLang="zh-CN" sz="2400" kern="100" dirty="0">
                <a:solidFill>
                  <a:srgbClr val="00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退回的两种</a:t>
            </a:r>
            <a:r>
              <a:rPr lang="zh-CN" altLang="zh-CN" sz="2400" kern="100" dirty="0" smtClean="0">
                <a:solidFill>
                  <a:srgbClr val="00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情况</a:t>
            </a:r>
            <a:r>
              <a:rPr lang="zh-CN" altLang="en-US" sz="2400" kern="100" dirty="0" smtClean="0">
                <a:solidFill>
                  <a:srgbClr val="00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：</a:t>
            </a:r>
            <a:endParaRPr lang="en-US" altLang="zh-CN" sz="2400" kern="100" dirty="0" smtClean="0">
              <a:solidFill>
                <a:srgbClr val="000000"/>
              </a:solidFill>
              <a:latin typeface="Calibri" panose="020F0502020204030204" pitchFamily="34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lvl="0"/>
            <a:r>
              <a:rPr lang="en-US" altLang="zh-CN" sz="2400" kern="100" dirty="0" smtClean="0">
                <a:solidFill>
                  <a:srgbClr val="00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zh-CN" sz="2400" kern="100" dirty="0" smtClean="0">
                <a:solidFill>
                  <a:srgbClr val="00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zh-CN" sz="2400" kern="100" dirty="0">
                <a:solidFill>
                  <a:srgbClr val="00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zh-CN" altLang="zh-CN" sz="2400" kern="100" dirty="0" smtClean="0">
                <a:solidFill>
                  <a:srgbClr val="00B0F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仅</a:t>
            </a:r>
            <a:r>
              <a:rPr lang="zh-CN" altLang="en-US" sz="2400" b="1" kern="100" dirty="0" smtClean="0">
                <a:solidFill>
                  <a:srgbClr val="00B0F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新增</a:t>
            </a:r>
            <a:r>
              <a:rPr lang="zh-CN" altLang="zh-CN" sz="2400" kern="100" dirty="0" smtClean="0">
                <a:solidFill>
                  <a:srgbClr val="00B0F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附件</a:t>
            </a:r>
            <a:r>
              <a:rPr lang="zh-CN" altLang="zh-CN" sz="2400" kern="100" dirty="0">
                <a:solidFill>
                  <a:srgbClr val="00B0F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的情况，不需全部</a:t>
            </a:r>
            <a:r>
              <a:rPr lang="zh-CN" altLang="zh-CN" sz="2400" kern="100" dirty="0" smtClean="0">
                <a:solidFill>
                  <a:srgbClr val="00B0F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退回</a:t>
            </a:r>
            <a:r>
              <a:rPr lang="zh-CN" altLang="en-US" sz="2400" kern="100" dirty="0" smtClean="0">
                <a:solidFill>
                  <a:srgbClr val="00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（财务审核前都随时可以</a:t>
            </a:r>
            <a:r>
              <a:rPr lang="zh-CN" altLang="en-US" sz="2400" kern="100" dirty="0">
                <a:solidFill>
                  <a:srgbClr val="00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新增</a:t>
            </a:r>
            <a:r>
              <a:rPr lang="zh-CN" altLang="en-US" sz="2400" kern="100" dirty="0" smtClean="0">
                <a:solidFill>
                  <a:srgbClr val="00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附件）</a:t>
            </a:r>
            <a:r>
              <a:rPr lang="zh-CN" altLang="zh-CN" sz="2400" kern="100" dirty="0" smtClean="0">
                <a:solidFill>
                  <a:srgbClr val="00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；</a:t>
            </a:r>
            <a:r>
              <a:rPr lang="zh-CN" altLang="en-US" sz="2400" kern="100" dirty="0" smtClean="0">
                <a:solidFill>
                  <a:srgbClr val="00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若填单人单据提交进入业务审批环节，已上传的附件就不可修改即不可删除，若需修改只能又当前审批人进行退单。</a:t>
            </a:r>
            <a:endParaRPr lang="en-US" altLang="zh-CN" sz="2400" kern="100" dirty="0" smtClean="0">
              <a:solidFill>
                <a:srgbClr val="000000"/>
              </a:solidFill>
              <a:latin typeface="Calibri" panose="020F0502020204030204" pitchFamily="34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lvl="0"/>
            <a:r>
              <a:rPr lang="en-US" altLang="zh-CN" sz="2400" kern="100" dirty="0">
                <a:solidFill>
                  <a:srgbClr val="00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 dirty="0" smtClean="0">
                <a:solidFill>
                  <a:srgbClr val="00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zh-CN" altLang="zh-CN" sz="2400" kern="100" dirty="0" smtClean="0">
                <a:solidFill>
                  <a:srgbClr val="00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二是</a:t>
            </a:r>
            <a:r>
              <a:rPr lang="zh-CN" altLang="en-US" sz="2400" kern="100" dirty="0" smtClean="0">
                <a:solidFill>
                  <a:srgbClr val="00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报销信息填写错误等</a:t>
            </a:r>
            <a:r>
              <a:rPr lang="zh-CN" altLang="zh-CN" sz="2400" kern="100" dirty="0" smtClean="0">
                <a:solidFill>
                  <a:srgbClr val="00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其他</a:t>
            </a:r>
            <a:r>
              <a:rPr lang="zh-CN" altLang="zh-CN" sz="2400" kern="100" dirty="0">
                <a:solidFill>
                  <a:srgbClr val="00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情况</a:t>
            </a:r>
            <a:r>
              <a:rPr lang="zh-CN" altLang="zh-CN" sz="2400" kern="100" dirty="0" smtClean="0">
                <a:solidFill>
                  <a:srgbClr val="00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400" kern="100" dirty="0" smtClean="0">
              <a:solidFill>
                <a:srgbClr val="000000"/>
              </a:solidFill>
              <a:latin typeface="Calibri" panose="020F0502020204030204" pitchFamily="34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lvl="0"/>
            <a:r>
              <a:rPr lang="zh-CN" altLang="zh-CN" sz="2400" kern="100" dirty="0" smtClean="0">
                <a:solidFill>
                  <a:srgbClr val="FF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只要</a:t>
            </a:r>
            <a:r>
              <a:rPr lang="zh-CN" altLang="en-US" sz="2400" kern="100" dirty="0" smtClean="0">
                <a:solidFill>
                  <a:srgbClr val="FF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系统</a:t>
            </a:r>
            <a:r>
              <a:rPr lang="zh-CN" altLang="zh-CN" sz="2400" kern="100" dirty="0" smtClean="0">
                <a:solidFill>
                  <a:srgbClr val="FF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退回</a:t>
            </a:r>
            <a:r>
              <a:rPr lang="zh-CN" altLang="en-US" sz="2400" kern="100" dirty="0" smtClean="0">
                <a:solidFill>
                  <a:srgbClr val="FF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单据，单据就会被退至填单人，</a:t>
            </a:r>
            <a:r>
              <a:rPr lang="zh-CN" altLang="en-US" sz="2400" kern="100" dirty="0">
                <a:solidFill>
                  <a:srgbClr val="FF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然后</a:t>
            </a:r>
            <a:r>
              <a:rPr lang="zh-CN" altLang="zh-CN" sz="2400" kern="100" dirty="0" smtClean="0">
                <a:solidFill>
                  <a:srgbClr val="FF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需要</a:t>
            </a:r>
            <a:r>
              <a:rPr lang="zh-CN" altLang="zh-CN" sz="2400" kern="100" dirty="0">
                <a:solidFill>
                  <a:srgbClr val="FF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重新走一遍审批</a:t>
            </a:r>
            <a:r>
              <a:rPr lang="zh-CN" altLang="zh-CN" sz="2400" kern="100" dirty="0" smtClean="0">
                <a:solidFill>
                  <a:srgbClr val="FF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流程</a:t>
            </a:r>
            <a:endParaRPr lang="en-US" altLang="zh-CN" sz="2400" kern="100" dirty="0" smtClean="0">
              <a:solidFill>
                <a:srgbClr val="FF0000"/>
              </a:solidFill>
              <a:latin typeface="Calibri" panose="020F0502020204030204" pitchFamily="34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lvl="0"/>
            <a:r>
              <a:rPr lang="zh-CN" altLang="en-US" sz="2400" kern="100" dirty="0">
                <a:solidFill>
                  <a:srgbClr val="00B05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请</a:t>
            </a:r>
            <a:r>
              <a:rPr lang="zh-CN" altLang="en-US" sz="2400" kern="100" dirty="0" smtClean="0">
                <a:solidFill>
                  <a:srgbClr val="00B05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大家填单时一定认真仔细</a:t>
            </a:r>
            <a:r>
              <a:rPr lang="en-US" altLang="zh-CN" sz="2400" kern="100" dirty="0" smtClean="0">
                <a:solidFill>
                  <a:srgbClr val="00B05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~~</a:t>
            </a:r>
            <a:endParaRPr lang="zh-CN" altLang="zh-CN" sz="2400" kern="100" dirty="0">
              <a:solidFill>
                <a:srgbClr val="00B05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74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192172" y="172523"/>
            <a:ext cx="1581373" cy="158137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03200" dist="25400" dir="18000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538A-33AE-45EB-868C-14B9E34ED96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82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860076" y="505834"/>
            <a:ext cx="4343055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5400" b="1" spc="200" dirty="0" smtClean="0">
                <a:solidFill>
                  <a:srgbClr val="E7E6E6">
                    <a:lumMod val="25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Part</a:t>
            </a:r>
            <a:r>
              <a:rPr lang="zh-CN" altLang="en-US" sz="5400" b="1" spc="200" dirty="0">
                <a:solidFill>
                  <a:srgbClr val="E7E6E6">
                    <a:lumMod val="25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5400" b="1" spc="200" dirty="0" smtClean="0">
                <a:solidFill>
                  <a:srgbClr val="E7E6E6">
                    <a:lumMod val="25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5-2</a:t>
            </a:r>
          </a:p>
        </p:txBody>
      </p:sp>
      <p:sp>
        <p:nvSpPr>
          <p:cNvPr id="8" name="矩形 7"/>
          <p:cNvSpPr/>
          <p:nvPr/>
        </p:nvSpPr>
        <p:spPr>
          <a:xfrm>
            <a:off x="4213746" y="409379"/>
            <a:ext cx="6305167" cy="814582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4000" b="1" dirty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系统模拟测试安排</a:t>
            </a:r>
          </a:p>
        </p:txBody>
      </p:sp>
      <p:sp>
        <p:nvSpPr>
          <p:cNvPr id="9" name="PA_矩形 76"/>
          <p:cNvSpPr/>
          <p:nvPr>
            <p:custDataLst>
              <p:tags r:id="rId1"/>
            </p:custDataLst>
          </p:nvPr>
        </p:nvSpPr>
        <p:spPr>
          <a:xfrm>
            <a:off x="-19050" y="6610350"/>
            <a:ext cx="12211050" cy="247652"/>
          </a:xfrm>
          <a:prstGeom prst="rect">
            <a:avLst/>
          </a:prstGeom>
          <a:solidFill>
            <a:srgbClr val="E74C2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 smtClean="0">
              <a:solidFill>
                <a:prstClr val="white"/>
              </a:solidFill>
              <a:ea typeface="微软雅黑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84201" y="1561433"/>
            <a:ext cx="1066263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测试时间：</a:t>
            </a:r>
            <a:r>
              <a:rPr lang="en-US" altLang="zh-CN" sz="2400" dirty="0" smtClean="0">
                <a:solidFill>
                  <a:srgbClr val="FF0000"/>
                </a:solidFill>
              </a:rPr>
              <a:t>8</a:t>
            </a:r>
            <a:r>
              <a:rPr lang="zh-CN" altLang="en-US" sz="2400" dirty="0" smtClean="0">
                <a:solidFill>
                  <a:srgbClr val="FF0000"/>
                </a:solidFill>
              </a:rPr>
              <a:t>月</a:t>
            </a:r>
            <a:r>
              <a:rPr lang="en-US" altLang="zh-CN" sz="2400" dirty="0" smtClean="0">
                <a:solidFill>
                  <a:srgbClr val="FF0000"/>
                </a:solidFill>
              </a:rPr>
              <a:t>27-28</a:t>
            </a:r>
            <a:r>
              <a:rPr lang="zh-CN" altLang="en-US" sz="2400" dirty="0" smtClean="0">
                <a:solidFill>
                  <a:srgbClr val="FF0000"/>
                </a:solidFill>
              </a:rPr>
              <a:t>日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r>
              <a:rPr lang="zh-CN" altLang="en-US" sz="2400" b="1" dirty="0" smtClean="0"/>
              <a:t>测试注意事项：</a:t>
            </a:r>
            <a:r>
              <a:rPr lang="zh-CN" altLang="en-US" sz="2400" dirty="0" smtClean="0"/>
              <a:t>请按待报销的单据进行实际测试，看看各流程及部门设置是否正确。</a:t>
            </a:r>
            <a:endParaRPr lang="en-US" altLang="zh-CN" sz="2400" dirty="0" smtClean="0"/>
          </a:p>
          <a:p>
            <a:r>
              <a:rPr lang="zh-CN" altLang="en-US" sz="2400" dirty="0" smtClean="0"/>
              <a:t>人员归属部门错误，部门负责人错误可以联系人事处</a:t>
            </a:r>
            <a:endParaRPr lang="en-US" altLang="zh-CN" sz="2400" dirty="0" smtClean="0"/>
          </a:p>
          <a:p>
            <a:r>
              <a:rPr lang="zh-CN" altLang="en-US" sz="2400" dirty="0" smtClean="0"/>
              <a:t>核算账号归属部门错误可以联系科技处</a:t>
            </a:r>
            <a:endParaRPr lang="en-US" altLang="zh-CN" sz="2400" dirty="0" smtClean="0"/>
          </a:p>
          <a:p>
            <a:r>
              <a:rPr lang="zh-CN" altLang="en-US" sz="2400" dirty="0" smtClean="0"/>
              <a:t>经费转拨（对外）无法填单，可以联系科技处补充收款方信息</a:t>
            </a:r>
            <a:endParaRPr lang="en-US" altLang="zh-CN" sz="2400" dirty="0" smtClean="0"/>
          </a:p>
          <a:p>
            <a:r>
              <a:rPr lang="zh-CN" altLang="en-US" sz="2400" dirty="0" smtClean="0"/>
              <a:t>核算账号管理查询使用权有误，可以联系科技处修改（或咨询科技处自己修改）</a:t>
            </a:r>
            <a:endParaRPr lang="en-US" altLang="zh-CN" sz="2400" dirty="0" smtClean="0"/>
          </a:p>
          <a:p>
            <a:r>
              <a:rPr lang="zh-CN" altLang="en-US" sz="2400" b="1" dirty="0" smtClean="0"/>
              <a:t>问题反馈：</a:t>
            </a:r>
            <a:r>
              <a:rPr lang="zh-CN" altLang="en-US" sz="2400" dirty="0" smtClean="0"/>
              <a:t>如果出现问题请及时反馈相关部门</a:t>
            </a:r>
            <a:endParaRPr lang="en-US" altLang="zh-CN" sz="2400" dirty="0"/>
          </a:p>
          <a:p>
            <a:r>
              <a:rPr lang="zh-CN" altLang="en-US" sz="2400" b="1" dirty="0" smtClean="0"/>
              <a:t>后续事项</a:t>
            </a:r>
            <a:r>
              <a:rPr lang="zh-CN" altLang="en-US" sz="2400" dirty="0" smtClean="0"/>
              <a:t>：测试后，我们会申请</a:t>
            </a:r>
            <a:r>
              <a:rPr lang="en-US" altLang="zh-CN" sz="2400" dirty="0" smtClean="0"/>
              <a:t>ARP</a:t>
            </a:r>
            <a:r>
              <a:rPr lang="zh-CN" altLang="en-US" sz="2400" dirty="0" smtClean="0"/>
              <a:t>中心将测试数据进行清除，然后申请正式切换使用新系统（</a:t>
            </a:r>
            <a:r>
              <a:rPr lang="en-US" altLang="zh-CN" sz="2400" dirty="0"/>
              <a:t>ARP</a:t>
            </a:r>
            <a:r>
              <a:rPr lang="zh-CN" altLang="en-US" sz="2400" dirty="0"/>
              <a:t>中心需要</a:t>
            </a:r>
            <a:r>
              <a:rPr lang="en-US" altLang="zh-CN" sz="2400" b="1" dirty="0">
                <a:solidFill>
                  <a:srgbClr val="FF0000"/>
                </a:solidFill>
              </a:rPr>
              <a:t>1-2</a:t>
            </a:r>
            <a:r>
              <a:rPr lang="zh-CN" altLang="en-US" sz="2400" b="1" dirty="0">
                <a:solidFill>
                  <a:srgbClr val="FF0000"/>
                </a:solidFill>
              </a:rPr>
              <a:t>天</a:t>
            </a:r>
            <a:r>
              <a:rPr lang="zh-CN" altLang="en-US" sz="2400" dirty="0"/>
              <a:t>进行测试数据清理及正式切换配置），</a:t>
            </a:r>
            <a:r>
              <a:rPr lang="zh-CN" altLang="en-US" sz="2400" dirty="0" smtClean="0"/>
              <a:t>然后方可进入正式使用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2912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CN" altLang="en-US" sz="2000" dirty="0" smtClean="0"/>
              <a:t>登录界面</a:t>
            </a:r>
            <a:endParaRPr lang="zh-CN" altLang="en-US" sz="2000" dirty="0"/>
          </a:p>
        </p:txBody>
      </p:sp>
      <p:sp>
        <p:nvSpPr>
          <p:cNvPr id="3" name="矩形 2"/>
          <p:cNvSpPr/>
          <p:nvPr/>
        </p:nvSpPr>
        <p:spPr>
          <a:xfrm>
            <a:off x="1150959" y="717691"/>
            <a:ext cx="90712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 kern="0" dirty="0">
                <a:solidFill>
                  <a:prstClr val="black"/>
                </a:solidFill>
              </a:rPr>
              <a:t>电脑客户端（目前是</a:t>
            </a:r>
            <a:r>
              <a:rPr lang="en-US" altLang="zh-CN" sz="2400" kern="0" dirty="0">
                <a:solidFill>
                  <a:prstClr val="black"/>
                </a:solidFill>
              </a:rPr>
              <a:t>2.4</a:t>
            </a:r>
            <a:r>
              <a:rPr lang="zh-CN" altLang="en-US" sz="2400" kern="0" dirty="0">
                <a:solidFill>
                  <a:prstClr val="black"/>
                </a:solidFill>
              </a:rPr>
              <a:t>版的，暂未升级）</a:t>
            </a:r>
            <a:endParaRPr lang="en-US" altLang="zh-CN" sz="2400" kern="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网页登录网址   </a:t>
            </a:r>
            <a:r>
              <a:rPr lang="en-US" altLang="zh-CN" sz="2400" kern="0" dirty="0" smtClean="0">
                <a:solidFill>
                  <a:prstClr val="black"/>
                </a:solidFill>
                <a:hlinkClick r:id="rId3"/>
              </a:rPr>
              <a:t>https</a:t>
            </a:r>
            <a:r>
              <a:rPr lang="en-US" altLang="zh-CN" sz="2400" kern="0" dirty="0">
                <a:solidFill>
                  <a:prstClr val="black"/>
                </a:solidFill>
                <a:hlinkClick r:id="rId3"/>
              </a:rPr>
              <a:t>://portal.arp.cn</a:t>
            </a:r>
            <a:r>
              <a:rPr lang="en-US" altLang="zh-CN" sz="2400" kern="0" dirty="0" smtClean="0">
                <a:solidFill>
                  <a:prstClr val="black"/>
                </a:solidFill>
                <a:hlinkClick r:id="rId3"/>
              </a:rPr>
              <a:t>/</a:t>
            </a:r>
            <a:r>
              <a:rPr lang="en-US" altLang="zh-CN" sz="2400" kern="0" dirty="0" smtClean="0">
                <a:solidFill>
                  <a:prstClr val="black"/>
                </a:solidFill>
              </a:rPr>
              <a:t> </a:t>
            </a:r>
            <a:r>
              <a:rPr lang="zh-CN" altLang="en-US" sz="2400" kern="0" dirty="0" smtClean="0">
                <a:solidFill>
                  <a:prstClr val="black"/>
                </a:solidFill>
              </a:rPr>
              <a:t>（</a:t>
            </a:r>
            <a:r>
              <a:rPr lang="zh-CN" altLang="en-US" sz="2400" kern="0" dirty="0" smtClean="0">
                <a:solidFill>
                  <a:srgbClr val="FF0000"/>
                </a:solidFill>
              </a:rPr>
              <a:t>邮箱登录</a:t>
            </a:r>
            <a:r>
              <a:rPr lang="zh-CN" altLang="en-US" sz="2400" kern="0" dirty="0" smtClean="0">
                <a:solidFill>
                  <a:prstClr val="black"/>
                </a:solidFill>
              </a:rPr>
              <a:t>）登录</a:t>
            </a:r>
            <a:r>
              <a:rPr lang="zh-CN" altLang="en-US" sz="2400" kern="0" dirty="0">
                <a:solidFill>
                  <a:prstClr val="black"/>
                </a:solidFill>
              </a:rPr>
              <a:t>界面如下：</a:t>
            </a:r>
            <a:endParaRPr lang="en-US" altLang="zh-CN" sz="2400" kern="0" dirty="0">
              <a:solidFill>
                <a:prstClr val="black"/>
              </a:solidFill>
            </a:endParaRPr>
          </a:p>
          <a:p>
            <a:pPr lvl="0"/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79" y="1576826"/>
            <a:ext cx="9792002" cy="5178816"/>
          </a:xfrm>
          <a:prstGeom prst="rect">
            <a:avLst/>
          </a:prstGeom>
        </p:spPr>
      </p:pic>
      <p:sp>
        <p:nvSpPr>
          <p:cNvPr id="7" name="下箭头 6"/>
          <p:cNvSpPr/>
          <p:nvPr/>
        </p:nvSpPr>
        <p:spPr>
          <a:xfrm rot="2631335">
            <a:off x="9841782" y="3240557"/>
            <a:ext cx="696037" cy="1851355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1082102" y="1518524"/>
            <a:ext cx="673990" cy="341632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移动客户端扫描下载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8136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文本框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54313" y="2356847"/>
            <a:ext cx="473165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 latinLnBrk="1"/>
            <a:r>
              <a:rPr lang="zh-CN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Calibri" pitchFamily="34" charset="0"/>
              </a:rPr>
              <a:t>谢谢大家！</a:t>
            </a:r>
            <a:endParaRPr lang="en-US" altLang="ko-KR" sz="6600" dirty="0">
              <a:solidFill>
                <a:prstClr val="black">
                  <a:lumMod val="65000"/>
                  <a:lumOff val="35000"/>
                </a:prstClr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55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altLang="zh-CN" sz="2000" dirty="0" smtClean="0"/>
              <a:t>2.1    </a:t>
            </a:r>
            <a:r>
              <a:rPr lang="zh-CN" alt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cs"/>
              </a:rPr>
              <a:t>系统登录</a:t>
            </a:r>
            <a:endParaRPr lang="zh-CN" altLang="en-US" sz="2000" dirty="0"/>
          </a:p>
        </p:txBody>
      </p:sp>
      <p:sp>
        <p:nvSpPr>
          <p:cNvPr id="3" name="矩形 2"/>
          <p:cNvSpPr/>
          <p:nvPr/>
        </p:nvSpPr>
        <p:spPr>
          <a:xfrm>
            <a:off x="1150959" y="717691"/>
            <a:ext cx="90712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网页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登录网址   </a:t>
            </a:r>
            <a:r>
              <a:rPr lang="en-US" altLang="zh-CN" sz="2400" kern="0" dirty="0" smtClean="0">
                <a:solidFill>
                  <a:prstClr val="black"/>
                </a:solidFill>
                <a:hlinkClick r:id="rId3"/>
              </a:rPr>
              <a:t>https</a:t>
            </a:r>
            <a:r>
              <a:rPr lang="en-US" altLang="zh-CN" sz="2400" kern="0" dirty="0" smtClean="0">
                <a:solidFill>
                  <a:prstClr val="black"/>
                </a:solidFill>
                <a:hlinkClick r:id="rId3"/>
              </a:rPr>
              <a:t>://giec.arp.cn</a:t>
            </a:r>
            <a:r>
              <a:rPr lang="en-US" altLang="zh-CN" sz="2400" kern="0" dirty="0" smtClean="0">
                <a:solidFill>
                  <a:prstClr val="black"/>
                </a:solidFill>
                <a:hlinkClick r:id="rId3"/>
              </a:rPr>
              <a:t>/</a:t>
            </a:r>
            <a:r>
              <a:rPr lang="en-US" altLang="zh-CN" sz="2400" kern="0" dirty="0" smtClean="0">
                <a:solidFill>
                  <a:prstClr val="black"/>
                </a:solidFill>
              </a:rPr>
              <a:t> </a:t>
            </a:r>
            <a:r>
              <a:rPr lang="zh-CN" altLang="en-US" sz="2400" kern="0" dirty="0" smtClean="0">
                <a:solidFill>
                  <a:prstClr val="black"/>
                </a:solidFill>
              </a:rPr>
              <a:t>（</a:t>
            </a:r>
            <a:r>
              <a:rPr lang="zh-CN" altLang="en-US" sz="2400" kern="0" dirty="0" smtClean="0">
                <a:solidFill>
                  <a:srgbClr val="FF0000"/>
                </a:solidFill>
              </a:rPr>
              <a:t>邮箱登录</a:t>
            </a:r>
            <a:r>
              <a:rPr lang="zh-CN" altLang="en-US" sz="2400" kern="0" dirty="0" smtClean="0">
                <a:solidFill>
                  <a:prstClr val="black"/>
                </a:solidFill>
              </a:rPr>
              <a:t>）登录</a:t>
            </a:r>
            <a:r>
              <a:rPr lang="zh-CN" altLang="en-US" sz="2400" kern="0" dirty="0">
                <a:solidFill>
                  <a:prstClr val="black"/>
                </a:solidFill>
              </a:rPr>
              <a:t>界面如下：</a:t>
            </a:r>
            <a:endParaRPr lang="en-US" altLang="zh-CN" sz="2400" kern="0" dirty="0">
              <a:solidFill>
                <a:prstClr val="black"/>
              </a:solidFill>
            </a:endParaRPr>
          </a:p>
          <a:p>
            <a:pPr lvl="0"/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79" y="1576826"/>
            <a:ext cx="9792002" cy="5178816"/>
          </a:xfrm>
          <a:prstGeom prst="rect">
            <a:avLst/>
          </a:prstGeom>
        </p:spPr>
      </p:pic>
      <p:sp>
        <p:nvSpPr>
          <p:cNvPr id="7" name="下箭头 6"/>
          <p:cNvSpPr/>
          <p:nvPr/>
        </p:nvSpPr>
        <p:spPr>
          <a:xfrm rot="2631335">
            <a:off x="9841782" y="3240557"/>
            <a:ext cx="696037" cy="1851355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1082102" y="1518524"/>
            <a:ext cx="673990" cy="341632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移动客户端扫描下载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001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第一PPT，www.1ppt.com">
  <a:themeElements>
    <a:clrScheme name="红橙色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自定义 1">
      <a:majorFont>
        <a:latin typeface="Arial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6_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7_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1447</TotalTime>
  <Words>6072</Words>
  <Application>Microsoft Office PowerPoint</Application>
  <PresentationFormat>宽屏</PresentationFormat>
  <Paragraphs>605</Paragraphs>
  <Slides>84</Slides>
  <Notes>75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84</vt:i4>
      </vt:variant>
    </vt:vector>
  </HeadingPairs>
  <TitlesOfParts>
    <vt:vector size="106" baseType="lpstr">
      <vt:lpstr>맑은 고딕</vt:lpstr>
      <vt:lpstr>Microsoft YaHei Light</vt:lpstr>
      <vt:lpstr>等线</vt:lpstr>
      <vt:lpstr>仿宋</vt:lpstr>
      <vt:lpstr>时尚中黑简体</vt:lpstr>
      <vt:lpstr>思源黑体 CN Bold</vt:lpstr>
      <vt:lpstr>思源黑体 CN Light</vt:lpstr>
      <vt:lpstr>宋体</vt:lpstr>
      <vt:lpstr>微软雅黑</vt:lpstr>
      <vt:lpstr>Arial</vt:lpstr>
      <vt:lpstr>Calibri</vt:lpstr>
      <vt:lpstr>Calibri Light</vt:lpstr>
      <vt:lpstr>Palatino Linotype</vt:lpstr>
      <vt:lpstr>Times New Roman</vt:lpstr>
      <vt:lpstr>Wingdings</vt:lpstr>
      <vt:lpstr>第一PPT，www.1ppt.com</vt:lpstr>
      <vt:lpstr>1_第一PPT，www.1ppt.com</vt:lpstr>
      <vt:lpstr>Office 主题</vt:lpstr>
      <vt:lpstr>3_Office 主题</vt:lpstr>
      <vt:lpstr>4_Office 主题</vt:lpstr>
      <vt:lpstr>6_Office 主题</vt:lpstr>
      <vt:lpstr>7_Office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2.1    系统登录</vt:lpstr>
      <vt:lpstr>2.1    系统登录</vt:lpstr>
      <vt:lpstr>2.1    系统登录</vt:lpstr>
      <vt:lpstr>2.1    系统登录</vt:lpstr>
      <vt:lpstr>2.1    系统登录</vt:lpstr>
      <vt:lpstr>2.2-1报销单填写</vt:lpstr>
      <vt:lpstr>2.2-1报销单填报</vt:lpstr>
      <vt:lpstr>2.2-1    报销单填写</vt:lpstr>
      <vt:lpstr>2.2-1报销单填写</vt:lpstr>
      <vt:lpstr>2.2-1报销单填写（普通报销单）-1</vt:lpstr>
      <vt:lpstr>2.2-1报销单填写（普通报销单）-2</vt:lpstr>
      <vt:lpstr>2.2-1报销单填写（普通报销单）-3</vt:lpstr>
      <vt:lpstr>2.2-1报销单填写（普通报销单）-4</vt:lpstr>
      <vt:lpstr>2.2-1报销单填写（普通报销单）-5</vt:lpstr>
      <vt:lpstr>2.2-1报销单填写（普通报销单）-6</vt:lpstr>
      <vt:lpstr>2.2-1报销单填写（普通报销单）-7</vt:lpstr>
      <vt:lpstr>PowerPoint 演示文稿</vt:lpstr>
      <vt:lpstr>2.2-1报销单填写（普通报销单）-9单据提交</vt:lpstr>
      <vt:lpstr>2.2-1报销单填写（差旅费报销单）</vt:lpstr>
      <vt:lpstr>2.2-1报销单填写（劳务费报销单）</vt:lpstr>
      <vt:lpstr>2.2-1报销单填写（劳务费报销单）</vt:lpstr>
      <vt:lpstr>2.2-1报销单填写（劳务费报销单）</vt:lpstr>
      <vt:lpstr>2.2-1报销单填写（劳务费报销单）</vt:lpstr>
      <vt:lpstr>2.2-1报销单填写（劳务费报销单）</vt:lpstr>
      <vt:lpstr>2.2-1报销单填写（资产类）（先入库，后报销，入库单在资产处的科研条件版块填写）</vt:lpstr>
      <vt:lpstr>2.2-1报销单填写（维修费）</vt:lpstr>
      <vt:lpstr>2.2-1报销单填写（会议费报销单）</vt:lpstr>
      <vt:lpstr>2.2-1报销单填写（培训费报销单）</vt:lpstr>
      <vt:lpstr>2.2-1报销单填写（招待费报销单）</vt:lpstr>
      <vt:lpstr>2.2-2借款单填写</vt:lpstr>
      <vt:lpstr> 2.2-3还款单填写</vt:lpstr>
      <vt:lpstr>2.3收入管理---收入管理概述</vt:lpstr>
      <vt:lpstr>2.3收入管理---收入管理概述</vt:lpstr>
      <vt:lpstr>2.3-1 预开发票</vt:lpstr>
      <vt:lpstr>2.3-1 预开发票</vt:lpstr>
      <vt:lpstr>2.3-1 预开发票</vt:lpstr>
      <vt:lpstr>2.3-5 预开发票核销</vt:lpstr>
      <vt:lpstr>2.3-2 经费认领—-流程</vt:lpstr>
      <vt:lpstr>2.3-2 经费认领</vt:lpstr>
      <vt:lpstr>2.3-3直接收款（不需要科技处/财务处发布，员工直接填写）</vt:lpstr>
      <vt:lpstr>2.3-4 经费转拨</vt:lpstr>
      <vt:lpstr>2.3-4 经费转拨</vt:lpstr>
      <vt:lpstr>2.3-4 经费转拨</vt:lpstr>
      <vt:lpstr> 2.4费用分摊---概述</vt:lpstr>
      <vt:lpstr> 2.4费用分摊----业务流程</vt:lpstr>
      <vt:lpstr> 2.4费用分摊----一般费用分摊功能</vt:lpstr>
      <vt:lpstr> 2.4费用分摊----一般费用分摊功能</vt:lpstr>
      <vt:lpstr> 2.4费用分摊----一般费用分摊功能</vt:lpstr>
      <vt:lpstr> 2.4费用分摊----公共费用分摊功能</vt:lpstr>
      <vt:lpstr>42.4费用分摊----公共费用分摊功能</vt:lpstr>
      <vt:lpstr> 2.4费用分摊----公共费用分摊功能</vt:lpstr>
      <vt:lpstr> 2.4费用分摊----公共费用分摊功能</vt:lpstr>
      <vt:lpstr> 2.4费用分摊----公共费用分摊功能</vt:lpstr>
      <vt:lpstr>PowerPoint 演示文稿</vt:lpstr>
      <vt:lpstr>PowerPoint 演示文稿</vt:lpstr>
      <vt:lpstr>PowerPoint 演示文稿</vt:lpstr>
      <vt:lpstr>业务审核</vt:lpstr>
      <vt:lpstr>PowerPoint 演示文稿</vt:lpstr>
      <vt:lpstr>PowerPoint 演示文稿</vt:lpstr>
      <vt:lpstr>移动应用</vt:lpstr>
      <vt:lpstr>移动应用-首页</vt:lpstr>
      <vt:lpstr>移动应用-业务审核</vt:lpstr>
      <vt:lpstr>移动应用-查询</vt:lpstr>
      <vt:lpstr>移动应用-附件上传</vt:lpstr>
      <vt:lpstr>移动应用-附件上传</vt:lpstr>
      <vt:lpstr>移动应用-附件上传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登录界面</vt:lpstr>
      <vt:lpstr>PowerPoint 演示文稿</vt:lpstr>
    </vt:vector>
  </TitlesOfParts>
  <Company>第一PPT，www.1ppt.com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工作总结</dc:title>
  <dc:creator>第一PPT</dc:creator>
  <cp:keywords>www.1ppt.com</cp:keywords>
  <cp:lastModifiedBy>林乐才</cp:lastModifiedBy>
  <cp:revision>134</cp:revision>
  <dcterms:created xsi:type="dcterms:W3CDTF">2017-03-23T09:44:47Z</dcterms:created>
  <dcterms:modified xsi:type="dcterms:W3CDTF">2019-09-02T03:13:12Z</dcterms:modified>
</cp:coreProperties>
</file>