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926" r:id="rId2"/>
    <p:sldId id="2282" r:id="rId3"/>
    <p:sldId id="1070" r:id="rId4"/>
    <p:sldId id="2255" r:id="rId5"/>
    <p:sldId id="2378" r:id="rId6"/>
    <p:sldId id="2376" r:id="rId7"/>
    <p:sldId id="2377" r:id="rId8"/>
    <p:sldId id="2283" r:id="rId9"/>
    <p:sldId id="2357" r:id="rId10"/>
    <p:sldId id="2358" r:id="rId11"/>
    <p:sldId id="2323" r:id="rId12"/>
    <p:sldId id="2324" r:id="rId13"/>
    <p:sldId id="2330" r:id="rId14"/>
    <p:sldId id="2342" r:id="rId15"/>
    <p:sldId id="2343" r:id="rId16"/>
    <p:sldId id="2344" r:id="rId17"/>
    <p:sldId id="2345" r:id="rId18"/>
    <p:sldId id="2346" r:id="rId19"/>
    <p:sldId id="2347" r:id="rId20"/>
    <p:sldId id="2348" r:id="rId21"/>
    <p:sldId id="2287" r:id="rId22"/>
    <p:sldId id="2350" r:id="rId23"/>
    <p:sldId id="2352" r:id="rId24"/>
    <p:sldId id="2379" r:id="rId25"/>
    <p:sldId id="2380" r:id="rId26"/>
    <p:sldId id="2359" r:id="rId27"/>
    <p:sldId id="2360" r:id="rId28"/>
    <p:sldId id="2361" r:id="rId29"/>
    <p:sldId id="2321" r:id="rId30"/>
    <p:sldId id="2362" r:id="rId31"/>
    <p:sldId id="2381" r:id="rId32"/>
    <p:sldId id="659" r:id="rId3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ichanchu" initials="z" lastIdx="0" clrIdx="0">
    <p:extLst>
      <p:ext uri="{19B8F6BF-5375-455C-9EA6-DF929625EA0E}">
        <p15:presenceInfo xmlns:p15="http://schemas.microsoft.com/office/powerpoint/2012/main" userId="zichanch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3162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142" autoAdjust="0"/>
  </p:normalViewPr>
  <p:slideViewPr>
    <p:cSldViewPr>
      <p:cViewPr varScale="1">
        <p:scale>
          <a:sx n="61" d="100"/>
          <a:sy n="61" d="100"/>
        </p:scale>
        <p:origin x="1440" y="2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ABF30A-6F2A-4CD2-A279-A317AB21913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3779E7F5-ED7C-4879-8048-92D078CD6552}">
      <dgm:prSet phldrT="[文本]"/>
      <dgm:spPr/>
      <dgm:t>
        <a:bodyPr/>
        <a:lstStyle/>
        <a:p>
          <a:r>
            <a:rPr lang="en-US" altLang="zh-CN" b="1" dirty="0"/>
            <a:t>1</a:t>
          </a:r>
          <a:endParaRPr lang="zh-CN" altLang="en-US" b="1" dirty="0"/>
        </a:p>
      </dgm:t>
    </dgm:pt>
    <dgm:pt modelId="{7D11216C-E168-4A04-9C53-4B5977120037}" type="parTrans" cxnId="{67E1E776-08C5-46E7-9025-F861124FABFB}">
      <dgm:prSet/>
      <dgm:spPr/>
      <dgm:t>
        <a:bodyPr/>
        <a:lstStyle/>
        <a:p>
          <a:endParaRPr lang="zh-CN" altLang="en-US"/>
        </a:p>
      </dgm:t>
    </dgm:pt>
    <dgm:pt modelId="{FA1470D4-079E-4837-A423-1AB39B8E2BB4}" type="sibTrans" cxnId="{67E1E776-08C5-46E7-9025-F861124FABFB}">
      <dgm:prSet/>
      <dgm:spPr/>
      <dgm:t>
        <a:bodyPr/>
        <a:lstStyle/>
        <a:p>
          <a:endParaRPr lang="zh-CN" altLang="en-US"/>
        </a:p>
      </dgm:t>
    </dgm:pt>
    <dgm:pt modelId="{E9C93E70-033A-4B92-8D54-884E864C4E29}">
      <dgm:prSet phldrT="[文本]" custT="1"/>
      <dgm:spPr/>
      <dgm:t>
        <a:bodyPr/>
        <a:lstStyle/>
        <a:p>
          <a:pPr marL="285750" lvl="1" indent="-285750" algn="l" defTabSz="1422400">
            <a:lnSpc>
              <a:spcPct val="90000"/>
            </a:lnSpc>
            <a:spcBef>
              <a:spcPct val="0"/>
            </a:spcBef>
            <a:spcAft>
              <a:spcPct val="15000"/>
            </a:spcAft>
            <a:buChar char="•"/>
          </a:pPr>
          <a:r>
            <a:rPr lang="zh-CN" altLang="en-US" sz="2400" b="1" kern="1200" dirty="0">
              <a:solidFill>
                <a:srgbClr val="0070C0"/>
              </a:solidFill>
              <a:latin typeface="华文细黑" panose="02010600040101010101" pitchFamily="2" charset="-122"/>
              <a:ea typeface="华文细黑" panose="02010600040101010101" pitchFamily="2" charset="-122"/>
              <a:cs typeface="+mn-cs"/>
            </a:rPr>
            <a:t>采购申请</a:t>
          </a:r>
        </a:p>
      </dgm:t>
    </dgm:pt>
    <dgm:pt modelId="{A461C46D-3EEA-40EE-A5D6-D9706681A6FC}" type="parTrans" cxnId="{1AD59A0B-8674-4F74-913E-2EB29514BC8D}">
      <dgm:prSet/>
      <dgm:spPr/>
      <dgm:t>
        <a:bodyPr/>
        <a:lstStyle/>
        <a:p>
          <a:endParaRPr lang="zh-CN" altLang="en-US"/>
        </a:p>
      </dgm:t>
    </dgm:pt>
    <dgm:pt modelId="{A9622399-3F5F-4CDE-AA69-51B140AB8BAB}" type="sibTrans" cxnId="{1AD59A0B-8674-4F74-913E-2EB29514BC8D}">
      <dgm:prSet/>
      <dgm:spPr/>
      <dgm:t>
        <a:bodyPr/>
        <a:lstStyle/>
        <a:p>
          <a:endParaRPr lang="zh-CN" altLang="en-US"/>
        </a:p>
      </dgm:t>
    </dgm:pt>
    <dgm:pt modelId="{C098F3A6-88D9-48C6-81FC-725309F29BDF}">
      <dgm:prSet phldrT="[文本]"/>
      <dgm:spPr/>
      <dgm:t>
        <a:bodyPr/>
        <a:lstStyle/>
        <a:p>
          <a:r>
            <a:rPr lang="en-US" altLang="zh-CN" b="1" dirty="0"/>
            <a:t>2</a:t>
          </a:r>
          <a:endParaRPr lang="zh-CN" altLang="en-US" b="1" dirty="0"/>
        </a:p>
      </dgm:t>
    </dgm:pt>
    <dgm:pt modelId="{66ECD773-F795-488E-BCE2-20B5EA7F7FA5}" type="parTrans" cxnId="{02738A9E-7834-4157-8D89-72F290945AB1}">
      <dgm:prSet/>
      <dgm:spPr/>
      <dgm:t>
        <a:bodyPr/>
        <a:lstStyle/>
        <a:p>
          <a:endParaRPr lang="zh-CN" altLang="en-US"/>
        </a:p>
      </dgm:t>
    </dgm:pt>
    <dgm:pt modelId="{E307C6CB-725A-4306-B036-CD5F28E71DE4}" type="sibTrans" cxnId="{02738A9E-7834-4157-8D89-72F290945AB1}">
      <dgm:prSet/>
      <dgm:spPr/>
      <dgm:t>
        <a:bodyPr/>
        <a:lstStyle/>
        <a:p>
          <a:endParaRPr lang="zh-CN" altLang="en-US"/>
        </a:p>
      </dgm:t>
    </dgm:pt>
    <dgm:pt modelId="{3391ECEC-A6A4-4702-90DB-2D831E1355DB}">
      <dgm:prSet phldrT="[文本]" custT="1"/>
      <dgm:spPr/>
      <dgm:t>
        <a:bodyPr/>
        <a:lstStyle/>
        <a:p>
          <a:pPr marL="285750" lvl="1" indent="-285750" algn="l" defTabSz="1422400">
            <a:lnSpc>
              <a:spcPct val="90000"/>
            </a:lnSpc>
            <a:spcBef>
              <a:spcPct val="0"/>
            </a:spcBef>
            <a:spcAft>
              <a:spcPct val="15000"/>
            </a:spcAft>
            <a:buChar char="•"/>
          </a:pPr>
          <a:r>
            <a:rPr lang="zh-CN" altLang="en-US" sz="2400" b="1" kern="1200" dirty="0">
              <a:solidFill>
                <a:srgbClr val="0070C0"/>
              </a:solidFill>
              <a:latin typeface="华文细黑" panose="02010600040101010101" pitchFamily="2" charset="-122"/>
              <a:ea typeface="华文细黑" panose="02010600040101010101" pitchFamily="2" charset="-122"/>
              <a:cs typeface="+mn-cs"/>
            </a:rPr>
            <a:t>采购订单</a:t>
          </a:r>
        </a:p>
      </dgm:t>
    </dgm:pt>
    <dgm:pt modelId="{6BD43181-5FB7-4692-BC5A-C4F520669507}" type="parTrans" cxnId="{B481061E-3CA3-4CE0-9D1B-7743A703D0BD}">
      <dgm:prSet/>
      <dgm:spPr/>
      <dgm:t>
        <a:bodyPr/>
        <a:lstStyle/>
        <a:p>
          <a:endParaRPr lang="zh-CN" altLang="en-US"/>
        </a:p>
      </dgm:t>
    </dgm:pt>
    <dgm:pt modelId="{AEC16640-3C8B-4B20-BB4B-C786B72F6F7C}" type="sibTrans" cxnId="{B481061E-3CA3-4CE0-9D1B-7743A703D0BD}">
      <dgm:prSet/>
      <dgm:spPr/>
      <dgm:t>
        <a:bodyPr/>
        <a:lstStyle/>
        <a:p>
          <a:endParaRPr lang="zh-CN" altLang="en-US"/>
        </a:p>
      </dgm:t>
    </dgm:pt>
    <dgm:pt modelId="{D303008F-A482-4D90-A085-2EF0431CA7B6}">
      <dgm:prSet phldrT="[文本]"/>
      <dgm:spPr/>
      <dgm:t>
        <a:bodyPr/>
        <a:lstStyle/>
        <a:p>
          <a:r>
            <a:rPr lang="en-US" altLang="zh-CN" b="1" dirty="0"/>
            <a:t>3</a:t>
          </a:r>
          <a:endParaRPr lang="zh-CN" altLang="en-US" b="1" dirty="0"/>
        </a:p>
      </dgm:t>
    </dgm:pt>
    <dgm:pt modelId="{BC9FEF64-F3A4-4205-BD34-7BAEF58918EA}" type="parTrans" cxnId="{772C41F2-4E3C-464E-853D-EFB29E1B2C68}">
      <dgm:prSet/>
      <dgm:spPr/>
      <dgm:t>
        <a:bodyPr/>
        <a:lstStyle/>
        <a:p>
          <a:endParaRPr lang="zh-CN" altLang="en-US"/>
        </a:p>
      </dgm:t>
    </dgm:pt>
    <dgm:pt modelId="{5A0D4264-8334-474A-9AFA-4DD05A883EB8}" type="sibTrans" cxnId="{772C41F2-4E3C-464E-853D-EFB29E1B2C68}">
      <dgm:prSet/>
      <dgm:spPr/>
      <dgm:t>
        <a:bodyPr/>
        <a:lstStyle/>
        <a:p>
          <a:endParaRPr lang="zh-CN" altLang="en-US"/>
        </a:p>
      </dgm:t>
    </dgm:pt>
    <dgm:pt modelId="{5D8D7092-B781-4FAD-B3B2-3340804CA019}">
      <dgm:prSet phldrT="[文本]" custT="1"/>
      <dgm:spPr/>
      <dgm:t>
        <a:bodyPr/>
        <a:lstStyle/>
        <a:p>
          <a:pPr marL="285750" lvl="1" indent="-285750" algn="l" defTabSz="1422400">
            <a:lnSpc>
              <a:spcPct val="90000"/>
            </a:lnSpc>
            <a:spcBef>
              <a:spcPct val="0"/>
            </a:spcBef>
            <a:spcAft>
              <a:spcPct val="15000"/>
            </a:spcAft>
            <a:buChar char="•"/>
          </a:pPr>
          <a:r>
            <a:rPr lang="zh-CN" altLang="en-US" sz="2400" b="1" kern="1200" dirty="0">
              <a:solidFill>
                <a:srgbClr val="0070C0"/>
              </a:solidFill>
              <a:latin typeface="华文细黑" panose="02010600040101010101" pitchFamily="2" charset="-122"/>
              <a:ea typeface="华文细黑" panose="02010600040101010101" pitchFamily="2" charset="-122"/>
              <a:cs typeface="+mn-cs"/>
            </a:rPr>
            <a:t>验收入库</a:t>
          </a:r>
        </a:p>
      </dgm:t>
    </dgm:pt>
    <dgm:pt modelId="{26151C74-17EA-4C12-81C6-013A26154BA7}" type="parTrans" cxnId="{34FC0F54-7889-41EC-A729-749B1E2509C6}">
      <dgm:prSet/>
      <dgm:spPr/>
      <dgm:t>
        <a:bodyPr/>
        <a:lstStyle/>
        <a:p>
          <a:endParaRPr lang="zh-CN" altLang="en-US"/>
        </a:p>
      </dgm:t>
    </dgm:pt>
    <dgm:pt modelId="{A449DA4E-40D5-4C60-9468-0754F4DEB66F}" type="sibTrans" cxnId="{34FC0F54-7889-41EC-A729-749B1E2509C6}">
      <dgm:prSet/>
      <dgm:spPr/>
      <dgm:t>
        <a:bodyPr/>
        <a:lstStyle/>
        <a:p>
          <a:endParaRPr lang="zh-CN" altLang="en-US"/>
        </a:p>
      </dgm:t>
    </dgm:pt>
    <dgm:pt modelId="{E8B9500F-8A93-456D-93F6-D5EF18581CAC}">
      <dgm:prSet phldrT="[文本]"/>
      <dgm:spPr/>
      <dgm:t>
        <a:bodyPr/>
        <a:lstStyle/>
        <a:p>
          <a:r>
            <a:rPr lang="en-US" altLang="zh-CN" b="1" dirty="0"/>
            <a:t>4</a:t>
          </a:r>
          <a:endParaRPr lang="zh-CN" altLang="en-US" b="1" dirty="0"/>
        </a:p>
      </dgm:t>
    </dgm:pt>
    <dgm:pt modelId="{19B81584-075B-4A8B-9319-C8C892D263F3}" type="parTrans" cxnId="{41D834D0-9164-4821-818A-5535806181ED}">
      <dgm:prSet/>
      <dgm:spPr/>
      <dgm:t>
        <a:bodyPr/>
        <a:lstStyle/>
        <a:p>
          <a:endParaRPr lang="zh-CN" altLang="en-US"/>
        </a:p>
      </dgm:t>
    </dgm:pt>
    <dgm:pt modelId="{1F338F0A-7C4B-4C59-B88D-F05D41426381}" type="sibTrans" cxnId="{41D834D0-9164-4821-818A-5535806181ED}">
      <dgm:prSet/>
      <dgm:spPr/>
      <dgm:t>
        <a:bodyPr/>
        <a:lstStyle/>
        <a:p>
          <a:endParaRPr lang="zh-CN" altLang="en-US"/>
        </a:p>
      </dgm:t>
    </dgm:pt>
    <dgm:pt modelId="{F0EB9919-C053-458D-96A3-8CE8C6B30009}">
      <dgm:prSet phldrT="[文本]" custT="1"/>
      <dgm:spPr/>
      <dgm:t>
        <a:bodyPr/>
        <a:lstStyle/>
        <a:p>
          <a:pPr marL="285750" lvl="1" indent="-285750" algn="l" defTabSz="1422400">
            <a:lnSpc>
              <a:spcPct val="90000"/>
            </a:lnSpc>
            <a:spcBef>
              <a:spcPct val="0"/>
            </a:spcBef>
            <a:spcAft>
              <a:spcPct val="15000"/>
            </a:spcAft>
            <a:buChar char="•"/>
          </a:pPr>
          <a:r>
            <a:rPr lang="zh-CN" altLang="en-US" sz="2400" b="1" kern="1200" dirty="0">
              <a:solidFill>
                <a:srgbClr val="0070C0"/>
              </a:solidFill>
              <a:latin typeface="华文细黑" panose="02010600040101010101" pitchFamily="2" charset="-122"/>
              <a:ea typeface="华文细黑" panose="02010600040101010101" pitchFamily="2" charset="-122"/>
              <a:cs typeface="+mn-cs"/>
            </a:rPr>
            <a:t>报销申请</a:t>
          </a:r>
        </a:p>
      </dgm:t>
    </dgm:pt>
    <dgm:pt modelId="{CBD5616D-4844-400C-AF18-EE1104AAEED0}" type="parTrans" cxnId="{D924DAA1-873F-46F7-B5E2-14F964049B51}">
      <dgm:prSet/>
      <dgm:spPr/>
      <dgm:t>
        <a:bodyPr/>
        <a:lstStyle/>
        <a:p>
          <a:endParaRPr lang="zh-CN" altLang="en-US"/>
        </a:p>
      </dgm:t>
    </dgm:pt>
    <dgm:pt modelId="{D852DFC9-9A34-44B0-AAAB-1D82436DC637}" type="sibTrans" cxnId="{D924DAA1-873F-46F7-B5E2-14F964049B51}">
      <dgm:prSet/>
      <dgm:spPr/>
      <dgm:t>
        <a:bodyPr/>
        <a:lstStyle/>
        <a:p>
          <a:endParaRPr lang="zh-CN" altLang="en-US"/>
        </a:p>
      </dgm:t>
    </dgm:pt>
    <dgm:pt modelId="{3CB315E1-AD29-4DB9-92A2-52CE6FDD658B}">
      <dgm:prSet phldrT="[文本]" custT="1"/>
      <dgm:spPr/>
      <dgm:t>
        <a:bodyPr/>
        <a:lstStyle/>
        <a:p>
          <a:pPr marL="285750" lvl="1" indent="-285750" algn="l" defTabSz="1422400">
            <a:lnSpc>
              <a:spcPct val="90000"/>
            </a:lnSpc>
            <a:spcBef>
              <a:spcPct val="0"/>
            </a:spcBef>
            <a:spcAft>
              <a:spcPct val="15000"/>
            </a:spcAft>
            <a:buChar char="•"/>
          </a:pP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路径：科研条件</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固定资产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无形资产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耗材管理</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采购申请</a:t>
          </a:r>
        </a:p>
      </dgm:t>
    </dgm:pt>
    <dgm:pt modelId="{A805B64D-5614-4C73-AC6B-CBC6198C3DB7}" type="parTrans" cxnId="{8E7F1C5D-10A8-44C4-88E3-5CDEACB50C80}">
      <dgm:prSet/>
      <dgm:spPr/>
      <dgm:t>
        <a:bodyPr/>
        <a:lstStyle/>
        <a:p>
          <a:endParaRPr lang="zh-CN" altLang="en-US"/>
        </a:p>
      </dgm:t>
    </dgm:pt>
    <dgm:pt modelId="{A2C4F7D3-E7F5-46B3-9923-6D1985BD186B}" type="sibTrans" cxnId="{8E7F1C5D-10A8-44C4-88E3-5CDEACB50C80}">
      <dgm:prSet/>
      <dgm:spPr/>
      <dgm:t>
        <a:bodyPr/>
        <a:lstStyle/>
        <a:p>
          <a:endParaRPr lang="zh-CN" altLang="en-US"/>
        </a:p>
      </dgm:t>
    </dgm:pt>
    <dgm:pt modelId="{05DC1AB1-BDCC-4202-88E3-1E276DC43191}">
      <dgm:prSet phldrT="[文本]" custT="1"/>
      <dgm:spPr/>
      <dgm:t>
        <a:bodyPr/>
        <a:lstStyle/>
        <a:p>
          <a:pPr marL="285750" lvl="1" indent="-285750" algn="l" defTabSz="1422400">
            <a:lnSpc>
              <a:spcPct val="90000"/>
            </a:lnSpc>
            <a:spcBef>
              <a:spcPct val="0"/>
            </a:spcBef>
            <a:spcAft>
              <a:spcPct val="15000"/>
            </a:spcAft>
            <a:buChar char="•"/>
          </a:pP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路径：科研条件</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固定资产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无形资产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耗材管理</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采购订单</a:t>
          </a:r>
        </a:p>
      </dgm:t>
    </dgm:pt>
    <dgm:pt modelId="{5655EC2B-0341-4D61-ABDC-DC65E29D883C}" type="parTrans" cxnId="{A601C205-6867-4945-A920-C6459E35D263}">
      <dgm:prSet/>
      <dgm:spPr/>
      <dgm:t>
        <a:bodyPr/>
        <a:lstStyle/>
        <a:p>
          <a:endParaRPr lang="zh-CN" altLang="en-US"/>
        </a:p>
      </dgm:t>
    </dgm:pt>
    <dgm:pt modelId="{3FA6AECD-D3DB-45C4-8471-2D25EC631A1A}" type="sibTrans" cxnId="{A601C205-6867-4945-A920-C6459E35D263}">
      <dgm:prSet/>
      <dgm:spPr/>
      <dgm:t>
        <a:bodyPr/>
        <a:lstStyle/>
        <a:p>
          <a:endParaRPr lang="zh-CN" altLang="en-US"/>
        </a:p>
      </dgm:t>
    </dgm:pt>
    <dgm:pt modelId="{B7CCFE01-D3FA-4ED4-8815-76DA0C48359B}">
      <dgm:prSet phldrT="[文本]" custT="1"/>
      <dgm:spPr/>
      <dgm:t>
        <a:bodyPr/>
        <a:lstStyle/>
        <a:p>
          <a:pPr marL="285750" lvl="1" indent="-285750" algn="l" defTabSz="1422400">
            <a:lnSpc>
              <a:spcPct val="90000"/>
            </a:lnSpc>
            <a:spcBef>
              <a:spcPct val="0"/>
            </a:spcBef>
            <a:spcAft>
              <a:spcPct val="15000"/>
            </a:spcAft>
            <a:buChar char="•"/>
          </a:pP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路径：科研条件</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固定资产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无形资产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耗材管理</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验收入库</a:t>
          </a:r>
        </a:p>
      </dgm:t>
    </dgm:pt>
    <dgm:pt modelId="{CABDFD6B-30C1-4373-8F6E-B627B370A611}" type="parTrans" cxnId="{A65D6FEC-1A30-4543-B608-82BA8BE6B1EC}">
      <dgm:prSet/>
      <dgm:spPr/>
      <dgm:t>
        <a:bodyPr/>
        <a:lstStyle/>
        <a:p>
          <a:endParaRPr lang="zh-CN" altLang="en-US"/>
        </a:p>
      </dgm:t>
    </dgm:pt>
    <dgm:pt modelId="{399DFDEB-A33A-42F7-BD73-F646EA2F957A}" type="sibTrans" cxnId="{A65D6FEC-1A30-4543-B608-82BA8BE6B1EC}">
      <dgm:prSet/>
      <dgm:spPr/>
      <dgm:t>
        <a:bodyPr/>
        <a:lstStyle/>
        <a:p>
          <a:endParaRPr lang="zh-CN" altLang="en-US"/>
        </a:p>
      </dgm:t>
    </dgm:pt>
    <dgm:pt modelId="{98AD636F-554A-4D15-A9E6-68179DC2712B}">
      <dgm:prSet phldrT="[文本]" custT="1"/>
      <dgm:spPr/>
      <dgm:t>
        <a:bodyPr/>
        <a:lstStyle/>
        <a:p>
          <a:pPr marL="285750" lvl="1" indent="-285750" algn="l" defTabSz="1422400">
            <a:lnSpc>
              <a:spcPct val="90000"/>
            </a:lnSpc>
            <a:spcBef>
              <a:spcPct val="0"/>
            </a:spcBef>
            <a:spcAft>
              <a:spcPct val="15000"/>
            </a:spcAft>
            <a:buChar char="•"/>
          </a:pP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路径：综合财务</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我的报销</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固定资产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无形资产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耗材</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费用报销单</a:t>
          </a:r>
        </a:p>
      </dgm:t>
    </dgm:pt>
    <dgm:pt modelId="{3D1B34E7-B85F-4710-9C50-69BC4B2C978F}" type="parTrans" cxnId="{EB8B4CB6-AEF2-4917-AC6F-08A2C7ED050B}">
      <dgm:prSet/>
      <dgm:spPr/>
      <dgm:t>
        <a:bodyPr/>
        <a:lstStyle/>
        <a:p>
          <a:endParaRPr lang="zh-CN" altLang="en-US"/>
        </a:p>
      </dgm:t>
    </dgm:pt>
    <dgm:pt modelId="{C31A672F-14B3-49D3-B679-4DD1F4BADCA7}" type="sibTrans" cxnId="{EB8B4CB6-AEF2-4917-AC6F-08A2C7ED050B}">
      <dgm:prSet/>
      <dgm:spPr/>
      <dgm:t>
        <a:bodyPr/>
        <a:lstStyle/>
        <a:p>
          <a:endParaRPr lang="zh-CN" altLang="en-US"/>
        </a:p>
      </dgm:t>
    </dgm:pt>
    <dgm:pt modelId="{BA814E35-722A-4CC5-B5C1-5A9D4C5BFEB7}" type="pres">
      <dgm:prSet presAssocID="{B0ABF30A-6F2A-4CD2-A279-A317AB219131}" presName="linearFlow" presStyleCnt="0">
        <dgm:presLayoutVars>
          <dgm:dir/>
          <dgm:animLvl val="lvl"/>
          <dgm:resizeHandles val="exact"/>
        </dgm:presLayoutVars>
      </dgm:prSet>
      <dgm:spPr/>
      <dgm:t>
        <a:bodyPr/>
        <a:lstStyle/>
        <a:p>
          <a:endParaRPr lang="zh-CN" altLang="en-US"/>
        </a:p>
      </dgm:t>
    </dgm:pt>
    <dgm:pt modelId="{8804A7BF-BE96-4C52-87F0-430AF4803C46}" type="pres">
      <dgm:prSet presAssocID="{3779E7F5-ED7C-4879-8048-92D078CD6552}" presName="composite" presStyleCnt="0"/>
      <dgm:spPr/>
    </dgm:pt>
    <dgm:pt modelId="{FA68787D-D094-4E81-8198-34F6FB4A8AA8}" type="pres">
      <dgm:prSet presAssocID="{3779E7F5-ED7C-4879-8048-92D078CD6552}" presName="parentText" presStyleLbl="alignNode1" presStyleIdx="0" presStyleCnt="4">
        <dgm:presLayoutVars>
          <dgm:chMax val="1"/>
          <dgm:bulletEnabled val="1"/>
        </dgm:presLayoutVars>
      </dgm:prSet>
      <dgm:spPr/>
      <dgm:t>
        <a:bodyPr/>
        <a:lstStyle/>
        <a:p>
          <a:endParaRPr lang="zh-CN" altLang="en-US"/>
        </a:p>
      </dgm:t>
    </dgm:pt>
    <dgm:pt modelId="{EB35B9BB-C5C7-45C1-83C6-D07F0EEB5A3A}" type="pres">
      <dgm:prSet presAssocID="{3779E7F5-ED7C-4879-8048-92D078CD6552}" presName="descendantText" presStyleLbl="alignAcc1" presStyleIdx="0" presStyleCnt="4" custLinFactNeighborY="0">
        <dgm:presLayoutVars>
          <dgm:bulletEnabled val="1"/>
        </dgm:presLayoutVars>
      </dgm:prSet>
      <dgm:spPr/>
      <dgm:t>
        <a:bodyPr/>
        <a:lstStyle/>
        <a:p>
          <a:endParaRPr lang="zh-CN" altLang="en-US"/>
        </a:p>
      </dgm:t>
    </dgm:pt>
    <dgm:pt modelId="{3DBD6083-DBE0-40C6-9685-D794C17E1BBA}" type="pres">
      <dgm:prSet presAssocID="{FA1470D4-079E-4837-A423-1AB39B8E2BB4}" presName="sp" presStyleCnt="0"/>
      <dgm:spPr/>
    </dgm:pt>
    <dgm:pt modelId="{2A64C882-C697-4D66-90EF-736CD69C3EAD}" type="pres">
      <dgm:prSet presAssocID="{C098F3A6-88D9-48C6-81FC-725309F29BDF}" presName="composite" presStyleCnt="0"/>
      <dgm:spPr/>
    </dgm:pt>
    <dgm:pt modelId="{7C4EA042-12EA-437A-BA31-27D6EAE905EA}" type="pres">
      <dgm:prSet presAssocID="{C098F3A6-88D9-48C6-81FC-725309F29BDF}" presName="parentText" presStyleLbl="alignNode1" presStyleIdx="1" presStyleCnt="4">
        <dgm:presLayoutVars>
          <dgm:chMax val="1"/>
          <dgm:bulletEnabled val="1"/>
        </dgm:presLayoutVars>
      </dgm:prSet>
      <dgm:spPr/>
      <dgm:t>
        <a:bodyPr/>
        <a:lstStyle/>
        <a:p>
          <a:endParaRPr lang="zh-CN" altLang="en-US"/>
        </a:p>
      </dgm:t>
    </dgm:pt>
    <dgm:pt modelId="{4038120E-83AC-4D29-A0A9-538B727801CC}" type="pres">
      <dgm:prSet presAssocID="{C098F3A6-88D9-48C6-81FC-725309F29BDF}" presName="descendantText" presStyleLbl="alignAcc1" presStyleIdx="1" presStyleCnt="4" custLinFactNeighborX="0" custLinFactNeighborY="0">
        <dgm:presLayoutVars>
          <dgm:bulletEnabled val="1"/>
        </dgm:presLayoutVars>
      </dgm:prSet>
      <dgm:spPr/>
      <dgm:t>
        <a:bodyPr/>
        <a:lstStyle/>
        <a:p>
          <a:endParaRPr lang="zh-CN" altLang="en-US"/>
        </a:p>
      </dgm:t>
    </dgm:pt>
    <dgm:pt modelId="{20A4CAEA-C426-44CA-A0B0-DF8342C0BB5C}" type="pres">
      <dgm:prSet presAssocID="{E307C6CB-725A-4306-B036-CD5F28E71DE4}" presName="sp" presStyleCnt="0"/>
      <dgm:spPr/>
    </dgm:pt>
    <dgm:pt modelId="{8B746E0A-A17A-4E33-9012-AAA244E1ED87}" type="pres">
      <dgm:prSet presAssocID="{D303008F-A482-4D90-A085-2EF0431CA7B6}" presName="composite" presStyleCnt="0"/>
      <dgm:spPr/>
    </dgm:pt>
    <dgm:pt modelId="{B1EEAFAC-9C95-429C-A7A6-EA7A4EC230C9}" type="pres">
      <dgm:prSet presAssocID="{D303008F-A482-4D90-A085-2EF0431CA7B6}" presName="parentText" presStyleLbl="alignNode1" presStyleIdx="2" presStyleCnt="4">
        <dgm:presLayoutVars>
          <dgm:chMax val="1"/>
          <dgm:bulletEnabled val="1"/>
        </dgm:presLayoutVars>
      </dgm:prSet>
      <dgm:spPr/>
      <dgm:t>
        <a:bodyPr/>
        <a:lstStyle/>
        <a:p>
          <a:endParaRPr lang="zh-CN" altLang="en-US"/>
        </a:p>
      </dgm:t>
    </dgm:pt>
    <dgm:pt modelId="{7AAD9478-4CA8-4D53-B016-7634077DED0C}" type="pres">
      <dgm:prSet presAssocID="{D303008F-A482-4D90-A085-2EF0431CA7B6}" presName="descendantText" presStyleLbl="alignAcc1" presStyleIdx="2" presStyleCnt="4">
        <dgm:presLayoutVars>
          <dgm:bulletEnabled val="1"/>
        </dgm:presLayoutVars>
      </dgm:prSet>
      <dgm:spPr/>
      <dgm:t>
        <a:bodyPr/>
        <a:lstStyle/>
        <a:p>
          <a:endParaRPr lang="zh-CN" altLang="en-US"/>
        </a:p>
      </dgm:t>
    </dgm:pt>
    <dgm:pt modelId="{168A3C7C-DB91-496B-A666-73D4EEEDB707}" type="pres">
      <dgm:prSet presAssocID="{5A0D4264-8334-474A-9AFA-4DD05A883EB8}" presName="sp" presStyleCnt="0"/>
      <dgm:spPr/>
    </dgm:pt>
    <dgm:pt modelId="{FEAFBDE0-BC1A-48BC-A57D-54B30330AC99}" type="pres">
      <dgm:prSet presAssocID="{E8B9500F-8A93-456D-93F6-D5EF18581CAC}" presName="composite" presStyleCnt="0"/>
      <dgm:spPr/>
    </dgm:pt>
    <dgm:pt modelId="{1EC558DF-EC3A-466B-B62F-7264514BF5EB}" type="pres">
      <dgm:prSet presAssocID="{E8B9500F-8A93-456D-93F6-D5EF18581CAC}" presName="parentText" presStyleLbl="alignNode1" presStyleIdx="3" presStyleCnt="4">
        <dgm:presLayoutVars>
          <dgm:chMax val="1"/>
          <dgm:bulletEnabled val="1"/>
        </dgm:presLayoutVars>
      </dgm:prSet>
      <dgm:spPr/>
      <dgm:t>
        <a:bodyPr/>
        <a:lstStyle/>
        <a:p>
          <a:endParaRPr lang="zh-CN" altLang="en-US"/>
        </a:p>
      </dgm:t>
    </dgm:pt>
    <dgm:pt modelId="{7719B731-3CCD-4337-A7CD-D681D1447612}" type="pres">
      <dgm:prSet presAssocID="{E8B9500F-8A93-456D-93F6-D5EF18581CAC}" presName="descendantText" presStyleLbl="alignAcc1" presStyleIdx="3" presStyleCnt="4">
        <dgm:presLayoutVars>
          <dgm:bulletEnabled val="1"/>
        </dgm:presLayoutVars>
      </dgm:prSet>
      <dgm:spPr/>
      <dgm:t>
        <a:bodyPr/>
        <a:lstStyle/>
        <a:p>
          <a:endParaRPr lang="zh-CN" altLang="en-US"/>
        </a:p>
      </dgm:t>
    </dgm:pt>
  </dgm:ptLst>
  <dgm:cxnLst>
    <dgm:cxn modelId="{AC8D7DC9-1AD4-42C5-A7C0-34CD03A0D40F}" type="presOf" srcId="{5D8D7092-B781-4FAD-B3B2-3340804CA019}" destId="{7AAD9478-4CA8-4D53-B016-7634077DED0C}" srcOrd="0" destOrd="0" presId="urn:microsoft.com/office/officeart/2005/8/layout/chevron2"/>
    <dgm:cxn modelId="{8F78CD8F-CBE4-45CC-B14C-A8FECEEFBDDE}" type="presOf" srcId="{3CB315E1-AD29-4DB9-92A2-52CE6FDD658B}" destId="{EB35B9BB-C5C7-45C1-83C6-D07F0EEB5A3A}" srcOrd="0" destOrd="1" presId="urn:microsoft.com/office/officeart/2005/8/layout/chevron2"/>
    <dgm:cxn modelId="{E745D375-3299-4FFB-BB9B-133CA2ECF467}" type="presOf" srcId="{98AD636F-554A-4D15-A9E6-68179DC2712B}" destId="{7719B731-3CCD-4337-A7CD-D681D1447612}" srcOrd="0" destOrd="1" presId="urn:microsoft.com/office/officeart/2005/8/layout/chevron2"/>
    <dgm:cxn modelId="{FCD7FBDD-658B-412A-B8B9-03A51FB4345D}" type="presOf" srcId="{B7CCFE01-D3FA-4ED4-8815-76DA0C48359B}" destId="{7AAD9478-4CA8-4D53-B016-7634077DED0C}" srcOrd="0" destOrd="1" presId="urn:microsoft.com/office/officeart/2005/8/layout/chevron2"/>
    <dgm:cxn modelId="{A65D6FEC-1A30-4543-B608-82BA8BE6B1EC}" srcId="{D303008F-A482-4D90-A085-2EF0431CA7B6}" destId="{B7CCFE01-D3FA-4ED4-8815-76DA0C48359B}" srcOrd="1" destOrd="0" parTransId="{CABDFD6B-30C1-4373-8F6E-B627B370A611}" sibTransId="{399DFDEB-A33A-42F7-BD73-F646EA2F957A}"/>
    <dgm:cxn modelId="{D924DAA1-873F-46F7-B5E2-14F964049B51}" srcId="{E8B9500F-8A93-456D-93F6-D5EF18581CAC}" destId="{F0EB9919-C053-458D-96A3-8CE8C6B30009}" srcOrd="0" destOrd="0" parTransId="{CBD5616D-4844-400C-AF18-EE1104AAEED0}" sibTransId="{D852DFC9-9A34-44B0-AAAB-1D82436DC637}"/>
    <dgm:cxn modelId="{E5602DC7-C733-48E2-BFDB-6A809C5D7A0B}" type="presOf" srcId="{3391ECEC-A6A4-4702-90DB-2D831E1355DB}" destId="{4038120E-83AC-4D29-A0A9-538B727801CC}" srcOrd="0" destOrd="0" presId="urn:microsoft.com/office/officeart/2005/8/layout/chevron2"/>
    <dgm:cxn modelId="{A601C205-6867-4945-A920-C6459E35D263}" srcId="{C098F3A6-88D9-48C6-81FC-725309F29BDF}" destId="{05DC1AB1-BDCC-4202-88E3-1E276DC43191}" srcOrd="1" destOrd="0" parTransId="{5655EC2B-0341-4D61-ABDC-DC65E29D883C}" sibTransId="{3FA6AECD-D3DB-45C4-8471-2D25EC631A1A}"/>
    <dgm:cxn modelId="{67E1E776-08C5-46E7-9025-F861124FABFB}" srcId="{B0ABF30A-6F2A-4CD2-A279-A317AB219131}" destId="{3779E7F5-ED7C-4879-8048-92D078CD6552}" srcOrd="0" destOrd="0" parTransId="{7D11216C-E168-4A04-9C53-4B5977120037}" sibTransId="{FA1470D4-079E-4837-A423-1AB39B8E2BB4}"/>
    <dgm:cxn modelId="{02738A9E-7834-4157-8D89-72F290945AB1}" srcId="{B0ABF30A-6F2A-4CD2-A279-A317AB219131}" destId="{C098F3A6-88D9-48C6-81FC-725309F29BDF}" srcOrd="1" destOrd="0" parTransId="{66ECD773-F795-488E-BCE2-20B5EA7F7FA5}" sibTransId="{E307C6CB-725A-4306-B036-CD5F28E71DE4}"/>
    <dgm:cxn modelId="{3B62DB1A-9142-4D1A-839A-4CD33D34D0DD}" type="presOf" srcId="{C098F3A6-88D9-48C6-81FC-725309F29BDF}" destId="{7C4EA042-12EA-437A-BA31-27D6EAE905EA}" srcOrd="0" destOrd="0" presId="urn:microsoft.com/office/officeart/2005/8/layout/chevron2"/>
    <dgm:cxn modelId="{34FC0F54-7889-41EC-A729-749B1E2509C6}" srcId="{D303008F-A482-4D90-A085-2EF0431CA7B6}" destId="{5D8D7092-B781-4FAD-B3B2-3340804CA019}" srcOrd="0" destOrd="0" parTransId="{26151C74-17EA-4C12-81C6-013A26154BA7}" sibTransId="{A449DA4E-40D5-4C60-9468-0754F4DEB66F}"/>
    <dgm:cxn modelId="{EB8B4CB6-AEF2-4917-AC6F-08A2C7ED050B}" srcId="{E8B9500F-8A93-456D-93F6-D5EF18581CAC}" destId="{98AD636F-554A-4D15-A9E6-68179DC2712B}" srcOrd="1" destOrd="0" parTransId="{3D1B34E7-B85F-4710-9C50-69BC4B2C978F}" sibTransId="{C31A672F-14B3-49D3-B679-4DD1F4BADCA7}"/>
    <dgm:cxn modelId="{2A129C89-C466-4C50-BFE4-29916A65237F}" type="presOf" srcId="{E8B9500F-8A93-456D-93F6-D5EF18581CAC}" destId="{1EC558DF-EC3A-466B-B62F-7264514BF5EB}" srcOrd="0" destOrd="0" presId="urn:microsoft.com/office/officeart/2005/8/layout/chevron2"/>
    <dgm:cxn modelId="{B481061E-3CA3-4CE0-9D1B-7743A703D0BD}" srcId="{C098F3A6-88D9-48C6-81FC-725309F29BDF}" destId="{3391ECEC-A6A4-4702-90DB-2D831E1355DB}" srcOrd="0" destOrd="0" parTransId="{6BD43181-5FB7-4692-BC5A-C4F520669507}" sibTransId="{AEC16640-3C8B-4B20-BB4B-C786B72F6F7C}"/>
    <dgm:cxn modelId="{C6B6CB11-088A-4CAF-AF5B-C6A331A8A358}" type="presOf" srcId="{E9C93E70-033A-4B92-8D54-884E864C4E29}" destId="{EB35B9BB-C5C7-45C1-83C6-D07F0EEB5A3A}" srcOrd="0" destOrd="0" presId="urn:microsoft.com/office/officeart/2005/8/layout/chevron2"/>
    <dgm:cxn modelId="{8E7F1C5D-10A8-44C4-88E3-5CDEACB50C80}" srcId="{3779E7F5-ED7C-4879-8048-92D078CD6552}" destId="{3CB315E1-AD29-4DB9-92A2-52CE6FDD658B}" srcOrd="1" destOrd="0" parTransId="{A805B64D-5614-4C73-AC6B-CBC6198C3DB7}" sibTransId="{A2C4F7D3-E7F5-46B3-9923-6D1985BD186B}"/>
    <dgm:cxn modelId="{41D834D0-9164-4821-818A-5535806181ED}" srcId="{B0ABF30A-6F2A-4CD2-A279-A317AB219131}" destId="{E8B9500F-8A93-456D-93F6-D5EF18581CAC}" srcOrd="3" destOrd="0" parTransId="{19B81584-075B-4A8B-9319-C8C892D263F3}" sibTransId="{1F338F0A-7C4B-4C59-B88D-F05D41426381}"/>
    <dgm:cxn modelId="{1AD59A0B-8674-4F74-913E-2EB29514BC8D}" srcId="{3779E7F5-ED7C-4879-8048-92D078CD6552}" destId="{E9C93E70-033A-4B92-8D54-884E864C4E29}" srcOrd="0" destOrd="0" parTransId="{A461C46D-3EEA-40EE-A5D6-D9706681A6FC}" sibTransId="{A9622399-3F5F-4CDE-AA69-51B140AB8BAB}"/>
    <dgm:cxn modelId="{5A8DA01B-3D4D-47F7-A563-ADBBE2E2B9E2}" type="presOf" srcId="{F0EB9919-C053-458D-96A3-8CE8C6B30009}" destId="{7719B731-3CCD-4337-A7CD-D681D1447612}" srcOrd="0" destOrd="0" presId="urn:microsoft.com/office/officeart/2005/8/layout/chevron2"/>
    <dgm:cxn modelId="{7ACC8660-B808-4717-A4CF-3C47A0044E7F}" type="presOf" srcId="{B0ABF30A-6F2A-4CD2-A279-A317AB219131}" destId="{BA814E35-722A-4CC5-B5C1-5A9D4C5BFEB7}" srcOrd="0" destOrd="0" presId="urn:microsoft.com/office/officeart/2005/8/layout/chevron2"/>
    <dgm:cxn modelId="{62F80A9D-A353-4B37-9062-5FA52F8A40C2}" type="presOf" srcId="{3779E7F5-ED7C-4879-8048-92D078CD6552}" destId="{FA68787D-D094-4E81-8198-34F6FB4A8AA8}" srcOrd="0" destOrd="0" presId="urn:microsoft.com/office/officeart/2005/8/layout/chevron2"/>
    <dgm:cxn modelId="{19E33388-552E-411F-BD8B-F88AEC3EBB57}" type="presOf" srcId="{05DC1AB1-BDCC-4202-88E3-1E276DC43191}" destId="{4038120E-83AC-4D29-A0A9-538B727801CC}" srcOrd="0" destOrd="1" presId="urn:microsoft.com/office/officeart/2005/8/layout/chevron2"/>
    <dgm:cxn modelId="{772C41F2-4E3C-464E-853D-EFB29E1B2C68}" srcId="{B0ABF30A-6F2A-4CD2-A279-A317AB219131}" destId="{D303008F-A482-4D90-A085-2EF0431CA7B6}" srcOrd="2" destOrd="0" parTransId="{BC9FEF64-F3A4-4205-BD34-7BAEF58918EA}" sibTransId="{5A0D4264-8334-474A-9AFA-4DD05A883EB8}"/>
    <dgm:cxn modelId="{D7B22DF8-794B-4816-8A59-B25AB71CD4E2}" type="presOf" srcId="{D303008F-A482-4D90-A085-2EF0431CA7B6}" destId="{B1EEAFAC-9C95-429C-A7A6-EA7A4EC230C9}" srcOrd="0" destOrd="0" presId="urn:microsoft.com/office/officeart/2005/8/layout/chevron2"/>
    <dgm:cxn modelId="{44C7C308-881E-4F9D-95E8-BB7EFD549B90}" type="presParOf" srcId="{BA814E35-722A-4CC5-B5C1-5A9D4C5BFEB7}" destId="{8804A7BF-BE96-4C52-87F0-430AF4803C46}" srcOrd="0" destOrd="0" presId="urn:microsoft.com/office/officeart/2005/8/layout/chevron2"/>
    <dgm:cxn modelId="{6A61B026-74E2-4BF5-B473-49FFF00036D2}" type="presParOf" srcId="{8804A7BF-BE96-4C52-87F0-430AF4803C46}" destId="{FA68787D-D094-4E81-8198-34F6FB4A8AA8}" srcOrd="0" destOrd="0" presId="urn:microsoft.com/office/officeart/2005/8/layout/chevron2"/>
    <dgm:cxn modelId="{361682DC-9AC5-4694-AB97-24DDF26978A0}" type="presParOf" srcId="{8804A7BF-BE96-4C52-87F0-430AF4803C46}" destId="{EB35B9BB-C5C7-45C1-83C6-D07F0EEB5A3A}" srcOrd="1" destOrd="0" presId="urn:microsoft.com/office/officeart/2005/8/layout/chevron2"/>
    <dgm:cxn modelId="{5DC18326-73DC-4E39-B011-4FF141767C07}" type="presParOf" srcId="{BA814E35-722A-4CC5-B5C1-5A9D4C5BFEB7}" destId="{3DBD6083-DBE0-40C6-9685-D794C17E1BBA}" srcOrd="1" destOrd="0" presId="urn:microsoft.com/office/officeart/2005/8/layout/chevron2"/>
    <dgm:cxn modelId="{0BB7D3EC-F877-477C-BB97-DFD636A11811}" type="presParOf" srcId="{BA814E35-722A-4CC5-B5C1-5A9D4C5BFEB7}" destId="{2A64C882-C697-4D66-90EF-736CD69C3EAD}" srcOrd="2" destOrd="0" presId="urn:microsoft.com/office/officeart/2005/8/layout/chevron2"/>
    <dgm:cxn modelId="{9E0EEA77-2BAD-4B58-852B-91D51AF0E083}" type="presParOf" srcId="{2A64C882-C697-4D66-90EF-736CD69C3EAD}" destId="{7C4EA042-12EA-437A-BA31-27D6EAE905EA}" srcOrd="0" destOrd="0" presId="urn:microsoft.com/office/officeart/2005/8/layout/chevron2"/>
    <dgm:cxn modelId="{E272E615-81B8-4480-A715-9307596057A5}" type="presParOf" srcId="{2A64C882-C697-4D66-90EF-736CD69C3EAD}" destId="{4038120E-83AC-4D29-A0A9-538B727801CC}" srcOrd="1" destOrd="0" presId="urn:microsoft.com/office/officeart/2005/8/layout/chevron2"/>
    <dgm:cxn modelId="{100A0E9D-BD1F-49B3-89C3-4630A85F311B}" type="presParOf" srcId="{BA814E35-722A-4CC5-B5C1-5A9D4C5BFEB7}" destId="{20A4CAEA-C426-44CA-A0B0-DF8342C0BB5C}" srcOrd="3" destOrd="0" presId="urn:microsoft.com/office/officeart/2005/8/layout/chevron2"/>
    <dgm:cxn modelId="{236C23C3-E745-4B8F-9635-EEFCCBE75E80}" type="presParOf" srcId="{BA814E35-722A-4CC5-B5C1-5A9D4C5BFEB7}" destId="{8B746E0A-A17A-4E33-9012-AAA244E1ED87}" srcOrd="4" destOrd="0" presId="urn:microsoft.com/office/officeart/2005/8/layout/chevron2"/>
    <dgm:cxn modelId="{F2AE1C11-65F3-4EC8-9032-3ED1F7BA0BB9}" type="presParOf" srcId="{8B746E0A-A17A-4E33-9012-AAA244E1ED87}" destId="{B1EEAFAC-9C95-429C-A7A6-EA7A4EC230C9}" srcOrd="0" destOrd="0" presId="urn:microsoft.com/office/officeart/2005/8/layout/chevron2"/>
    <dgm:cxn modelId="{C091B956-3329-49B9-9345-7680C5A73BCB}" type="presParOf" srcId="{8B746E0A-A17A-4E33-9012-AAA244E1ED87}" destId="{7AAD9478-4CA8-4D53-B016-7634077DED0C}" srcOrd="1" destOrd="0" presId="urn:microsoft.com/office/officeart/2005/8/layout/chevron2"/>
    <dgm:cxn modelId="{53F03DE1-CE27-4336-AB8D-7ADD95B11E87}" type="presParOf" srcId="{BA814E35-722A-4CC5-B5C1-5A9D4C5BFEB7}" destId="{168A3C7C-DB91-496B-A666-73D4EEEDB707}" srcOrd="5" destOrd="0" presId="urn:microsoft.com/office/officeart/2005/8/layout/chevron2"/>
    <dgm:cxn modelId="{F4C091D3-37C7-48B2-9458-2C001305AEF9}" type="presParOf" srcId="{BA814E35-722A-4CC5-B5C1-5A9D4C5BFEB7}" destId="{FEAFBDE0-BC1A-48BC-A57D-54B30330AC99}" srcOrd="6" destOrd="0" presId="urn:microsoft.com/office/officeart/2005/8/layout/chevron2"/>
    <dgm:cxn modelId="{FEE8C0ED-55CD-4C8B-9A48-2E924ED353A5}" type="presParOf" srcId="{FEAFBDE0-BC1A-48BC-A57D-54B30330AC99}" destId="{1EC558DF-EC3A-466B-B62F-7264514BF5EB}" srcOrd="0" destOrd="0" presId="urn:microsoft.com/office/officeart/2005/8/layout/chevron2"/>
    <dgm:cxn modelId="{AE755ECE-9A42-44CE-8062-00D43282A9A4}" type="presParOf" srcId="{FEAFBDE0-BC1A-48BC-A57D-54B30330AC99}" destId="{7719B731-3CCD-4337-A7CD-D681D1447612}"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ABF30A-6F2A-4CD2-A279-A317AB21913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3779E7F5-ED7C-4879-8048-92D078CD6552}">
      <dgm:prSet phldrT="[文本]"/>
      <dgm:spPr/>
      <dgm:t>
        <a:bodyPr/>
        <a:lstStyle/>
        <a:p>
          <a:r>
            <a:rPr lang="en-US" altLang="zh-CN" b="1" dirty="0"/>
            <a:t>1</a:t>
          </a:r>
          <a:endParaRPr lang="zh-CN" altLang="en-US" b="1" dirty="0"/>
        </a:p>
      </dgm:t>
    </dgm:pt>
    <dgm:pt modelId="{7D11216C-E168-4A04-9C53-4B5977120037}" type="parTrans" cxnId="{67E1E776-08C5-46E7-9025-F861124FABFB}">
      <dgm:prSet/>
      <dgm:spPr/>
      <dgm:t>
        <a:bodyPr/>
        <a:lstStyle/>
        <a:p>
          <a:endParaRPr lang="zh-CN" altLang="en-US"/>
        </a:p>
      </dgm:t>
    </dgm:pt>
    <dgm:pt modelId="{FA1470D4-079E-4837-A423-1AB39B8E2BB4}" type="sibTrans" cxnId="{67E1E776-08C5-46E7-9025-F861124FABFB}">
      <dgm:prSet/>
      <dgm:spPr/>
      <dgm:t>
        <a:bodyPr/>
        <a:lstStyle/>
        <a:p>
          <a:endParaRPr lang="zh-CN" altLang="en-US"/>
        </a:p>
      </dgm:t>
    </dgm:pt>
    <dgm:pt modelId="{E9C93E70-033A-4B92-8D54-884E864C4E29}">
      <dgm:prSet phldrT="[文本]" custT="1"/>
      <dgm:spPr/>
      <dgm:t>
        <a:bodyPr/>
        <a:lstStyle/>
        <a:p>
          <a:pPr marL="285750" lvl="1" indent="-285750" algn="l" defTabSz="1422400">
            <a:lnSpc>
              <a:spcPct val="90000"/>
            </a:lnSpc>
            <a:spcBef>
              <a:spcPct val="0"/>
            </a:spcBef>
            <a:spcAft>
              <a:spcPct val="15000"/>
            </a:spcAft>
            <a:buChar char="•"/>
          </a:pPr>
          <a:r>
            <a:rPr lang="zh-CN" altLang="en-US" sz="2400" b="1" kern="1200" dirty="0">
              <a:solidFill>
                <a:srgbClr val="0070C0"/>
              </a:solidFill>
              <a:latin typeface="华文细黑" panose="02010600040101010101" pitchFamily="2" charset="-122"/>
              <a:ea typeface="华文细黑" panose="02010600040101010101" pitchFamily="2" charset="-122"/>
              <a:cs typeface="+mn-cs"/>
            </a:rPr>
            <a:t>采购申请</a:t>
          </a:r>
        </a:p>
      </dgm:t>
    </dgm:pt>
    <dgm:pt modelId="{A461C46D-3EEA-40EE-A5D6-D9706681A6FC}" type="parTrans" cxnId="{1AD59A0B-8674-4F74-913E-2EB29514BC8D}">
      <dgm:prSet/>
      <dgm:spPr/>
      <dgm:t>
        <a:bodyPr/>
        <a:lstStyle/>
        <a:p>
          <a:endParaRPr lang="zh-CN" altLang="en-US"/>
        </a:p>
      </dgm:t>
    </dgm:pt>
    <dgm:pt modelId="{A9622399-3F5F-4CDE-AA69-51B140AB8BAB}" type="sibTrans" cxnId="{1AD59A0B-8674-4F74-913E-2EB29514BC8D}">
      <dgm:prSet/>
      <dgm:spPr/>
      <dgm:t>
        <a:bodyPr/>
        <a:lstStyle/>
        <a:p>
          <a:endParaRPr lang="zh-CN" altLang="en-US"/>
        </a:p>
      </dgm:t>
    </dgm:pt>
    <dgm:pt modelId="{C098F3A6-88D9-48C6-81FC-725309F29BDF}">
      <dgm:prSet phldrT="[文本]"/>
      <dgm:spPr/>
      <dgm:t>
        <a:bodyPr/>
        <a:lstStyle/>
        <a:p>
          <a:r>
            <a:rPr lang="en-US" altLang="zh-CN" b="1" dirty="0"/>
            <a:t>2</a:t>
          </a:r>
          <a:endParaRPr lang="zh-CN" altLang="en-US" b="1" dirty="0"/>
        </a:p>
      </dgm:t>
    </dgm:pt>
    <dgm:pt modelId="{66ECD773-F795-488E-BCE2-20B5EA7F7FA5}" type="parTrans" cxnId="{02738A9E-7834-4157-8D89-72F290945AB1}">
      <dgm:prSet/>
      <dgm:spPr/>
      <dgm:t>
        <a:bodyPr/>
        <a:lstStyle/>
        <a:p>
          <a:endParaRPr lang="zh-CN" altLang="en-US"/>
        </a:p>
      </dgm:t>
    </dgm:pt>
    <dgm:pt modelId="{E307C6CB-725A-4306-B036-CD5F28E71DE4}" type="sibTrans" cxnId="{02738A9E-7834-4157-8D89-72F290945AB1}">
      <dgm:prSet/>
      <dgm:spPr/>
      <dgm:t>
        <a:bodyPr/>
        <a:lstStyle/>
        <a:p>
          <a:endParaRPr lang="zh-CN" altLang="en-US"/>
        </a:p>
      </dgm:t>
    </dgm:pt>
    <dgm:pt modelId="{3391ECEC-A6A4-4702-90DB-2D831E1355DB}">
      <dgm:prSet phldrT="[文本]" custT="1"/>
      <dgm:spPr/>
      <dgm:t>
        <a:bodyPr/>
        <a:lstStyle/>
        <a:p>
          <a:pPr marL="285750" lvl="1" indent="-285750" algn="l" defTabSz="1422400">
            <a:lnSpc>
              <a:spcPct val="90000"/>
            </a:lnSpc>
            <a:spcBef>
              <a:spcPct val="0"/>
            </a:spcBef>
            <a:spcAft>
              <a:spcPct val="15000"/>
            </a:spcAft>
            <a:buChar char="•"/>
          </a:pPr>
          <a:r>
            <a:rPr lang="zh-CN" altLang="en-US" sz="2400" b="1" kern="1200" dirty="0">
              <a:solidFill>
                <a:srgbClr val="0070C0"/>
              </a:solidFill>
              <a:latin typeface="华文细黑" panose="02010600040101010101" pitchFamily="2" charset="-122"/>
              <a:ea typeface="华文细黑" panose="02010600040101010101" pitchFamily="2" charset="-122"/>
              <a:cs typeface="+mn-cs"/>
            </a:rPr>
            <a:t>采购订单</a:t>
          </a:r>
        </a:p>
      </dgm:t>
    </dgm:pt>
    <dgm:pt modelId="{6BD43181-5FB7-4692-BC5A-C4F520669507}" type="parTrans" cxnId="{B481061E-3CA3-4CE0-9D1B-7743A703D0BD}">
      <dgm:prSet/>
      <dgm:spPr/>
      <dgm:t>
        <a:bodyPr/>
        <a:lstStyle/>
        <a:p>
          <a:endParaRPr lang="zh-CN" altLang="en-US"/>
        </a:p>
      </dgm:t>
    </dgm:pt>
    <dgm:pt modelId="{AEC16640-3C8B-4B20-BB4B-C786B72F6F7C}" type="sibTrans" cxnId="{B481061E-3CA3-4CE0-9D1B-7743A703D0BD}">
      <dgm:prSet/>
      <dgm:spPr/>
      <dgm:t>
        <a:bodyPr/>
        <a:lstStyle/>
        <a:p>
          <a:endParaRPr lang="zh-CN" altLang="en-US"/>
        </a:p>
      </dgm:t>
    </dgm:pt>
    <dgm:pt modelId="{D303008F-A482-4D90-A085-2EF0431CA7B6}">
      <dgm:prSet phldrT="[文本]"/>
      <dgm:spPr/>
      <dgm:t>
        <a:bodyPr/>
        <a:lstStyle/>
        <a:p>
          <a:r>
            <a:rPr lang="en-US" altLang="zh-CN" b="1" dirty="0"/>
            <a:t>4</a:t>
          </a:r>
          <a:endParaRPr lang="zh-CN" altLang="en-US" b="1" dirty="0"/>
        </a:p>
      </dgm:t>
    </dgm:pt>
    <dgm:pt modelId="{BC9FEF64-F3A4-4205-BD34-7BAEF58918EA}" type="parTrans" cxnId="{772C41F2-4E3C-464E-853D-EFB29E1B2C68}">
      <dgm:prSet/>
      <dgm:spPr/>
      <dgm:t>
        <a:bodyPr/>
        <a:lstStyle/>
        <a:p>
          <a:endParaRPr lang="zh-CN" altLang="en-US"/>
        </a:p>
      </dgm:t>
    </dgm:pt>
    <dgm:pt modelId="{5A0D4264-8334-474A-9AFA-4DD05A883EB8}" type="sibTrans" cxnId="{772C41F2-4E3C-464E-853D-EFB29E1B2C68}">
      <dgm:prSet/>
      <dgm:spPr/>
      <dgm:t>
        <a:bodyPr/>
        <a:lstStyle/>
        <a:p>
          <a:endParaRPr lang="zh-CN" altLang="en-US"/>
        </a:p>
      </dgm:t>
    </dgm:pt>
    <dgm:pt modelId="{5D8D7092-B781-4FAD-B3B2-3340804CA019}">
      <dgm:prSet phldrT="[文本]" custT="1"/>
      <dgm:spPr/>
      <dgm:t>
        <a:bodyPr/>
        <a:lstStyle/>
        <a:p>
          <a:pPr marL="285750" lvl="1" indent="-285750" algn="l" defTabSz="1422400">
            <a:lnSpc>
              <a:spcPct val="90000"/>
            </a:lnSpc>
            <a:spcBef>
              <a:spcPct val="0"/>
            </a:spcBef>
            <a:spcAft>
              <a:spcPct val="15000"/>
            </a:spcAft>
            <a:buChar char="•"/>
          </a:pPr>
          <a:r>
            <a:rPr lang="zh-CN" altLang="en-US" sz="2400" b="1" kern="1200" dirty="0">
              <a:solidFill>
                <a:srgbClr val="0070C0"/>
              </a:solidFill>
              <a:latin typeface="华文细黑" panose="02010600040101010101" pitchFamily="2" charset="-122"/>
              <a:ea typeface="华文细黑" panose="02010600040101010101" pitchFamily="2" charset="-122"/>
              <a:cs typeface="+mn-cs"/>
            </a:rPr>
            <a:t>验收入库</a:t>
          </a:r>
        </a:p>
      </dgm:t>
    </dgm:pt>
    <dgm:pt modelId="{26151C74-17EA-4C12-81C6-013A26154BA7}" type="parTrans" cxnId="{34FC0F54-7889-41EC-A729-749B1E2509C6}">
      <dgm:prSet/>
      <dgm:spPr/>
      <dgm:t>
        <a:bodyPr/>
        <a:lstStyle/>
        <a:p>
          <a:endParaRPr lang="zh-CN" altLang="en-US"/>
        </a:p>
      </dgm:t>
    </dgm:pt>
    <dgm:pt modelId="{A449DA4E-40D5-4C60-9468-0754F4DEB66F}" type="sibTrans" cxnId="{34FC0F54-7889-41EC-A729-749B1E2509C6}">
      <dgm:prSet/>
      <dgm:spPr/>
      <dgm:t>
        <a:bodyPr/>
        <a:lstStyle/>
        <a:p>
          <a:endParaRPr lang="zh-CN" altLang="en-US"/>
        </a:p>
      </dgm:t>
    </dgm:pt>
    <dgm:pt modelId="{E8B9500F-8A93-456D-93F6-D5EF18581CAC}">
      <dgm:prSet phldrT="[文本]"/>
      <dgm:spPr/>
      <dgm:t>
        <a:bodyPr/>
        <a:lstStyle/>
        <a:p>
          <a:r>
            <a:rPr lang="en-US" altLang="zh-CN" b="1" dirty="0"/>
            <a:t>5</a:t>
          </a:r>
          <a:endParaRPr lang="zh-CN" altLang="en-US" b="1" dirty="0"/>
        </a:p>
      </dgm:t>
    </dgm:pt>
    <dgm:pt modelId="{19B81584-075B-4A8B-9319-C8C892D263F3}" type="parTrans" cxnId="{41D834D0-9164-4821-818A-5535806181ED}">
      <dgm:prSet/>
      <dgm:spPr/>
      <dgm:t>
        <a:bodyPr/>
        <a:lstStyle/>
        <a:p>
          <a:endParaRPr lang="zh-CN" altLang="en-US"/>
        </a:p>
      </dgm:t>
    </dgm:pt>
    <dgm:pt modelId="{1F338F0A-7C4B-4C59-B88D-F05D41426381}" type="sibTrans" cxnId="{41D834D0-9164-4821-818A-5535806181ED}">
      <dgm:prSet/>
      <dgm:spPr/>
      <dgm:t>
        <a:bodyPr/>
        <a:lstStyle/>
        <a:p>
          <a:endParaRPr lang="zh-CN" altLang="en-US"/>
        </a:p>
      </dgm:t>
    </dgm:pt>
    <dgm:pt modelId="{F0EB9919-C053-458D-96A3-8CE8C6B30009}">
      <dgm:prSet phldrT="[文本]" custT="1"/>
      <dgm:spPr/>
      <dgm:t>
        <a:bodyPr/>
        <a:lstStyle/>
        <a:p>
          <a:pPr marL="285750" lvl="1" indent="-285750" algn="l" defTabSz="1422400">
            <a:lnSpc>
              <a:spcPct val="90000"/>
            </a:lnSpc>
            <a:spcBef>
              <a:spcPct val="0"/>
            </a:spcBef>
            <a:spcAft>
              <a:spcPct val="15000"/>
            </a:spcAft>
            <a:buChar char="•"/>
          </a:pPr>
          <a:r>
            <a:rPr lang="zh-CN" altLang="en-US" sz="2400" b="1" kern="1200" dirty="0">
              <a:solidFill>
                <a:srgbClr val="0070C0"/>
              </a:solidFill>
              <a:latin typeface="华文细黑" panose="02010600040101010101" pitchFamily="2" charset="-122"/>
              <a:ea typeface="华文细黑" panose="02010600040101010101" pitchFamily="2" charset="-122"/>
              <a:cs typeface="+mn-cs"/>
            </a:rPr>
            <a:t>报销申请</a:t>
          </a:r>
        </a:p>
      </dgm:t>
    </dgm:pt>
    <dgm:pt modelId="{CBD5616D-4844-400C-AF18-EE1104AAEED0}" type="parTrans" cxnId="{D924DAA1-873F-46F7-B5E2-14F964049B51}">
      <dgm:prSet/>
      <dgm:spPr/>
      <dgm:t>
        <a:bodyPr/>
        <a:lstStyle/>
        <a:p>
          <a:endParaRPr lang="zh-CN" altLang="en-US"/>
        </a:p>
      </dgm:t>
    </dgm:pt>
    <dgm:pt modelId="{D852DFC9-9A34-44B0-AAAB-1D82436DC637}" type="sibTrans" cxnId="{D924DAA1-873F-46F7-B5E2-14F964049B51}">
      <dgm:prSet/>
      <dgm:spPr/>
      <dgm:t>
        <a:bodyPr/>
        <a:lstStyle/>
        <a:p>
          <a:endParaRPr lang="zh-CN" altLang="en-US"/>
        </a:p>
      </dgm:t>
    </dgm:pt>
    <dgm:pt modelId="{3CB315E1-AD29-4DB9-92A2-52CE6FDD658B}">
      <dgm:prSet phldrT="[文本]" custT="1"/>
      <dgm:spPr/>
      <dgm:t>
        <a:bodyPr/>
        <a:lstStyle/>
        <a:p>
          <a:pPr marL="285750" lvl="1" indent="-285750" algn="l" defTabSz="1422400">
            <a:lnSpc>
              <a:spcPct val="90000"/>
            </a:lnSpc>
            <a:spcBef>
              <a:spcPct val="0"/>
            </a:spcBef>
            <a:spcAft>
              <a:spcPct val="15000"/>
            </a:spcAft>
            <a:buChar char="•"/>
          </a:pP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路径：科研条件</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固定资产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无形资产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耗材管理</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采购申请</a:t>
          </a:r>
        </a:p>
      </dgm:t>
    </dgm:pt>
    <dgm:pt modelId="{A805B64D-5614-4C73-AC6B-CBC6198C3DB7}" type="parTrans" cxnId="{8E7F1C5D-10A8-44C4-88E3-5CDEACB50C80}">
      <dgm:prSet/>
      <dgm:spPr/>
      <dgm:t>
        <a:bodyPr/>
        <a:lstStyle/>
        <a:p>
          <a:endParaRPr lang="zh-CN" altLang="en-US"/>
        </a:p>
      </dgm:t>
    </dgm:pt>
    <dgm:pt modelId="{A2C4F7D3-E7F5-46B3-9923-6D1985BD186B}" type="sibTrans" cxnId="{8E7F1C5D-10A8-44C4-88E3-5CDEACB50C80}">
      <dgm:prSet/>
      <dgm:spPr/>
      <dgm:t>
        <a:bodyPr/>
        <a:lstStyle/>
        <a:p>
          <a:endParaRPr lang="zh-CN" altLang="en-US"/>
        </a:p>
      </dgm:t>
    </dgm:pt>
    <dgm:pt modelId="{05DC1AB1-BDCC-4202-88E3-1E276DC43191}">
      <dgm:prSet phldrT="[文本]" custT="1"/>
      <dgm:spPr/>
      <dgm:t>
        <a:bodyPr/>
        <a:lstStyle/>
        <a:p>
          <a:pPr marL="285750" lvl="1" indent="-285750" algn="l" defTabSz="1422400">
            <a:lnSpc>
              <a:spcPct val="90000"/>
            </a:lnSpc>
            <a:spcBef>
              <a:spcPct val="0"/>
            </a:spcBef>
            <a:spcAft>
              <a:spcPct val="15000"/>
            </a:spcAft>
            <a:buChar char="•"/>
          </a:pP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路径：科研条件</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固定资产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无形资产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耗材管理</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采购订单</a:t>
          </a:r>
        </a:p>
      </dgm:t>
    </dgm:pt>
    <dgm:pt modelId="{5655EC2B-0341-4D61-ABDC-DC65E29D883C}" type="parTrans" cxnId="{A601C205-6867-4945-A920-C6459E35D263}">
      <dgm:prSet/>
      <dgm:spPr/>
      <dgm:t>
        <a:bodyPr/>
        <a:lstStyle/>
        <a:p>
          <a:endParaRPr lang="zh-CN" altLang="en-US"/>
        </a:p>
      </dgm:t>
    </dgm:pt>
    <dgm:pt modelId="{3FA6AECD-D3DB-45C4-8471-2D25EC631A1A}" type="sibTrans" cxnId="{A601C205-6867-4945-A920-C6459E35D263}">
      <dgm:prSet/>
      <dgm:spPr/>
      <dgm:t>
        <a:bodyPr/>
        <a:lstStyle/>
        <a:p>
          <a:endParaRPr lang="zh-CN" altLang="en-US"/>
        </a:p>
      </dgm:t>
    </dgm:pt>
    <dgm:pt modelId="{B7CCFE01-D3FA-4ED4-8815-76DA0C48359B}">
      <dgm:prSet phldrT="[文本]" custT="1"/>
      <dgm:spPr/>
      <dgm:t>
        <a:bodyPr/>
        <a:lstStyle/>
        <a:p>
          <a:pPr marL="285750" lvl="1" indent="-285750" algn="l" defTabSz="1422400">
            <a:lnSpc>
              <a:spcPct val="90000"/>
            </a:lnSpc>
            <a:spcBef>
              <a:spcPct val="0"/>
            </a:spcBef>
            <a:spcAft>
              <a:spcPct val="15000"/>
            </a:spcAft>
            <a:buChar char="•"/>
          </a:pP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路径：科研条件</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固定资产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无形资产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耗材管理</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验收入库</a:t>
          </a:r>
        </a:p>
      </dgm:t>
    </dgm:pt>
    <dgm:pt modelId="{CABDFD6B-30C1-4373-8F6E-B627B370A611}" type="parTrans" cxnId="{A65D6FEC-1A30-4543-B608-82BA8BE6B1EC}">
      <dgm:prSet/>
      <dgm:spPr/>
      <dgm:t>
        <a:bodyPr/>
        <a:lstStyle/>
        <a:p>
          <a:endParaRPr lang="zh-CN" altLang="en-US"/>
        </a:p>
      </dgm:t>
    </dgm:pt>
    <dgm:pt modelId="{399DFDEB-A33A-42F7-BD73-F646EA2F957A}" type="sibTrans" cxnId="{A65D6FEC-1A30-4543-B608-82BA8BE6B1EC}">
      <dgm:prSet/>
      <dgm:spPr/>
      <dgm:t>
        <a:bodyPr/>
        <a:lstStyle/>
        <a:p>
          <a:endParaRPr lang="zh-CN" altLang="en-US"/>
        </a:p>
      </dgm:t>
    </dgm:pt>
    <dgm:pt modelId="{98AD636F-554A-4D15-A9E6-68179DC2712B}">
      <dgm:prSet phldrT="[文本]" custT="1"/>
      <dgm:spPr/>
      <dgm:t>
        <a:bodyPr/>
        <a:lstStyle/>
        <a:p>
          <a:pPr marL="285750" lvl="1" indent="-285750" algn="l" defTabSz="1422400">
            <a:lnSpc>
              <a:spcPct val="90000"/>
            </a:lnSpc>
            <a:spcBef>
              <a:spcPct val="0"/>
            </a:spcBef>
            <a:spcAft>
              <a:spcPct val="15000"/>
            </a:spcAft>
            <a:buChar char="•"/>
          </a:pP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路径：综合财务</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我的报销</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固定资产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无形资产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耗材</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费用报销单</a:t>
          </a:r>
        </a:p>
      </dgm:t>
    </dgm:pt>
    <dgm:pt modelId="{3D1B34E7-B85F-4710-9C50-69BC4B2C978F}" type="parTrans" cxnId="{EB8B4CB6-AEF2-4917-AC6F-08A2C7ED050B}">
      <dgm:prSet/>
      <dgm:spPr/>
      <dgm:t>
        <a:bodyPr/>
        <a:lstStyle/>
        <a:p>
          <a:endParaRPr lang="zh-CN" altLang="en-US"/>
        </a:p>
      </dgm:t>
    </dgm:pt>
    <dgm:pt modelId="{C31A672F-14B3-49D3-B679-4DD1F4BADCA7}" type="sibTrans" cxnId="{EB8B4CB6-AEF2-4917-AC6F-08A2C7ED050B}">
      <dgm:prSet/>
      <dgm:spPr/>
      <dgm:t>
        <a:bodyPr/>
        <a:lstStyle/>
        <a:p>
          <a:endParaRPr lang="zh-CN" altLang="en-US"/>
        </a:p>
      </dgm:t>
    </dgm:pt>
    <dgm:pt modelId="{49042F67-EBFA-4139-93B7-1A8B23B4CE2A}">
      <dgm:prSet phldrT="[文本]" custT="1"/>
      <dgm:spPr>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altLang="zh-CN" sz="2000" b="1" kern="1200" dirty="0">
              <a:solidFill>
                <a:prstClr val="white"/>
              </a:solidFill>
              <a:latin typeface="Calibri"/>
              <a:ea typeface="宋体" panose="02010600030101010101" pitchFamily="2" charset="-122"/>
              <a:cs typeface="+mn-cs"/>
            </a:rPr>
            <a:t>3</a:t>
          </a:r>
          <a:endParaRPr lang="zh-CN" altLang="en-US" sz="2000" b="1" kern="1200" dirty="0">
            <a:solidFill>
              <a:prstClr val="white"/>
            </a:solidFill>
            <a:latin typeface="Calibri"/>
            <a:ea typeface="宋体" panose="02010600030101010101" pitchFamily="2" charset="-122"/>
            <a:cs typeface="+mn-cs"/>
          </a:endParaRPr>
        </a:p>
      </dgm:t>
    </dgm:pt>
    <dgm:pt modelId="{D2C2814F-D8BF-449B-A4AC-5647148CAEEB}" type="parTrans" cxnId="{20325C86-F682-4D61-9BEC-1FD4510BF3F7}">
      <dgm:prSet/>
      <dgm:spPr/>
      <dgm:t>
        <a:bodyPr/>
        <a:lstStyle/>
        <a:p>
          <a:endParaRPr lang="zh-CN" altLang="en-US"/>
        </a:p>
      </dgm:t>
    </dgm:pt>
    <dgm:pt modelId="{F97DDF18-9ED9-4AAA-B231-9A0F29042770}" type="sibTrans" cxnId="{20325C86-F682-4D61-9BEC-1FD4510BF3F7}">
      <dgm:prSet/>
      <dgm:spPr/>
      <dgm:t>
        <a:bodyPr/>
        <a:lstStyle/>
        <a:p>
          <a:endParaRPr lang="zh-CN" altLang="en-US"/>
        </a:p>
      </dgm:t>
    </dgm:pt>
    <dgm:pt modelId="{128C8988-A9AA-4BEA-AB3E-0863E9D29C38}">
      <dgm:prSet phldrT="[文本]" custT="1"/>
      <dgm:spPr/>
      <dgm:t>
        <a:bodyPr/>
        <a:lstStyle/>
        <a:p>
          <a:pPr marL="285750" lvl="1" indent="-285750" algn="l" defTabSz="1422400">
            <a:lnSpc>
              <a:spcPct val="90000"/>
            </a:lnSpc>
            <a:spcBef>
              <a:spcPct val="0"/>
            </a:spcBef>
            <a:spcAft>
              <a:spcPct val="15000"/>
            </a:spcAft>
            <a:buChar char="•"/>
          </a:pPr>
          <a:r>
            <a:rPr lang="zh-CN" altLang="en-US" sz="2400" b="1" kern="1200" dirty="0">
              <a:solidFill>
                <a:schemeClr val="accent6">
                  <a:lumMod val="75000"/>
                </a:schemeClr>
              </a:solidFill>
              <a:latin typeface="华文细黑" panose="02010600040101010101" pitchFamily="2" charset="-122"/>
              <a:ea typeface="华文细黑" panose="02010600040101010101" pitchFamily="2" charset="-122"/>
              <a:cs typeface="+mn-cs"/>
            </a:rPr>
            <a:t>借款申请</a:t>
          </a:r>
        </a:p>
      </dgm:t>
    </dgm:pt>
    <dgm:pt modelId="{9B0927FD-3743-4817-BA67-26728DCD91E7}" type="parTrans" cxnId="{13769CCC-7CBC-4AE7-9E69-890083ACF3BF}">
      <dgm:prSet/>
      <dgm:spPr/>
      <dgm:t>
        <a:bodyPr/>
        <a:lstStyle/>
        <a:p>
          <a:endParaRPr lang="zh-CN" altLang="en-US"/>
        </a:p>
      </dgm:t>
    </dgm:pt>
    <dgm:pt modelId="{820222AB-763E-496D-A927-A4BD5498806B}" type="sibTrans" cxnId="{13769CCC-7CBC-4AE7-9E69-890083ACF3BF}">
      <dgm:prSet/>
      <dgm:spPr/>
      <dgm:t>
        <a:bodyPr/>
        <a:lstStyle/>
        <a:p>
          <a:endParaRPr lang="zh-CN" altLang="en-US"/>
        </a:p>
      </dgm:t>
    </dgm:pt>
    <dgm:pt modelId="{E584F10E-F5AA-4007-AD94-168A1130FBA2}">
      <dgm:prSet phldrT="[文本]" custT="1"/>
      <dgm:spPr/>
      <dgm:t>
        <a:bodyPr/>
        <a:lstStyle/>
        <a:p>
          <a:pPr marL="285750" lvl="1" indent="-285750" algn="l" defTabSz="1422400">
            <a:lnSpc>
              <a:spcPct val="90000"/>
            </a:lnSpc>
            <a:spcBef>
              <a:spcPct val="0"/>
            </a:spcBef>
            <a:spcAft>
              <a:spcPct val="15000"/>
            </a:spcAft>
            <a:buChar char="•"/>
          </a:pP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路径：综合财务</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我的借款</a:t>
          </a:r>
        </a:p>
      </dgm:t>
    </dgm:pt>
    <dgm:pt modelId="{FFBFB903-57C3-4B77-BF06-CE1CA8394506}" type="parTrans" cxnId="{C93D20BD-28BE-4EDD-A028-88C5E79F8C8B}">
      <dgm:prSet/>
      <dgm:spPr/>
      <dgm:t>
        <a:bodyPr/>
        <a:lstStyle/>
        <a:p>
          <a:endParaRPr lang="zh-CN" altLang="en-US"/>
        </a:p>
      </dgm:t>
    </dgm:pt>
    <dgm:pt modelId="{E3DE88DA-0B7C-48CA-ABF8-16FB662E30E8}" type="sibTrans" cxnId="{C93D20BD-28BE-4EDD-A028-88C5E79F8C8B}">
      <dgm:prSet/>
      <dgm:spPr/>
      <dgm:t>
        <a:bodyPr/>
        <a:lstStyle/>
        <a:p>
          <a:endParaRPr lang="zh-CN" altLang="en-US"/>
        </a:p>
      </dgm:t>
    </dgm:pt>
    <dgm:pt modelId="{BA814E35-722A-4CC5-B5C1-5A9D4C5BFEB7}" type="pres">
      <dgm:prSet presAssocID="{B0ABF30A-6F2A-4CD2-A279-A317AB219131}" presName="linearFlow" presStyleCnt="0">
        <dgm:presLayoutVars>
          <dgm:dir/>
          <dgm:animLvl val="lvl"/>
          <dgm:resizeHandles val="exact"/>
        </dgm:presLayoutVars>
      </dgm:prSet>
      <dgm:spPr/>
      <dgm:t>
        <a:bodyPr/>
        <a:lstStyle/>
        <a:p>
          <a:endParaRPr lang="zh-CN" altLang="en-US"/>
        </a:p>
      </dgm:t>
    </dgm:pt>
    <dgm:pt modelId="{8804A7BF-BE96-4C52-87F0-430AF4803C46}" type="pres">
      <dgm:prSet presAssocID="{3779E7F5-ED7C-4879-8048-92D078CD6552}" presName="composite" presStyleCnt="0"/>
      <dgm:spPr/>
    </dgm:pt>
    <dgm:pt modelId="{FA68787D-D094-4E81-8198-34F6FB4A8AA8}" type="pres">
      <dgm:prSet presAssocID="{3779E7F5-ED7C-4879-8048-92D078CD6552}" presName="parentText" presStyleLbl="alignNode1" presStyleIdx="0" presStyleCnt="5">
        <dgm:presLayoutVars>
          <dgm:chMax val="1"/>
          <dgm:bulletEnabled val="1"/>
        </dgm:presLayoutVars>
      </dgm:prSet>
      <dgm:spPr/>
      <dgm:t>
        <a:bodyPr/>
        <a:lstStyle/>
        <a:p>
          <a:endParaRPr lang="zh-CN" altLang="en-US"/>
        </a:p>
      </dgm:t>
    </dgm:pt>
    <dgm:pt modelId="{EB35B9BB-C5C7-45C1-83C6-D07F0EEB5A3A}" type="pres">
      <dgm:prSet presAssocID="{3779E7F5-ED7C-4879-8048-92D078CD6552}" presName="descendantText" presStyleLbl="alignAcc1" presStyleIdx="0" presStyleCnt="5" custLinFactNeighborY="0">
        <dgm:presLayoutVars>
          <dgm:bulletEnabled val="1"/>
        </dgm:presLayoutVars>
      </dgm:prSet>
      <dgm:spPr/>
      <dgm:t>
        <a:bodyPr/>
        <a:lstStyle/>
        <a:p>
          <a:endParaRPr lang="zh-CN" altLang="en-US"/>
        </a:p>
      </dgm:t>
    </dgm:pt>
    <dgm:pt modelId="{3DBD6083-DBE0-40C6-9685-D794C17E1BBA}" type="pres">
      <dgm:prSet presAssocID="{FA1470D4-079E-4837-A423-1AB39B8E2BB4}" presName="sp" presStyleCnt="0"/>
      <dgm:spPr/>
    </dgm:pt>
    <dgm:pt modelId="{2A64C882-C697-4D66-90EF-736CD69C3EAD}" type="pres">
      <dgm:prSet presAssocID="{C098F3A6-88D9-48C6-81FC-725309F29BDF}" presName="composite" presStyleCnt="0"/>
      <dgm:spPr/>
    </dgm:pt>
    <dgm:pt modelId="{7C4EA042-12EA-437A-BA31-27D6EAE905EA}" type="pres">
      <dgm:prSet presAssocID="{C098F3A6-88D9-48C6-81FC-725309F29BDF}" presName="parentText" presStyleLbl="alignNode1" presStyleIdx="1" presStyleCnt="5">
        <dgm:presLayoutVars>
          <dgm:chMax val="1"/>
          <dgm:bulletEnabled val="1"/>
        </dgm:presLayoutVars>
      </dgm:prSet>
      <dgm:spPr/>
      <dgm:t>
        <a:bodyPr/>
        <a:lstStyle/>
        <a:p>
          <a:endParaRPr lang="zh-CN" altLang="en-US"/>
        </a:p>
      </dgm:t>
    </dgm:pt>
    <dgm:pt modelId="{4038120E-83AC-4D29-A0A9-538B727801CC}" type="pres">
      <dgm:prSet presAssocID="{C098F3A6-88D9-48C6-81FC-725309F29BDF}" presName="descendantText" presStyleLbl="alignAcc1" presStyleIdx="1" presStyleCnt="5" custLinFactNeighborX="0" custLinFactNeighborY="0">
        <dgm:presLayoutVars>
          <dgm:bulletEnabled val="1"/>
        </dgm:presLayoutVars>
      </dgm:prSet>
      <dgm:spPr/>
      <dgm:t>
        <a:bodyPr/>
        <a:lstStyle/>
        <a:p>
          <a:endParaRPr lang="zh-CN" altLang="en-US"/>
        </a:p>
      </dgm:t>
    </dgm:pt>
    <dgm:pt modelId="{20A4CAEA-C426-44CA-A0B0-DF8342C0BB5C}" type="pres">
      <dgm:prSet presAssocID="{E307C6CB-725A-4306-B036-CD5F28E71DE4}" presName="sp" presStyleCnt="0"/>
      <dgm:spPr/>
    </dgm:pt>
    <dgm:pt modelId="{0C0671C9-AE13-47B6-BB4D-815E080A2FC0}" type="pres">
      <dgm:prSet presAssocID="{49042F67-EBFA-4139-93B7-1A8B23B4CE2A}" presName="composite" presStyleCnt="0"/>
      <dgm:spPr/>
    </dgm:pt>
    <dgm:pt modelId="{363CEBCB-311F-4D47-864F-1A3E9596EA08}" type="pres">
      <dgm:prSet presAssocID="{49042F67-EBFA-4139-93B7-1A8B23B4CE2A}" presName="parentText" presStyleLbl="alignNode1" presStyleIdx="2" presStyleCnt="5">
        <dgm:presLayoutVars>
          <dgm:chMax val="1"/>
          <dgm:bulletEnabled val="1"/>
        </dgm:presLayoutVars>
      </dgm:prSet>
      <dgm:spPr>
        <a:xfrm rot="5400000">
          <a:off x="-154268" y="1980039"/>
          <a:ext cx="1028457" cy="719920"/>
        </a:xfrm>
        <a:prstGeom prst="chevron">
          <a:avLst/>
        </a:prstGeom>
      </dgm:spPr>
      <dgm:t>
        <a:bodyPr/>
        <a:lstStyle/>
        <a:p>
          <a:endParaRPr lang="zh-CN" altLang="en-US"/>
        </a:p>
      </dgm:t>
    </dgm:pt>
    <dgm:pt modelId="{2615176C-6D56-44D1-806D-C2A202AEF03A}" type="pres">
      <dgm:prSet presAssocID="{49042F67-EBFA-4139-93B7-1A8B23B4CE2A}" presName="descendantText" presStyleLbl="alignAcc1" presStyleIdx="2" presStyleCnt="5">
        <dgm:presLayoutVars>
          <dgm:bulletEnabled val="1"/>
        </dgm:presLayoutVars>
      </dgm:prSet>
      <dgm:spPr/>
      <dgm:t>
        <a:bodyPr/>
        <a:lstStyle/>
        <a:p>
          <a:endParaRPr lang="zh-CN" altLang="en-US"/>
        </a:p>
      </dgm:t>
    </dgm:pt>
    <dgm:pt modelId="{4F34E252-244D-40D4-A685-7DC644440706}" type="pres">
      <dgm:prSet presAssocID="{F97DDF18-9ED9-4AAA-B231-9A0F29042770}" presName="sp" presStyleCnt="0"/>
      <dgm:spPr/>
    </dgm:pt>
    <dgm:pt modelId="{8B746E0A-A17A-4E33-9012-AAA244E1ED87}" type="pres">
      <dgm:prSet presAssocID="{D303008F-A482-4D90-A085-2EF0431CA7B6}" presName="composite" presStyleCnt="0"/>
      <dgm:spPr/>
    </dgm:pt>
    <dgm:pt modelId="{B1EEAFAC-9C95-429C-A7A6-EA7A4EC230C9}" type="pres">
      <dgm:prSet presAssocID="{D303008F-A482-4D90-A085-2EF0431CA7B6}" presName="parentText" presStyleLbl="alignNode1" presStyleIdx="3" presStyleCnt="5">
        <dgm:presLayoutVars>
          <dgm:chMax val="1"/>
          <dgm:bulletEnabled val="1"/>
        </dgm:presLayoutVars>
      </dgm:prSet>
      <dgm:spPr/>
      <dgm:t>
        <a:bodyPr/>
        <a:lstStyle/>
        <a:p>
          <a:endParaRPr lang="zh-CN" altLang="en-US"/>
        </a:p>
      </dgm:t>
    </dgm:pt>
    <dgm:pt modelId="{7AAD9478-4CA8-4D53-B016-7634077DED0C}" type="pres">
      <dgm:prSet presAssocID="{D303008F-A482-4D90-A085-2EF0431CA7B6}" presName="descendantText" presStyleLbl="alignAcc1" presStyleIdx="3" presStyleCnt="5">
        <dgm:presLayoutVars>
          <dgm:bulletEnabled val="1"/>
        </dgm:presLayoutVars>
      </dgm:prSet>
      <dgm:spPr/>
      <dgm:t>
        <a:bodyPr/>
        <a:lstStyle/>
        <a:p>
          <a:endParaRPr lang="zh-CN" altLang="en-US"/>
        </a:p>
      </dgm:t>
    </dgm:pt>
    <dgm:pt modelId="{168A3C7C-DB91-496B-A666-73D4EEEDB707}" type="pres">
      <dgm:prSet presAssocID="{5A0D4264-8334-474A-9AFA-4DD05A883EB8}" presName="sp" presStyleCnt="0"/>
      <dgm:spPr/>
    </dgm:pt>
    <dgm:pt modelId="{FEAFBDE0-BC1A-48BC-A57D-54B30330AC99}" type="pres">
      <dgm:prSet presAssocID="{E8B9500F-8A93-456D-93F6-D5EF18581CAC}" presName="composite" presStyleCnt="0"/>
      <dgm:spPr/>
    </dgm:pt>
    <dgm:pt modelId="{1EC558DF-EC3A-466B-B62F-7264514BF5EB}" type="pres">
      <dgm:prSet presAssocID="{E8B9500F-8A93-456D-93F6-D5EF18581CAC}" presName="parentText" presStyleLbl="alignNode1" presStyleIdx="4" presStyleCnt="5">
        <dgm:presLayoutVars>
          <dgm:chMax val="1"/>
          <dgm:bulletEnabled val="1"/>
        </dgm:presLayoutVars>
      </dgm:prSet>
      <dgm:spPr/>
      <dgm:t>
        <a:bodyPr/>
        <a:lstStyle/>
        <a:p>
          <a:endParaRPr lang="zh-CN" altLang="en-US"/>
        </a:p>
      </dgm:t>
    </dgm:pt>
    <dgm:pt modelId="{7719B731-3CCD-4337-A7CD-D681D1447612}" type="pres">
      <dgm:prSet presAssocID="{E8B9500F-8A93-456D-93F6-D5EF18581CAC}" presName="descendantText" presStyleLbl="alignAcc1" presStyleIdx="4" presStyleCnt="5">
        <dgm:presLayoutVars>
          <dgm:bulletEnabled val="1"/>
        </dgm:presLayoutVars>
      </dgm:prSet>
      <dgm:spPr/>
      <dgm:t>
        <a:bodyPr/>
        <a:lstStyle/>
        <a:p>
          <a:endParaRPr lang="zh-CN" altLang="en-US"/>
        </a:p>
      </dgm:t>
    </dgm:pt>
  </dgm:ptLst>
  <dgm:cxnLst>
    <dgm:cxn modelId="{34FC0F54-7889-41EC-A729-749B1E2509C6}" srcId="{D303008F-A482-4D90-A085-2EF0431CA7B6}" destId="{5D8D7092-B781-4FAD-B3B2-3340804CA019}" srcOrd="0" destOrd="0" parTransId="{26151C74-17EA-4C12-81C6-013A26154BA7}" sibTransId="{A449DA4E-40D5-4C60-9468-0754F4DEB66F}"/>
    <dgm:cxn modelId="{7ACC8660-B808-4717-A4CF-3C47A0044E7F}" type="presOf" srcId="{B0ABF30A-6F2A-4CD2-A279-A317AB219131}" destId="{BA814E35-722A-4CC5-B5C1-5A9D4C5BFEB7}" srcOrd="0" destOrd="0" presId="urn:microsoft.com/office/officeart/2005/8/layout/chevron2"/>
    <dgm:cxn modelId="{2A129C89-C466-4C50-BFE4-29916A65237F}" type="presOf" srcId="{E8B9500F-8A93-456D-93F6-D5EF18581CAC}" destId="{1EC558DF-EC3A-466B-B62F-7264514BF5EB}" srcOrd="0" destOrd="0" presId="urn:microsoft.com/office/officeart/2005/8/layout/chevron2"/>
    <dgm:cxn modelId="{8E7F1C5D-10A8-44C4-88E3-5CDEACB50C80}" srcId="{3779E7F5-ED7C-4879-8048-92D078CD6552}" destId="{3CB315E1-AD29-4DB9-92A2-52CE6FDD658B}" srcOrd="1" destOrd="0" parTransId="{A805B64D-5614-4C73-AC6B-CBC6198C3DB7}" sibTransId="{A2C4F7D3-E7F5-46B3-9923-6D1985BD186B}"/>
    <dgm:cxn modelId="{EB8B4CB6-AEF2-4917-AC6F-08A2C7ED050B}" srcId="{E8B9500F-8A93-456D-93F6-D5EF18581CAC}" destId="{98AD636F-554A-4D15-A9E6-68179DC2712B}" srcOrd="1" destOrd="0" parTransId="{3D1B34E7-B85F-4710-9C50-69BC4B2C978F}" sibTransId="{C31A672F-14B3-49D3-B679-4DD1F4BADCA7}"/>
    <dgm:cxn modelId="{8F78CD8F-CBE4-45CC-B14C-A8FECEEFBDDE}" type="presOf" srcId="{3CB315E1-AD29-4DB9-92A2-52CE6FDD658B}" destId="{EB35B9BB-C5C7-45C1-83C6-D07F0EEB5A3A}" srcOrd="0" destOrd="1" presId="urn:microsoft.com/office/officeart/2005/8/layout/chevron2"/>
    <dgm:cxn modelId="{5A8DA01B-3D4D-47F7-A563-ADBBE2E2B9E2}" type="presOf" srcId="{F0EB9919-C053-458D-96A3-8CE8C6B30009}" destId="{7719B731-3CCD-4337-A7CD-D681D1447612}" srcOrd="0" destOrd="0" presId="urn:microsoft.com/office/officeart/2005/8/layout/chevron2"/>
    <dgm:cxn modelId="{C93D20BD-28BE-4EDD-A028-88C5E79F8C8B}" srcId="{49042F67-EBFA-4139-93B7-1A8B23B4CE2A}" destId="{E584F10E-F5AA-4007-AD94-168A1130FBA2}" srcOrd="1" destOrd="0" parTransId="{FFBFB903-57C3-4B77-BF06-CE1CA8394506}" sibTransId="{E3DE88DA-0B7C-48CA-ABF8-16FB662E30E8}"/>
    <dgm:cxn modelId="{A65D6FEC-1A30-4543-B608-82BA8BE6B1EC}" srcId="{D303008F-A482-4D90-A085-2EF0431CA7B6}" destId="{B7CCFE01-D3FA-4ED4-8815-76DA0C48359B}" srcOrd="1" destOrd="0" parTransId="{CABDFD6B-30C1-4373-8F6E-B627B370A611}" sibTransId="{399DFDEB-A33A-42F7-BD73-F646EA2F957A}"/>
    <dgm:cxn modelId="{D7B22DF8-794B-4816-8A59-B25AB71CD4E2}" type="presOf" srcId="{D303008F-A482-4D90-A085-2EF0431CA7B6}" destId="{B1EEAFAC-9C95-429C-A7A6-EA7A4EC230C9}" srcOrd="0" destOrd="0" presId="urn:microsoft.com/office/officeart/2005/8/layout/chevron2"/>
    <dgm:cxn modelId="{62F80A9D-A353-4B37-9062-5FA52F8A40C2}" type="presOf" srcId="{3779E7F5-ED7C-4879-8048-92D078CD6552}" destId="{FA68787D-D094-4E81-8198-34F6FB4A8AA8}" srcOrd="0" destOrd="0" presId="urn:microsoft.com/office/officeart/2005/8/layout/chevron2"/>
    <dgm:cxn modelId="{5BAC9936-371B-41BA-9B66-E3A3E73A18BC}" type="presOf" srcId="{128C8988-A9AA-4BEA-AB3E-0863E9D29C38}" destId="{2615176C-6D56-44D1-806D-C2A202AEF03A}" srcOrd="0" destOrd="0" presId="urn:microsoft.com/office/officeart/2005/8/layout/chevron2"/>
    <dgm:cxn modelId="{02738A9E-7834-4157-8D89-72F290945AB1}" srcId="{B0ABF30A-6F2A-4CD2-A279-A317AB219131}" destId="{C098F3A6-88D9-48C6-81FC-725309F29BDF}" srcOrd="1" destOrd="0" parTransId="{66ECD773-F795-488E-BCE2-20B5EA7F7FA5}" sibTransId="{E307C6CB-725A-4306-B036-CD5F28E71DE4}"/>
    <dgm:cxn modelId="{3B62DB1A-9142-4D1A-839A-4CD33D34D0DD}" type="presOf" srcId="{C098F3A6-88D9-48C6-81FC-725309F29BDF}" destId="{7C4EA042-12EA-437A-BA31-27D6EAE905EA}" srcOrd="0" destOrd="0" presId="urn:microsoft.com/office/officeart/2005/8/layout/chevron2"/>
    <dgm:cxn modelId="{B481061E-3CA3-4CE0-9D1B-7743A703D0BD}" srcId="{C098F3A6-88D9-48C6-81FC-725309F29BDF}" destId="{3391ECEC-A6A4-4702-90DB-2D831E1355DB}" srcOrd="0" destOrd="0" parTransId="{6BD43181-5FB7-4692-BC5A-C4F520669507}" sibTransId="{AEC16640-3C8B-4B20-BB4B-C786B72F6F7C}"/>
    <dgm:cxn modelId="{E5602DC7-C733-48E2-BFDB-6A809C5D7A0B}" type="presOf" srcId="{3391ECEC-A6A4-4702-90DB-2D831E1355DB}" destId="{4038120E-83AC-4D29-A0A9-538B727801CC}" srcOrd="0" destOrd="0" presId="urn:microsoft.com/office/officeart/2005/8/layout/chevron2"/>
    <dgm:cxn modelId="{AC8D7DC9-1AD4-42C5-A7C0-34CD03A0D40F}" type="presOf" srcId="{5D8D7092-B781-4FAD-B3B2-3340804CA019}" destId="{7AAD9478-4CA8-4D53-B016-7634077DED0C}" srcOrd="0" destOrd="0" presId="urn:microsoft.com/office/officeart/2005/8/layout/chevron2"/>
    <dgm:cxn modelId="{D924DAA1-873F-46F7-B5E2-14F964049B51}" srcId="{E8B9500F-8A93-456D-93F6-D5EF18581CAC}" destId="{F0EB9919-C053-458D-96A3-8CE8C6B30009}" srcOrd="0" destOrd="0" parTransId="{CBD5616D-4844-400C-AF18-EE1104AAEED0}" sibTransId="{D852DFC9-9A34-44B0-AAAB-1D82436DC637}"/>
    <dgm:cxn modelId="{E745D375-3299-4FFB-BB9B-133CA2ECF467}" type="presOf" srcId="{98AD636F-554A-4D15-A9E6-68179DC2712B}" destId="{7719B731-3CCD-4337-A7CD-D681D1447612}" srcOrd="0" destOrd="1" presId="urn:microsoft.com/office/officeart/2005/8/layout/chevron2"/>
    <dgm:cxn modelId="{C6B6CB11-088A-4CAF-AF5B-C6A331A8A358}" type="presOf" srcId="{E9C93E70-033A-4B92-8D54-884E864C4E29}" destId="{EB35B9BB-C5C7-45C1-83C6-D07F0EEB5A3A}" srcOrd="0" destOrd="0" presId="urn:microsoft.com/office/officeart/2005/8/layout/chevron2"/>
    <dgm:cxn modelId="{20325C86-F682-4D61-9BEC-1FD4510BF3F7}" srcId="{B0ABF30A-6F2A-4CD2-A279-A317AB219131}" destId="{49042F67-EBFA-4139-93B7-1A8B23B4CE2A}" srcOrd="2" destOrd="0" parTransId="{D2C2814F-D8BF-449B-A4AC-5647148CAEEB}" sibTransId="{F97DDF18-9ED9-4AAA-B231-9A0F29042770}"/>
    <dgm:cxn modelId="{263683F6-651F-4DD1-B642-B5323506EA8E}" type="presOf" srcId="{E584F10E-F5AA-4007-AD94-168A1130FBA2}" destId="{2615176C-6D56-44D1-806D-C2A202AEF03A}" srcOrd="0" destOrd="1" presId="urn:microsoft.com/office/officeart/2005/8/layout/chevron2"/>
    <dgm:cxn modelId="{41D834D0-9164-4821-818A-5535806181ED}" srcId="{B0ABF30A-6F2A-4CD2-A279-A317AB219131}" destId="{E8B9500F-8A93-456D-93F6-D5EF18581CAC}" srcOrd="4" destOrd="0" parTransId="{19B81584-075B-4A8B-9319-C8C892D263F3}" sibTransId="{1F338F0A-7C4B-4C59-B88D-F05D41426381}"/>
    <dgm:cxn modelId="{772C41F2-4E3C-464E-853D-EFB29E1B2C68}" srcId="{B0ABF30A-6F2A-4CD2-A279-A317AB219131}" destId="{D303008F-A482-4D90-A085-2EF0431CA7B6}" srcOrd="3" destOrd="0" parTransId="{BC9FEF64-F3A4-4205-BD34-7BAEF58918EA}" sibTransId="{5A0D4264-8334-474A-9AFA-4DD05A883EB8}"/>
    <dgm:cxn modelId="{DCC1A72F-704D-4DE4-9A3D-C64F61F66A26}" type="presOf" srcId="{49042F67-EBFA-4139-93B7-1A8B23B4CE2A}" destId="{363CEBCB-311F-4D47-864F-1A3E9596EA08}" srcOrd="0" destOrd="0" presId="urn:microsoft.com/office/officeart/2005/8/layout/chevron2"/>
    <dgm:cxn modelId="{19E33388-552E-411F-BD8B-F88AEC3EBB57}" type="presOf" srcId="{05DC1AB1-BDCC-4202-88E3-1E276DC43191}" destId="{4038120E-83AC-4D29-A0A9-538B727801CC}" srcOrd="0" destOrd="1" presId="urn:microsoft.com/office/officeart/2005/8/layout/chevron2"/>
    <dgm:cxn modelId="{A601C205-6867-4945-A920-C6459E35D263}" srcId="{C098F3A6-88D9-48C6-81FC-725309F29BDF}" destId="{05DC1AB1-BDCC-4202-88E3-1E276DC43191}" srcOrd="1" destOrd="0" parTransId="{5655EC2B-0341-4D61-ABDC-DC65E29D883C}" sibTransId="{3FA6AECD-D3DB-45C4-8471-2D25EC631A1A}"/>
    <dgm:cxn modelId="{1AD59A0B-8674-4F74-913E-2EB29514BC8D}" srcId="{3779E7F5-ED7C-4879-8048-92D078CD6552}" destId="{E9C93E70-033A-4B92-8D54-884E864C4E29}" srcOrd="0" destOrd="0" parTransId="{A461C46D-3EEA-40EE-A5D6-D9706681A6FC}" sibTransId="{A9622399-3F5F-4CDE-AA69-51B140AB8BAB}"/>
    <dgm:cxn modelId="{13769CCC-7CBC-4AE7-9E69-890083ACF3BF}" srcId="{49042F67-EBFA-4139-93B7-1A8B23B4CE2A}" destId="{128C8988-A9AA-4BEA-AB3E-0863E9D29C38}" srcOrd="0" destOrd="0" parTransId="{9B0927FD-3743-4817-BA67-26728DCD91E7}" sibTransId="{820222AB-763E-496D-A927-A4BD5498806B}"/>
    <dgm:cxn modelId="{67E1E776-08C5-46E7-9025-F861124FABFB}" srcId="{B0ABF30A-6F2A-4CD2-A279-A317AB219131}" destId="{3779E7F5-ED7C-4879-8048-92D078CD6552}" srcOrd="0" destOrd="0" parTransId="{7D11216C-E168-4A04-9C53-4B5977120037}" sibTransId="{FA1470D4-079E-4837-A423-1AB39B8E2BB4}"/>
    <dgm:cxn modelId="{FCD7FBDD-658B-412A-B8B9-03A51FB4345D}" type="presOf" srcId="{B7CCFE01-D3FA-4ED4-8815-76DA0C48359B}" destId="{7AAD9478-4CA8-4D53-B016-7634077DED0C}" srcOrd="0" destOrd="1" presId="urn:microsoft.com/office/officeart/2005/8/layout/chevron2"/>
    <dgm:cxn modelId="{44C7C308-881E-4F9D-95E8-BB7EFD549B90}" type="presParOf" srcId="{BA814E35-722A-4CC5-B5C1-5A9D4C5BFEB7}" destId="{8804A7BF-BE96-4C52-87F0-430AF4803C46}" srcOrd="0" destOrd="0" presId="urn:microsoft.com/office/officeart/2005/8/layout/chevron2"/>
    <dgm:cxn modelId="{6A61B026-74E2-4BF5-B473-49FFF00036D2}" type="presParOf" srcId="{8804A7BF-BE96-4C52-87F0-430AF4803C46}" destId="{FA68787D-D094-4E81-8198-34F6FB4A8AA8}" srcOrd="0" destOrd="0" presId="urn:microsoft.com/office/officeart/2005/8/layout/chevron2"/>
    <dgm:cxn modelId="{361682DC-9AC5-4694-AB97-24DDF26978A0}" type="presParOf" srcId="{8804A7BF-BE96-4C52-87F0-430AF4803C46}" destId="{EB35B9BB-C5C7-45C1-83C6-D07F0EEB5A3A}" srcOrd="1" destOrd="0" presId="urn:microsoft.com/office/officeart/2005/8/layout/chevron2"/>
    <dgm:cxn modelId="{5DC18326-73DC-4E39-B011-4FF141767C07}" type="presParOf" srcId="{BA814E35-722A-4CC5-B5C1-5A9D4C5BFEB7}" destId="{3DBD6083-DBE0-40C6-9685-D794C17E1BBA}" srcOrd="1" destOrd="0" presId="urn:microsoft.com/office/officeart/2005/8/layout/chevron2"/>
    <dgm:cxn modelId="{0BB7D3EC-F877-477C-BB97-DFD636A11811}" type="presParOf" srcId="{BA814E35-722A-4CC5-B5C1-5A9D4C5BFEB7}" destId="{2A64C882-C697-4D66-90EF-736CD69C3EAD}" srcOrd="2" destOrd="0" presId="urn:microsoft.com/office/officeart/2005/8/layout/chevron2"/>
    <dgm:cxn modelId="{9E0EEA77-2BAD-4B58-852B-91D51AF0E083}" type="presParOf" srcId="{2A64C882-C697-4D66-90EF-736CD69C3EAD}" destId="{7C4EA042-12EA-437A-BA31-27D6EAE905EA}" srcOrd="0" destOrd="0" presId="urn:microsoft.com/office/officeart/2005/8/layout/chevron2"/>
    <dgm:cxn modelId="{E272E615-81B8-4480-A715-9307596057A5}" type="presParOf" srcId="{2A64C882-C697-4D66-90EF-736CD69C3EAD}" destId="{4038120E-83AC-4D29-A0A9-538B727801CC}" srcOrd="1" destOrd="0" presId="urn:microsoft.com/office/officeart/2005/8/layout/chevron2"/>
    <dgm:cxn modelId="{100A0E9D-BD1F-49B3-89C3-4630A85F311B}" type="presParOf" srcId="{BA814E35-722A-4CC5-B5C1-5A9D4C5BFEB7}" destId="{20A4CAEA-C426-44CA-A0B0-DF8342C0BB5C}" srcOrd="3" destOrd="0" presId="urn:microsoft.com/office/officeart/2005/8/layout/chevron2"/>
    <dgm:cxn modelId="{CC6F9672-6227-476E-8B8E-75C37B81F86E}" type="presParOf" srcId="{BA814E35-722A-4CC5-B5C1-5A9D4C5BFEB7}" destId="{0C0671C9-AE13-47B6-BB4D-815E080A2FC0}" srcOrd="4" destOrd="0" presId="urn:microsoft.com/office/officeart/2005/8/layout/chevron2"/>
    <dgm:cxn modelId="{41000F68-E1F2-411D-81CC-8C704C1D42EE}" type="presParOf" srcId="{0C0671C9-AE13-47B6-BB4D-815E080A2FC0}" destId="{363CEBCB-311F-4D47-864F-1A3E9596EA08}" srcOrd="0" destOrd="0" presId="urn:microsoft.com/office/officeart/2005/8/layout/chevron2"/>
    <dgm:cxn modelId="{C879E2EC-BF51-4374-B1FE-123BD446463C}" type="presParOf" srcId="{0C0671C9-AE13-47B6-BB4D-815E080A2FC0}" destId="{2615176C-6D56-44D1-806D-C2A202AEF03A}" srcOrd="1" destOrd="0" presId="urn:microsoft.com/office/officeart/2005/8/layout/chevron2"/>
    <dgm:cxn modelId="{28E3FE6E-DD91-4AE1-BA10-CB1A5932EFB5}" type="presParOf" srcId="{BA814E35-722A-4CC5-B5C1-5A9D4C5BFEB7}" destId="{4F34E252-244D-40D4-A685-7DC644440706}" srcOrd="5" destOrd="0" presId="urn:microsoft.com/office/officeart/2005/8/layout/chevron2"/>
    <dgm:cxn modelId="{236C23C3-E745-4B8F-9635-EEFCCBE75E80}" type="presParOf" srcId="{BA814E35-722A-4CC5-B5C1-5A9D4C5BFEB7}" destId="{8B746E0A-A17A-4E33-9012-AAA244E1ED87}" srcOrd="6" destOrd="0" presId="urn:microsoft.com/office/officeart/2005/8/layout/chevron2"/>
    <dgm:cxn modelId="{F2AE1C11-65F3-4EC8-9032-3ED1F7BA0BB9}" type="presParOf" srcId="{8B746E0A-A17A-4E33-9012-AAA244E1ED87}" destId="{B1EEAFAC-9C95-429C-A7A6-EA7A4EC230C9}" srcOrd="0" destOrd="0" presId="urn:microsoft.com/office/officeart/2005/8/layout/chevron2"/>
    <dgm:cxn modelId="{C091B956-3329-49B9-9345-7680C5A73BCB}" type="presParOf" srcId="{8B746E0A-A17A-4E33-9012-AAA244E1ED87}" destId="{7AAD9478-4CA8-4D53-B016-7634077DED0C}" srcOrd="1" destOrd="0" presId="urn:microsoft.com/office/officeart/2005/8/layout/chevron2"/>
    <dgm:cxn modelId="{53F03DE1-CE27-4336-AB8D-7ADD95B11E87}" type="presParOf" srcId="{BA814E35-722A-4CC5-B5C1-5A9D4C5BFEB7}" destId="{168A3C7C-DB91-496B-A666-73D4EEEDB707}" srcOrd="7" destOrd="0" presId="urn:microsoft.com/office/officeart/2005/8/layout/chevron2"/>
    <dgm:cxn modelId="{F4C091D3-37C7-48B2-9458-2C001305AEF9}" type="presParOf" srcId="{BA814E35-722A-4CC5-B5C1-5A9D4C5BFEB7}" destId="{FEAFBDE0-BC1A-48BC-A57D-54B30330AC99}" srcOrd="8" destOrd="0" presId="urn:microsoft.com/office/officeart/2005/8/layout/chevron2"/>
    <dgm:cxn modelId="{FEE8C0ED-55CD-4C8B-9A48-2E924ED353A5}" type="presParOf" srcId="{FEAFBDE0-BC1A-48BC-A57D-54B30330AC99}" destId="{1EC558DF-EC3A-466B-B62F-7264514BF5EB}" srcOrd="0" destOrd="0" presId="urn:microsoft.com/office/officeart/2005/8/layout/chevron2"/>
    <dgm:cxn modelId="{AE755ECE-9A42-44CE-8062-00D43282A9A4}" type="presParOf" srcId="{FEAFBDE0-BC1A-48BC-A57D-54B30330AC99}" destId="{7719B731-3CCD-4337-A7CD-D681D144761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ABF30A-6F2A-4CD2-A279-A317AB21913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D303008F-A482-4D90-A085-2EF0431CA7B6}">
      <dgm:prSet phldrT="[文本]"/>
      <dgm:spPr/>
      <dgm:t>
        <a:bodyPr/>
        <a:lstStyle/>
        <a:p>
          <a:r>
            <a:rPr lang="en-US" altLang="zh-CN" b="1" dirty="0"/>
            <a:t>1</a:t>
          </a:r>
          <a:endParaRPr lang="zh-CN" altLang="en-US" b="1" dirty="0"/>
        </a:p>
      </dgm:t>
    </dgm:pt>
    <dgm:pt modelId="{BC9FEF64-F3A4-4205-BD34-7BAEF58918EA}" type="parTrans" cxnId="{772C41F2-4E3C-464E-853D-EFB29E1B2C68}">
      <dgm:prSet/>
      <dgm:spPr/>
      <dgm:t>
        <a:bodyPr/>
        <a:lstStyle/>
        <a:p>
          <a:endParaRPr lang="zh-CN" altLang="en-US"/>
        </a:p>
      </dgm:t>
    </dgm:pt>
    <dgm:pt modelId="{5A0D4264-8334-474A-9AFA-4DD05A883EB8}" type="sibTrans" cxnId="{772C41F2-4E3C-464E-853D-EFB29E1B2C68}">
      <dgm:prSet/>
      <dgm:spPr/>
      <dgm:t>
        <a:bodyPr/>
        <a:lstStyle/>
        <a:p>
          <a:endParaRPr lang="zh-CN" altLang="en-US"/>
        </a:p>
      </dgm:t>
    </dgm:pt>
    <dgm:pt modelId="{5D8D7092-B781-4FAD-B3B2-3340804CA019}">
      <dgm:prSet phldrT="[文本]" custT="1"/>
      <dgm:spPr/>
      <dgm:t>
        <a:bodyPr/>
        <a:lstStyle/>
        <a:p>
          <a:pPr marL="285750" lvl="1" indent="-285750" algn="l" defTabSz="1422400">
            <a:lnSpc>
              <a:spcPct val="90000"/>
            </a:lnSpc>
            <a:spcBef>
              <a:spcPct val="0"/>
            </a:spcBef>
            <a:spcAft>
              <a:spcPct val="15000"/>
            </a:spcAft>
            <a:buChar char="•"/>
          </a:pPr>
          <a:r>
            <a:rPr lang="zh-CN" altLang="en-US" sz="2400" b="1" kern="1200" dirty="0">
              <a:solidFill>
                <a:srgbClr val="0070C0"/>
              </a:solidFill>
              <a:latin typeface="华文细黑" panose="02010600040101010101" pitchFamily="2" charset="-122"/>
              <a:ea typeface="华文细黑" panose="02010600040101010101" pitchFamily="2" charset="-122"/>
              <a:cs typeface="+mn-cs"/>
            </a:rPr>
            <a:t>验收入库</a:t>
          </a:r>
        </a:p>
      </dgm:t>
    </dgm:pt>
    <dgm:pt modelId="{26151C74-17EA-4C12-81C6-013A26154BA7}" type="parTrans" cxnId="{34FC0F54-7889-41EC-A729-749B1E2509C6}">
      <dgm:prSet/>
      <dgm:spPr/>
      <dgm:t>
        <a:bodyPr/>
        <a:lstStyle/>
        <a:p>
          <a:endParaRPr lang="zh-CN" altLang="en-US"/>
        </a:p>
      </dgm:t>
    </dgm:pt>
    <dgm:pt modelId="{A449DA4E-40D5-4C60-9468-0754F4DEB66F}" type="sibTrans" cxnId="{34FC0F54-7889-41EC-A729-749B1E2509C6}">
      <dgm:prSet/>
      <dgm:spPr/>
      <dgm:t>
        <a:bodyPr/>
        <a:lstStyle/>
        <a:p>
          <a:endParaRPr lang="zh-CN" altLang="en-US"/>
        </a:p>
      </dgm:t>
    </dgm:pt>
    <dgm:pt modelId="{E8B9500F-8A93-456D-93F6-D5EF18581CAC}">
      <dgm:prSet phldrT="[文本]"/>
      <dgm:spPr/>
      <dgm:t>
        <a:bodyPr/>
        <a:lstStyle/>
        <a:p>
          <a:r>
            <a:rPr lang="en-US" altLang="zh-CN" b="1" dirty="0"/>
            <a:t>2</a:t>
          </a:r>
          <a:endParaRPr lang="zh-CN" altLang="en-US" b="1" dirty="0"/>
        </a:p>
      </dgm:t>
    </dgm:pt>
    <dgm:pt modelId="{19B81584-075B-4A8B-9319-C8C892D263F3}" type="parTrans" cxnId="{41D834D0-9164-4821-818A-5535806181ED}">
      <dgm:prSet/>
      <dgm:spPr/>
      <dgm:t>
        <a:bodyPr/>
        <a:lstStyle/>
        <a:p>
          <a:endParaRPr lang="zh-CN" altLang="en-US"/>
        </a:p>
      </dgm:t>
    </dgm:pt>
    <dgm:pt modelId="{1F338F0A-7C4B-4C59-B88D-F05D41426381}" type="sibTrans" cxnId="{41D834D0-9164-4821-818A-5535806181ED}">
      <dgm:prSet/>
      <dgm:spPr/>
      <dgm:t>
        <a:bodyPr/>
        <a:lstStyle/>
        <a:p>
          <a:endParaRPr lang="zh-CN" altLang="en-US"/>
        </a:p>
      </dgm:t>
    </dgm:pt>
    <dgm:pt modelId="{F0EB9919-C053-458D-96A3-8CE8C6B30009}">
      <dgm:prSet phldrT="[文本]" custT="1"/>
      <dgm:spPr/>
      <dgm:t>
        <a:bodyPr/>
        <a:lstStyle/>
        <a:p>
          <a:pPr marL="285750" lvl="1" indent="-285750" algn="l" defTabSz="1422400">
            <a:lnSpc>
              <a:spcPct val="90000"/>
            </a:lnSpc>
            <a:spcBef>
              <a:spcPct val="0"/>
            </a:spcBef>
            <a:spcAft>
              <a:spcPct val="15000"/>
            </a:spcAft>
            <a:buChar char="•"/>
          </a:pPr>
          <a:r>
            <a:rPr lang="zh-CN" altLang="en-US" sz="2400" b="1" kern="1200" dirty="0">
              <a:solidFill>
                <a:srgbClr val="0070C0"/>
              </a:solidFill>
              <a:latin typeface="华文细黑" panose="02010600040101010101" pitchFamily="2" charset="-122"/>
              <a:ea typeface="华文细黑" panose="02010600040101010101" pitchFamily="2" charset="-122"/>
              <a:cs typeface="+mn-cs"/>
            </a:rPr>
            <a:t>报销申请</a:t>
          </a:r>
        </a:p>
      </dgm:t>
    </dgm:pt>
    <dgm:pt modelId="{CBD5616D-4844-400C-AF18-EE1104AAEED0}" type="parTrans" cxnId="{D924DAA1-873F-46F7-B5E2-14F964049B51}">
      <dgm:prSet/>
      <dgm:spPr/>
      <dgm:t>
        <a:bodyPr/>
        <a:lstStyle/>
        <a:p>
          <a:endParaRPr lang="zh-CN" altLang="en-US"/>
        </a:p>
      </dgm:t>
    </dgm:pt>
    <dgm:pt modelId="{D852DFC9-9A34-44B0-AAAB-1D82436DC637}" type="sibTrans" cxnId="{D924DAA1-873F-46F7-B5E2-14F964049B51}">
      <dgm:prSet/>
      <dgm:spPr/>
      <dgm:t>
        <a:bodyPr/>
        <a:lstStyle/>
        <a:p>
          <a:endParaRPr lang="zh-CN" altLang="en-US"/>
        </a:p>
      </dgm:t>
    </dgm:pt>
    <dgm:pt modelId="{B7CCFE01-D3FA-4ED4-8815-76DA0C48359B}">
      <dgm:prSet phldrT="[文本]" custT="1"/>
      <dgm:spPr/>
      <dgm:t>
        <a:bodyPr/>
        <a:lstStyle/>
        <a:p>
          <a:pPr marL="285750" lvl="1" indent="-285750" algn="l" defTabSz="1422400">
            <a:lnSpc>
              <a:spcPct val="90000"/>
            </a:lnSpc>
            <a:spcBef>
              <a:spcPct val="0"/>
            </a:spcBef>
            <a:spcAft>
              <a:spcPct val="15000"/>
            </a:spcAft>
            <a:buChar char="•"/>
          </a:pP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路径：科研条件</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固定资产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无形资产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耗材管理</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验收入库</a:t>
          </a:r>
        </a:p>
      </dgm:t>
    </dgm:pt>
    <dgm:pt modelId="{CABDFD6B-30C1-4373-8F6E-B627B370A611}" type="parTrans" cxnId="{A65D6FEC-1A30-4543-B608-82BA8BE6B1EC}">
      <dgm:prSet/>
      <dgm:spPr/>
      <dgm:t>
        <a:bodyPr/>
        <a:lstStyle/>
        <a:p>
          <a:endParaRPr lang="zh-CN" altLang="en-US"/>
        </a:p>
      </dgm:t>
    </dgm:pt>
    <dgm:pt modelId="{399DFDEB-A33A-42F7-BD73-F646EA2F957A}" type="sibTrans" cxnId="{A65D6FEC-1A30-4543-B608-82BA8BE6B1EC}">
      <dgm:prSet/>
      <dgm:spPr/>
      <dgm:t>
        <a:bodyPr/>
        <a:lstStyle/>
        <a:p>
          <a:endParaRPr lang="zh-CN" altLang="en-US"/>
        </a:p>
      </dgm:t>
    </dgm:pt>
    <dgm:pt modelId="{98AD636F-554A-4D15-A9E6-68179DC2712B}">
      <dgm:prSet phldrT="[文本]" custT="1"/>
      <dgm:spPr/>
      <dgm:t>
        <a:bodyPr/>
        <a:lstStyle/>
        <a:p>
          <a:pPr marL="285750" lvl="1" indent="-285750" algn="l" defTabSz="1422400">
            <a:lnSpc>
              <a:spcPct val="90000"/>
            </a:lnSpc>
            <a:spcBef>
              <a:spcPct val="0"/>
            </a:spcBef>
            <a:spcAft>
              <a:spcPct val="15000"/>
            </a:spcAft>
            <a:buChar char="•"/>
          </a:pP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路径：综合财务</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我的报销</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固定资产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无形资产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耗材</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费用报销单</a:t>
          </a:r>
        </a:p>
      </dgm:t>
    </dgm:pt>
    <dgm:pt modelId="{3D1B34E7-B85F-4710-9C50-69BC4B2C978F}" type="parTrans" cxnId="{EB8B4CB6-AEF2-4917-AC6F-08A2C7ED050B}">
      <dgm:prSet/>
      <dgm:spPr/>
      <dgm:t>
        <a:bodyPr/>
        <a:lstStyle/>
        <a:p>
          <a:endParaRPr lang="zh-CN" altLang="en-US"/>
        </a:p>
      </dgm:t>
    </dgm:pt>
    <dgm:pt modelId="{C31A672F-14B3-49D3-B679-4DD1F4BADCA7}" type="sibTrans" cxnId="{EB8B4CB6-AEF2-4917-AC6F-08A2C7ED050B}">
      <dgm:prSet/>
      <dgm:spPr/>
      <dgm:t>
        <a:bodyPr/>
        <a:lstStyle/>
        <a:p>
          <a:endParaRPr lang="zh-CN" altLang="en-US"/>
        </a:p>
      </dgm:t>
    </dgm:pt>
    <dgm:pt modelId="{BA814E35-722A-4CC5-B5C1-5A9D4C5BFEB7}" type="pres">
      <dgm:prSet presAssocID="{B0ABF30A-6F2A-4CD2-A279-A317AB219131}" presName="linearFlow" presStyleCnt="0">
        <dgm:presLayoutVars>
          <dgm:dir/>
          <dgm:animLvl val="lvl"/>
          <dgm:resizeHandles val="exact"/>
        </dgm:presLayoutVars>
      </dgm:prSet>
      <dgm:spPr/>
      <dgm:t>
        <a:bodyPr/>
        <a:lstStyle/>
        <a:p>
          <a:endParaRPr lang="zh-CN" altLang="en-US"/>
        </a:p>
      </dgm:t>
    </dgm:pt>
    <dgm:pt modelId="{8B746E0A-A17A-4E33-9012-AAA244E1ED87}" type="pres">
      <dgm:prSet presAssocID="{D303008F-A482-4D90-A085-2EF0431CA7B6}" presName="composite" presStyleCnt="0"/>
      <dgm:spPr/>
    </dgm:pt>
    <dgm:pt modelId="{B1EEAFAC-9C95-429C-A7A6-EA7A4EC230C9}" type="pres">
      <dgm:prSet presAssocID="{D303008F-A482-4D90-A085-2EF0431CA7B6}" presName="parentText" presStyleLbl="alignNode1" presStyleIdx="0" presStyleCnt="2">
        <dgm:presLayoutVars>
          <dgm:chMax val="1"/>
          <dgm:bulletEnabled val="1"/>
        </dgm:presLayoutVars>
      </dgm:prSet>
      <dgm:spPr/>
      <dgm:t>
        <a:bodyPr/>
        <a:lstStyle/>
        <a:p>
          <a:endParaRPr lang="zh-CN" altLang="en-US"/>
        </a:p>
      </dgm:t>
    </dgm:pt>
    <dgm:pt modelId="{7AAD9478-4CA8-4D53-B016-7634077DED0C}" type="pres">
      <dgm:prSet presAssocID="{D303008F-A482-4D90-A085-2EF0431CA7B6}" presName="descendantText" presStyleLbl="alignAcc1" presStyleIdx="0" presStyleCnt="2">
        <dgm:presLayoutVars>
          <dgm:bulletEnabled val="1"/>
        </dgm:presLayoutVars>
      </dgm:prSet>
      <dgm:spPr/>
      <dgm:t>
        <a:bodyPr/>
        <a:lstStyle/>
        <a:p>
          <a:endParaRPr lang="zh-CN" altLang="en-US"/>
        </a:p>
      </dgm:t>
    </dgm:pt>
    <dgm:pt modelId="{168A3C7C-DB91-496B-A666-73D4EEEDB707}" type="pres">
      <dgm:prSet presAssocID="{5A0D4264-8334-474A-9AFA-4DD05A883EB8}" presName="sp" presStyleCnt="0"/>
      <dgm:spPr/>
    </dgm:pt>
    <dgm:pt modelId="{FEAFBDE0-BC1A-48BC-A57D-54B30330AC99}" type="pres">
      <dgm:prSet presAssocID="{E8B9500F-8A93-456D-93F6-D5EF18581CAC}" presName="composite" presStyleCnt="0"/>
      <dgm:spPr/>
    </dgm:pt>
    <dgm:pt modelId="{1EC558DF-EC3A-466B-B62F-7264514BF5EB}" type="pres">
      <dgm:prSet presAssocID="{E8B9500F-8A93-456D-93F6-D5EF18581CAC}" presName="parentText" presStyleLbl="alignNode1" presStyleIdx="1" presStyleCnt="2">
        <dgm:presLayoutVars>
          <dgm:chMax val="1"/>
          <dgm:bulletEnabled val="1"/>
        </dgm:presLayoutVars>
      </dgm:prSet>
      <dgm:spPr/>
      <dgm:t>
        <a:bodyPr/>
        <a:lstStyle/>
        <a:p>
          <a:endParaRPr lang="zh-CN" altLang="en-US"/>
        </a:p>
      </dgm:t>
    </dgm:pt>
    <dgm:pt modelId="{7719B731-3CCD-4337-A7CD-D681D1447612}" type="pres">
      <dgm:prSet presAssocID="{E8B9500F-8A93-456D-93F6-D5EF18581CAC}" presName="descendantText" presStyleLbl="alignAcc1" presStyleIdx="1" presStyleCnt="2">
        <dgm:presLayoutVars>
          <dgm:bulletEnabled val="1"/>
        </dgm:presLayoutVars>
      </dgm:prSet>
      <dgm:spPr/>
      <dgm:t>
        <a:bodyPr/>
        <a:lstStyle/>
        <a:p>
          <a:endParaRPr lang="zh-CN" altLang="en-US"/>
        </a:p>
      </dgm:t>
    </dgm:pt>
  </dgm:ptLst>
  <dgm:cxnLst>
    <dgm:cxn modelId="{34FC0F54-7889-41EC-A729-749B1E2509C6}" srcId="{D303008F-A482-4D90-A085-2EF0431CA7B6}" destId="{5D8D7092-B781-4FAD-B3B2-3340804CA019}" srcOrd="0" destOrd="0" parTransId="{26151C74-17EA-4C12-81C6-013A26154BA7}" sibTransId="{A449DA4E-40D5-4C60-9468-0754F4DEB66F}"/>
    <dgm:cxn modelId="{A65D6FEC-1A30-4543-B608-82BA8BE6B1EC}" srcId="{D303008F-A482-4D90-A085-2EF0431CA7B6}" destId="{B7CCFE01-D3FA-4ED4-8815-76DA0C48359B}" srcOrd="1" destOrd="0" parTransId="{CABDFD6B-30C1-4373-8F6E-B627B370A611}" sibTransId="{399DFDEB-A33A-42F7-BD73-F646EA2F957A}"/>
    <dgm:cxn modelId="{D7B22DF8-794B-4816-8A59-B25AB71CD4E2}" type="presOf" srcId="{D303008F-A482-4D90-A085-2EF0431CA7B6}" destId="{B1EEAFAC-9C95-429C-A7A6-EA7A4EC230C9}" srcOrd="0" destOrd="0" presId="urn:microsoft.com/office/officeart/2005/8/layout/chevron2"/>
    <dgm:cxn modelId="{7ACC8660-B808-4717-A4CF-3C47A0044E7F}" type="presOf" srcId="{B0ABF30A-6F2A-4CD2-A279-A317AB219131}" destId="{BA814E35-722A-4CC5-B5C1-5A9D4C5BFEB7}" srcOrd="0" destOrd="0" presId="urn:microsoft.com/office/officeart/2005/8/layout/chevron2"/>
    <dgm:cxn modelId="{E745D375-3299-4FFB-BB9B-133CA2ECF467}" type="presOf" srcId="{98AD636F-554A-4D15-A9E6-68179DC2712B}" destId="{7719B731-3CCD-4337-A7CD-D681D1447612}" srcOrd="0" destOrd="1" presId="urn:microsoft.com/office/officeart/2005/8/layout/chevron2"/>
    <dgm:cxn modelId="{41D834D0-9164-4821-818A-5535806181ED}" srcId="{B0ABF30A-6F2A-4CD2-A279-A317AB219131}" destId="{E8B9500F-8A93-456D-93F6-D5EF18581CAC}" srcOrd="1" destOrd="0" parTransId="{19B81584-075B-4A8B-9319-C8C892D263F3}" sibTransId="{1F338F0A-7C4B-4C59-B88D-F05D41426381}"/>
    <dgm:cxn modelId="{772C41F2-4E3C-464E-853D-EFB29E1B2C68}" srcId="{B0ABF30A-6F2A-4CD2-A279-A317AB219131}" destId="{D303008F-A482-4D90-A085-2EF0431CA7B6}" srcOrd="0" destOrd="0" parTransId="{BC9FEF64-F3A4-4205-BD34-7BAEF58918EA}" sibTransId="{5A0D4264-8334-474A-9AFA-4DD05A883EB8}"/>
    <dgm:cxn modelId="{5A8DA01B-3D4D-47F7-A563-ADBBE2E2B9E2}" type="presOf" srcId="{F0EB9919-C053-458D-96A3-8CE8C6B30009}" destId="{7719B731-3CCD-4337-A7CD-D681D1447612}" srcOrd="0" destOrd="0" presId="urn:microsoft.com/office/officeart/2005/8/layout/chevron2"/>
    <dgm:cxn modelId="{FCD7FBDD-658B-412A-B8B9-03A51FB4345D}" type="presOf" srcId="{B7CCFE01-D3FA-4ED4-8815-76DA0C48359B}" destId="{7AAD9478-4CA8-4D53-B016-7634077DED0C}" srcOrd="0" destOrd="1" presId="urn:microsoft.com/office/officeart/2005/8/layout/chevron2"/>
    <dgm:cxn modelId="{D924DAA1-873F-46F7-B5E2-14F964049B51}" srcId="{E8B9500F-8A93-456D-93F6-D5EF18581CAC}" destId="{F0EB9919-C053-458D-96A3-8CE8C6B30009}" srcOrd="0" destOrd="0" parTransId="{CBD5616D-4844-400C-AF18-EE1104AAEED0}" sibTransId="{D852DFC9-9A34-44B0-AAAB-1D82436DC637}"/>
    <dgm:cxn modelId="{2A129C89-C466-4C50-BFE4-29916A65237F}" type="presOf" srcId="{E8B9500F-8A93-456D-93F6-D5EF18581CAC}" destId="{1EC558DF-EC3A-466B-B62F-7264514BF5EB}" srcOrd="0" destOrd="0" presId="urn:microsoft.com/office/officeart/2005/8/layout/chevron2"/>
    <dgm:cxn modelId="{EB8B4CB6-AEF2-4917-AC6F-08A2C7ED050B}" srcId="{E8B9500F-8A93-456D-93F6-D5EF18581CAC}" destId="{98AD636F-554A-4D15-A9E6-68179DC2712B}" srcOrd="1" destOrd="0" parTransId="{3D1B34E7-B85F-4710-9C50-69BC4B2C978F}" sibTransId="{C31A672F-14B3-49D3-B679-4DD1F4BADCA7}"/>
    <dgm:cxn modelId="{AC8D7DC9-1AD4-42C5-A7C0-34CD03A0D40F}" type="presOf" srcId="{5D8D7092-B781-4FAD-B3B2-3340804CA019}" destId="{7AAD9478-4CA8-4D53-B016-7634077DED0C}" srcOrd="0" destOrd="0" presId="urn:microsoft.com/office/officeart/2005/8/layout/chevron2"/>
    <dgm:cxn modelId="{236C23C3-E745-4B8F-9635-EEFCCBE75E80}" type="presParOf" srcId="{BA814E35-722A-4CC5-B5C1-5A9D4C5BFEB7}" destId="{8B746E0A-A17A-4E33-9012-AAA244E1ED87}" srcOrd="0" destOrd="0" presId="urn:microsoft.com/office/officeart/2005/8/layout/chevron2"/>
    <dgm:cxn modelId="{F2AE1C11-65F3-4EC8-9032-3ED1F7BA0BB9}" type="presParOf" srcId="{8B746E0A-A17A-4E33-9012-AAA244E1ED87}" destId="{B1EEAFAC-9C95-429C-A7A6-EA7A4EC230C9}" srcOrd="0" destOrd="0" presId="urn:microsoft.com/office/officeart/2005/8/layout/chevron2"/>
    <dgm:cxn modelId="{C091B956-3329-49B9-9345-7680C5A73BCB}" type="presParOf" srcId="{8B746E0A-A17A-4E33-9012-AAA244E1ED87}" destId="{7AAD9478-4CA8-4D53-B016-7634077DED0C}" srcOrd="1" destOrd="0" presId="urn:microsoft.com/office/officeart/2005/8/layout/chevron2"/>
    <dgm:cxn modelId="{53F03DE1-CE27-4336-AB8D-7ADD95B11E87}" type="presParOf" srcId="{BA814E35-722A-4CC5-B5C1-5A9D4C5BFEB7}" destId="{168A3C7C-DB91-496B-A666-73D4EEEDB707}" srcOrd="1" destOrd="0" presId="urn:microsoft.com/office/officeart/2005/8/layout/chevron2"/>
    <dgm:cxn modelId="{F4C091D3-37C7-48B2-9458-2C001305AEF9}" type="presParOf" srcId="{BA814E35-722A-4CC5-B5C1-5A9D4C5BFEB7}" destId="{FEAFBDE0-BC1A-48BC-A57D-54B30330AC99}" srcOrd="2" destOrd="0" presId="urn:microsoft.com/office/officeart/2005/8/layout/chevron2"/>
    <dgm:cxn modelId="{FEE8C0ED-55CD-4C8B-9A48-2E924ED353A5}" type="presParOf" srcId="{FEAFBDE0-BC1A-48BC-A57D-54B30330AC99}" destId="{1EC558DF-EC3A-466B-B62F-7264514BF5EB}" srcOrd="0" destOrd="0" presId="urn:microsoft.com/office/officeart/2005/8/layout/chevron2"/>
    <dgm:cxn modelId="{AE755ECE-9A42-44CE-8062-00D43282A9A4}" type="presParOf" srcId="{FEAFBDE0-BC1A-48BC-A57D-54B30330AC99}" destId="{7719B731-3CCD-4337-A7CD-D681D144761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ABF30A-6F2A-4CD2-A279-A317AB21913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D303008F-A482-4D90-A085-2EF0431CA7B6}">
      <dgm:prSet phldrT="[文本]"/>
      <dgm:spPr/>
      <dgm:t>
        <a:bodyPr/>
        <a:lstStyle/>
        <a:p>
          <a:r>
            <a:rPr lang="en-US" altLang="zh-CN" b="1" dirty="0"/>
            <a:t>2</a:t>
          </a:r>
          <a:endParaRPr lang="zh-CN" altLang="en-US" b="1" dirty="0"/>
        </a:p>
      </dgm:t>
    </dgm:pt>
    <dgm:pt modelId="{BC9FEF64-F3A4-4205-BD34-7BAEF58918EA}" type="parTrans" cxnId="{772C41F2-4E3C-464E-853D-EFB29E1B2C68}">
      <dgm:prSet/>
      <dgm:spPr/>
      <dgm:t>
        <a:bodyPr/>
        <a:lstStyle/>
        <a:p>
          <a:endParaRPr lang="zh-CN" altLang="en-US"/>
        </a:p>
      </dgm:t>
    </dgm:pt>
    <dgm:pt modelId="{5A0D4264-8334-474A-9AFA-4DD05A883EB8}" type="sibTrans" cxnId="{772C41F2-4E3C-464E-853D-EFB29E1B2C68}">
      <dgm:prSet/>
      <dgm:spPr/>
      <dgm:t>
        <a:bodyPr/>
        <a:lstStyle/>
        <a:p>
          <a:endParaRPr lang="zh-CN" altLang="en-US"/>
        </a:p>
      </dgm:t>
    </dgm:pt>
    <dgm:pt modelId="{5D8D7092-B781-4FAD-B3B2-3340804CA019}">
      <dgm:prSet phldrT="[文本]" custT="1"/>
      <dgm:spPr/>
      <dgm:t>
        <a:bodyPr/>
        <a:lstStyle/>
        <a:p>
          <a:pPr marL="285750" lvl="1" indent="-285750" algn="l" defTabSz="1422400">
            <a:lnSpc>
              <a:spcPct val="90000"/>
            </a:lnSpc>
            <a:spcBef>
              <a:spcPct val="0"/>
            </a:spcBef>
            <a:spcAft>
              <a:spcPct val="15000"/>
            </a:spcAft>
            <a:buChar char="•"/>
          </a:pPr>
          <a:r>
            <a:rPr lang="zh-CN" altLang="en-US" sz="2400" b="1" kern="1200" dirty="0">
              <a:solidFill>
                <a:srgbClr val="0070C0"/>
              </a:solidFill>
              <a:latin typeface="华文细黑" panose="02010600040101010101" pitchFamily="2" charset="-122"/>
              <a:ea typeface="华文细黑" panose="02010600040101010101" pitchFamily="2" charset="-122"/>
              <a:cs typeface="+mn-cs"/>
            </a:rPr>
            <a:t>验收入库</a:t>
          </a:r>
        </a:p>
      </dgm:t>
    </dgm:pt>
    <dgm:pt modelId="{26151C74-17EA-4C12-81C6-013A26154BA7}" type="parTrans" cxnId="{34FC0F54-7889-41EC-A729-749B1E2509C6}">
      <dgm:prSet/>
      <dgm:spPr/>
      <dgm:t>
        <a:bodyPr/>
        <a:lstStyle/>
        <a:p>
          <a:endParaRPr lang="zh-CN" altLang="en-US"/>
        </a:p>
      </dgm:t>
    </dgm:pt>
    <dgm:pt modelId="{A449DA4E-40D5-4C60-9468-0754F4DEB66F}" type="sibTrans" cxnId="{34FC0F54-7889-41EC-A729-749B1E2509C6}">
      <dgm:prSet/>
      <dgm:spPr/>
      <dgm:t>
        <a:bodyPr/>
        <a:lstStyle/>
        <a:p>
          <a:endParaRPr lang="zh-CN" altLang="en-US"/>
        </a:p>
      </dgm:t>
    </dgm:pt>
    <dgm:pt modelId="{E8B9500F-8A93-456D-93F6-D5EF18581CAC}">
      <dgm:prSet phldrT="[文本]"/>
      <dgm:spPr/>
      <dgm:t>
        <a:bodyPr/>
        <a:lstStyle/>
        <a:p>
          <a:r>
            <a:rPr lang="en-US" altLang="zh-CN" b="1" dirty="0"/>
            <a:t>3</a:t>
          </a:r>
          <a:endParaRPr lang="zh-CN" altLang="en-US" b="1" dirty="0"/>
        </a:p>
      </dgm:t>
    </dgm:pt>
    <dgm:pt modelId="{19B81584-075B-4A8B-9319-C8C892D263F3}" type="parTrans" cxnId="{41D834D0-9164-4821-818A-5535806181ED}">
      <dgm:prSet/>
      <dgm:spPr/>
      <dgm:t>
        <a:bodyPr/>
        <a:lstStyle/>
        <a:p>
          <a:endParaRPr lang="zh-CN" altLang="en-US"/>
        </a:p>
      </dgm:t>
    </dgm:pt>
    <dgm:pt modelId="{1F338F0A-7C4B-4C59-B88D-F05D41426381}" type="sibTrans" cxnId="{41D834D0-9164-4821-818A-5535806181ED}">
      <dgm:prSet/>
      <dgm:spPr/>
      <dgm:t>
        <a:bodyPr/>
        <a:lstStyle/>
        <a:p>
          <a:endParaRPr lang="zh-CN" altLang="en-US"/>
        </a:p>
      </dgm:t>
    </dgm:pt>
    <dgm:pt modelId="{F0EB9919-C053-458D-96A3-8CE8C6B30009}">
      <dgm:prSet phldrT="[文本]" custT="1"/>
      <dgm:spPr/>
      <dgm:t>
        <a:bodyPr/>
        <a:lstStyle/>
        <a:p>
          <a:pPr marL="285750" lvl="1" indent="-285750" algn="l" defTabSz="1422400">
            <a:lnSpc>
              <a:spcPct val="90000"/>
            </a:lnSpc>
            <a:spcBef>
              <a:spcPct val="0"/>
            </a:spcBef>
            <a:spcAft>
              <a:spcPct val="15000"/>
            </a:spcAft>
            <a:buChar char="•"/>
          </a:pPr>
          <a:r>
            <a:rPr lang="zh-CN" altLang="en-US" sz="2400" b="1" kern="1200" dirty="0">
              <a:solidFill>
                <a:srgbClr val="0070C0"/>
              </a:solidFill>
              <a:latin typeface="华文细黑" panose="02010600040101010101" pitchFamily="2" charset="-122"/>
              <a:ea typeface="华文细黑" panose="02010600040101010101" pitchFamily="2" charset="-122"/>
              <a:cs typeface="+mn-cs"/>
            </a:rPr>
            <a:t>报销申请</a:t>
          </a:r>
        </a:p>
      </dgm:t>
    </dgm:pt>
    <dgm:pt modelId="{CBD5616D-4844-400C-AF18-EE1104AAEED0}" type="parTrans" cxnId="{D924DAA1-873F-46F7-B5E2-14F964049B51}">
      <dgm:prSet/>
      <dgm:spPr/>
      <dgm:t>
        <a:bodyPr/>
        <a:lstStyle/>
        <a:p>
          <a:endParaRPr lang="zh-CN" altLang="en-US"/>
        </a:p>
      </dgm:t>
    </dgm:pt>
    <dgm:pt modelId="{D852DFC9-9A34-44B0-AAAB-1D82436DC637}" type="sibTrans" cxnId="{D924DAA1-873F-46F7-B5E2-14F964049B51}">
      <dgm:prSet/>
      <dgm:spPr/>
      <dgm:t>
        <a:bodyPr/>
        <a:lstStyle/>
        <a:p>
          <a:endParaRPr lang="zh-CN" altLang="en-US"/>
        </a:p>
      </dgm:t>
    </dgm:pt>
    <dgm:pt modelId="{B7CCFE01-D3FA-4ED4-8815-76DA0C48359B}">
      <dgm:prSet phldrT="[文本]" custT="1"/>
      <dgm:spPr/>
      <dgm:t>
        <a:bodyPr/>
        <a:lstStyle/>
        <a:p>
          <a:pPr marL="285750" lvl="1" indent="-285750" algn="l" defTabSz="1422400">
            <a:lnSpc>
              <a:spcPct val="90000"/>
            </a:lnSpc>
            <a:spcBef>
              <a:spcPct val="0"/>
            </a:spcBef>
            <a:spcAft>
              <a:spcPct val="15000"/>
            </a:spcAft>
            <a:buChar char="•"/>
          </a:pP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路径：科研条件</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固定资产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无形资产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耗材管理</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验收入库</a:t>
          </a:r>
        </a:p>
      </dgm:t>
    </dgm:pt>
    <dgm:pt modelId="{CABDFD6B-30C1-4373-8F6E-B627B370A611}" type="parTrans" cxnId="{A65D6FEC-1A30-4543-B608-82BA8BE6B1EC}">
      <dgm:prSet/>
      <dgm:spPr/>
      <dgm:t>
        <a:bodyPr/>
        <a:lstStyle/>
        <a:p>
          <a:endParaRPr lang="zh-CN" altLang="en-US"/>
        </a:p>
      </dgm:t>
    </dgm:pt>
    <dgm:pt modelId="{399DFDEB-A33A-42F7-BD73-F646EA2F957A}" type="sibTrans" cxnId="{A65D6FEC-1A30-4543-B608-82BA8BE6B1EC}">
      <dgm:prSet/>
      <dgm:spPr/>
      <dgm:t>
        <a:bodyPr/>
        <a:lstStyle/>
        <a:p>
          <a:endParaRPr lang="zh-CN" altLang="en-US"/>
        </a:p>
      </dgm:t>
    </dgm:pt>
    <dgm:pt modelId="{98AD636F-554A-4D15-A9E6-68179DC2712B}">
      <dgm:prSet phldrT="[文本]" custT="1"/>
      <dgm:spPr/>
      <dgm:t>
        <a:bodyPr/>
        <a:lstStyle/>
        <a:p>
          <a:pPr marL="285750" lvl="1" indent="-285750" algn="l" defTabSz="1422400">
            <a:lnSpc>
              <a:spcPct val="90000"/>
            </a:lnSpc>
            <a:spcBef>
              <a:spcPct val="0"/>
            </a:spcBef>
            <a:spcAft>
              <a:spcPct val="15000"/>
            </a:spcAft>
            <a:buChar char="•"/>
          </a:pP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路径：综合财务</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我的报销</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固定资产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无形资产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耗材</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费用报销单</a:t>
          </a:r>
        </a:p>
      </dgm:t>
    </dgm:pt>
    <dgm:pt modelId="{3D1B34E7-B85F-4710-9C50-69BC4B2C978F}" type="parTrans" cxnId="{EB8B4CB6-AEF2-4917-AC6F-08A2C7ED050B}">
      <dgm:prSet/>
      <dgm:spPr/>
      <dgm:t>
        <a:bodyPr/>
        <a:lstStyle/>
        <a:p>
          <a:endParaRPr lang="zh-CN" altLang="en-US"/>
        </a:p>
      </dgm:t>
    </dgm:pt>
    <dgm:pt modelId="{C31A672F-14B3-49D3-B679-4DD1F4BADCA7}" type="sibTrans" cxnId="{EB8B4CB6-AEF2-4917-AC6F-08A2C7ED050B}">
      <dgm:prSet/>
      <dgm:spPr/>
      <dgm:t>
        <a:bodyPr/>
        <a:lstStyle/>
        <a:p>
          <a:endParaRPr lang="zh-CN" altLang="en-US"/>
        </a:p>
      </dgm:t>
    </dgm:pt>
    <dgm:pt modelId="{691B465A-149D-4258-817D-4EFCB61C9CF6}">
      <dgm:prSet phldrT="[文本]"/>
      <dgm:spPr/>
      <dgm:t>
        <a:bodyPr/>
        <a:lstStyle/>
        <a:p>
          <a:r>
            <a:rPr lang="en-US" altLang="zh-CN" b="1" dirty="0"/>
            <a:t>1</a:t>
          </a:r>
          <a:endParaRPr lang="zh-CN" altLang="en-US" b="1" dirty="0"/>
        </a:p>
      </dgm:t>
    </dgm:pt>
    <dgm:pt modelId="{A3130613-D533-4583-BB24-E83EE82668F8}" type="parTrans" cxnId="{5ACD278C-38B3-4037-A997-277CACE830FF}">
      <dgm:prSet/>
      <dgm:spPr/>
      <dgm:t>
        <a:bodyPr/>
        <a:lstStyle/>
        <a:p>
          <a:endParaRPr lang="zh-CN" altLang="en-US"/>
        </a:p>
      </dgm:t>
    </dgm:pt>
    <dgm:pt modelId="{DFE892EC-9619-4DF0-B68E-3F88FE55A99E}" type="sibTrans" cxnId="{5ACD278C-38B3-4037-A997-277CACE830FF}">
      <dgm:prSet/>
      <dgm:spPr/>
      <dgm:t>
        <a:bodyPr/>
        <a:lstStyle/>
        <a:p>
          <a:endParaRPr lang="zh-CN" altLang="en-US"/>
        </a:p>
      </dgm:t>
    </dgm:pt>
    <dgm:pt modelId="{52B293AE-AF31-4E95-A083-9ACC07B960D5}">
      <dgm:prSet phldrT="[文本]" custT="1"/>
      <dgm:spPr/>
      <dgm:t>
        <a:bodyPr/>
        <a:lstStyle/>
        <a:p>
          <a:pPr marL="285750" lvl="1" indent="-285750" algn="l" defTabSz="1422400">
            <a:lnSpc>
              <a:spcPct val="90000"/>
            </a:lnSpc>
            <a:spcBef>
              <a:spcPct val="0"/>
            </a:spcBef>
            <a:spcAft>
              <a:spcPct val="15000"/>
            </a:spcAft>
            <a:buChar char="•"/>
          </a:pPr>
          <a:r>
            <a:rPr lang="zh-CN" altLang="en-US" sz="2400" b="1" kern="1200" dirty="0">
              <a:solidFill>
                <a:srgbClr val="0070C0"/>
              </a:solidFill>
              <a:latin typeface="华文细黑" panose="02010600040101010101" pitchFamily="2" charset="-122"/>
              <a:ea typeface="华文细黑" panose="02010600040101010101" pitchFamily="2" charset="-122"/>
              <a:cs typeface="+mn-cs"/>
            </a:rPr>
            <a:t>借款申请</a:t>
          </a:r>
        </a:p>
      </dgm:t>
    </dgm:pt>
    <dgm:pt modelId="{9D0F1B06-5526-4185-BFA4-C415F400EAE0}" type="parTrans" cxnId="{62B440F1-BD0D-418C-A733-89E10A9ADDEE}">
      <dgm:prSet/>
      <dgm:spPr/>
      <dgm:t>
        <a:bodyPr/>
        <a:lstStyle/>
        <a:p>
          <a:endParaRPr lang="zh-CN" altLang="en-US"/>
        </a:p>
      </dgm:t>
    </dgm:pt>
    <dgm:pt modelId="{A4250D6A-BFD7-458B-8E46-2201D6419C09}" type="sibTrans" cxnId="{62B440F1-BD0D-418C-A733-89E10A9ADDEE}">
      <dgm:prSet/>
      <dgm:spPr/>
      <dgm:t>
        <a:bodyPr/>
        <a:lstStyle/>
        <a:p>
          <a:endParaRPr lang="zh-CN" altLang="en-US"/>
        </a:p>
      </dgm:t>
    </dgm:pt>
    <dgm:pt modelId="{64AF71A7-62CA-43DE-B59B-AD7E0547A66C}">
      <dgm:prSet phldrT="[文本]" custT="1"/>
      <dgm:spPr/>
      <dgm:t>
        <a:bodyPr/>
        <a:lstStyle/>
        <a:p>
          <a:pPr marL="285750" lvl="1" indent="-285750" algn="l" defTabSz="1422400">
            <a:lnSpc>
              <a:spcPct val="90000"/>
            </a:lnSpc>
            <a:spcBef>
              <a:spcPct val="0"/>
            </a:spcBef>
            <a:spcAft>
              <a:spcPct val="15000"/>
            </a:spcAft>
            <a:buChar char="•"/>
          </a:pP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路径：综合财务</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我的借款</a:t>
          </a:r>
        </a:p>
      </dgm:t>
    </dgm:pt>
    <dgm:pt modelId="{FD309E88-30B0-4B2F-A356-97EAB1184351}" type="parTrans" cxnId="{78518C66-A712-4FDF-B85F-604A542E07CE}">
      <dgm:prSet/>
      <dgm:spPr/>
      <dgm:t>
        <a:bodyPr/>
        <a:lstStyle/>
        <a:p>
          <a:endParaRPr lang="zh-CN" altLang="en-US"/>
        </a:p>
      </dgm:t>
    </dgm:pt>
    <dgm:pt modelId="{85951016-2A69-45C6-94D3-8E6BAC825F17}" type="sibTrans" cxnId="{78518C66-A712-4FDF-B85F-604A542E07CE}">
      <dgm:prSet/>
      <dgm:spPr/>
      <dgm:t>
        <a:bodyPr/>
        <a:lstStyle/>
        <a:p>
          <a:endParaRPr lang="zh-CN" altLang="en-US"/>
        </a:p>
      </dgm:t>
    </dgm:pt>
    <dgm:pt modelId="{BA814E35-722A-4CC5-B5C1-5A9D4C5BFEB7}" type="pres">
      <dgm:prSet presAssocID="{B0ABF30A-6F2A-4CD2-A279-A317AB219131}" presName="linearFlow" presStyleCnt="0">
        <dgm:presLayoutVars>
          <dgm:dir/>
          <dgm:animLvl val="lvl"/>
          <dgm:resizeHandles val="exact"/>
        </dgm:presLayoutVars>
      </dgm:prSet>
      <dgm:spPr/>
      <dgm:t>
        <a:bodyPr/>
        <a:lstStyle/>
        <a:p>
          <a:endParaRPr lang="zh-CN" altLang="en-US"/>
        </a:p>
      </dgm:t>
    </dgm:pt>
    <dgm:pt modelId="{D59F8C7E-EBEF-427D-815F-27ED2E1F47E8}" type="pres">
      <dgm:prSet presAssocID="{691B465A-149D-4258-817D-4EFCB61C9CF6}" presName="composite" presStyleCnt="0"/>
      <dgm:spPr/>
    </dgm:pt>
    <dgm:pt modelId="{027E85D3-0FEF-4514-A83B-0C8740093476}" type="pres">
      <dgm:prSet presAssocID="{691B465A-149D-4258-817D-4EFCB61C9CF6}" presName="parentText" presStyleLbl="alignNode1" presStyleIdx="0" presStyleCnt="3">
        <dgm:presLayoutVars>
          <dgm:chMax val="1"/>
          <dgm:bulletEnabled val="1"/>
        </dgm:presLayoutVars>
      </dgm:prSet>
      <dgm:spPr/>
      <dgm:t>
        <a:bodyPr/>
        <a:lstStyle/>
        <a:p>
          <a:endParaRPr lang="zh-CN" altLang="en-US"/>
        </a:p>
      </dgm:t>
    </dgm:pt>
    <dgm:pt modelId="{A3C5A319-40FC-4672-BE17-84F337562627}" type="pres">
      <dgm:prSet presAssocID="{691B465A-149D-4258-817D-4EFCB61C9CF6}" presName="descendantText" presStyleLbl="alignAcc1" presStyleIdx="0" presStyleCnt="3" custLinFactNeighborX="1515" custLinFactNeighborY="-26">
        <dgm:presLayoutVars>
          <dgm:bulletEnabled val="1"/>
        </dgm:presLayoutVars>
      </dgm:prSet>
      <dgm:spPr/>
      <dgm:t>
        <a:bodyPr/>
        <a:lstStyle/>
        <a:p>
          <a:endParaRPr lang="zh-CN" altLang="en-US"/>
        </a:p>
      </dgm:t>
    </dgm:pt>
    <dgm:pt modelId="{69701115-3470-4487-B897-856B4EFC208C}" type="pres">
      <dgm:prSet presAssocID="{DFE892EC-9619-4DF0-B68E-3F88FE55A99E}" presName="sp" presStyleCnt="0"/>
      <dgm:spPr/>
    </dgm:pt>
    <dgm:pt modelId="{8B746E0A-A17A-4E33-9012-AAA244E1ED87}" type="pres">
      <dgm:prSet presAssocID="{D303008F-A482-4D90-A085-2EF0431CA7B6}" presName="composite" presStyleCnt="0"/>
      <dgm:spPr/>
    </dgm:pt>
    <dgm:pt modelId="{B1EEAFAC-9C95-429C-A7A6-EA7A4EC230C9}" type="pres">
      <dgm:prSet presAssocID="{D303008F-A482-4D90-A085-2EF0431CA7B6}" presName="parentText" presStyleLbl="alignNode1" presStyleIdx="1" presStyleCnt="3">
        <dgm:presLayoutVars>
          <dgm:chMax val="1"/>
          <dgm:bulletEnabled val="1"/>
        </dgm:presLayoutVars>
      </dgm:prSet>
      <dgm:spPr/>
      <dgm:t>
        <a:bodyPr/>
        <a:lstStyle/>
        <a:p>
          <a:endParaRPr lang="zh-CN" altLang="en-US"/>
        </a:p>
      </dgm:t>
    </dgm:pt>
    <dgm:pt modelId="{7AAD9478-4CA8-4D53-B016-7634077DED0C}" type="pres">
      <dgm:prSet presAssocID="{D303008F-A482-4D90-A085-2EF0431CA7B6}" presName="descendantText" presStyleLbl="alignAcc1" presStyleIdx="1" presStyleCnt="3">
        <dgm:presLayoutVars>
          <dgm:bulletEnabled val="1"/>
        </dgm:presLayoutVars>
      </dgm:prSet>
      <dgm:spPr/>
      <dgm:t>
        <a:bodyPr/>
        <a:lstStyle/>
        <a:p>
          <a:endParaRPr lang="zh-CN" altLang="en-US"/>
        </a:p>
      </dgm:t>
    </dgm:pt>
    <dgm:pt modelId="{168A3C7C-DB91-496B-A666-73D4EEEDB707}" type="pres">
      <dgm:prSet presAssocID="{5A0D4264-8334-474A-9AFA-4DD05A883EB8}" presName="sp" presStyleCnt="0"/>
      <dgm:spPr/>
    </dgm:pt>
    <dgm:pt modelId="{FEAFBDE0-BC1A-48BC-A57D-54B30330AC99}" type="pres">
      <dgm:prSet presAssocID="{E8B9500F-8A93-456D-93F6-D5EF18581CAC}" presName="composite" presStyleCnt="0"/>
      <dgm:spPr/>
    </dgm:pt>
    <dgm:pt modelId="{1EC558DF-EC3A-466B-B62F-7264514BF5EB}" type="pres">
      <dgm:prSet presAssocID="{E8B9500F-8A93-456D-93F6-D5EF18581CAC}" presName="parentText" presStyleLbl="alignNode1" presStyleIdx="2" presStyleCnt="3">
        <dgm:presLayoutVars>
          <dgm:chMax val="1"/>
          <dgm:bulletEnabled val="1"/>
        </dgm:presLayoutVars>
      </dgm:prSet>
      <dgm:spPr/>
      <dgm:t>
        <a:bodyPr/>
        <a:lstStyle/>
        <a:p>
          <a:endParaRPr lang="zh-CN" altLang="en-US"/>
        </a:p>
      </dgm:t>
    </dgm:pt>
    <dgm:pt modelId="{7719B731-3CCD-4337-A7CD-D681D1447612}" type="pres">
      <dgm:prSet presAssocID="{E8B9500F-8A93-456D-93F6-D5EF18581CAC}" presName="descendantText" presStyleLbl="alignAcc1" presStyleIdx="2" presStyleCnt="3">
        <dgm:presLayoutVars>
          <dgm:bulletEnabled val="1"/>
        </dgm:presLayoutVars>
      </dgm:prSet>
      <dgm:spPr/>
      <dgm:t>
        <a:bodyPr/>
        <a:lstStyle/>
        <a:p>
          <a:endParaRPr lang="zh-CN" altLang="en-US"/>
        </a:p>
      </dgm:t>
    </dgm:pt>
  </dgm:ptLst>
  <dgm:cxnLst>
    <dgm:cxn modelId="{34FC0F54-7889-41EC-A729-749B1E2509C6}" srcId="{D303008F-A482-4D90-A085-2EF0431CA7B6}" destId="{5D8D7092-B781-4FAD-B3B2-3340804CA019}" srcOrd="0" destOrd="0" parTransId="{26151C74-17EA-4C12-81C6-013A26154BA7}" sibTransId="{A449DA4E-40D5-4C60-9468-0754F4DEB66F}"/>
    <dgm:cxn modelId="{93369208-D57F-430F-B457-99E4EE57EB6E}" type="presOf" srcId="{691B465A-149D-4258-817D-4EFCB61C9CF6}" destId="{027E85D3-0FEF-4514-A83B-0C8740093476}" srcOrd="0" destOrd="0" presId="urn:microsoft.com/office/officeart/2005/8/layout/chevron2"/>
    <dgm:cxn modelId="{78518C66-A712-4FDF-B85F-604A542E07CE}" srcId="{691B465A-149D-4258-817D-4EFCB61C9CF6}" destId="{64AF71A7-62CA-43DE-B59B-AD7E0547A66C}" srcOrd="1" destOrd="0" parTransId="{FD309E88-30B0-4B2F-A356-97EAB1184351}" sibTransId="{85951016-2A69-45C6-94D3-8E6BAC825F17}"/>
    <dgm:cxn modelId="{A65D6FEC-1A30-4543-B608-82BA8BE6B1EC}" srcId="{D303008F-A482-4D90-A085-2EF0431CA7B6}" destId="{B7CCFE01-D3FA-4ED4-8815-76DA0C48359B}" srcOrd="1" destOrd="0" parTransId="{CABDFD6B-30C1-4373-8F6E-B627B370A611}" sibTransId="{399DFDEB-A33A-42F7-BD73-F646EA2F957A}"/>
    <dgm:cxn modelId="{62B440F1-BD0D-418C-A733-89E10A9ADDEE}" srcId="{691B465A-149D-4258-817D-4EFCB61C9CF6}" destId="{52B293AE-AF31-4E95-A083-9ACC07B960D5}" srcOrd="0" destOrd="0" parTransId="{9D0F1B06-5526-4185-BFA4-C415F400EAE0}" sibTransId="{A4250D6A-BFD7-458B-8E46-2201D6419C09}"/>
    <dgm:cxn modelId="{D7B22DF8-794B-4816-8A59-B25AB71CD4E2}" type="presOf" srcId="{D303008F-A482-4D90-A085-2EF0431CA7B6}" destId="{B1EEAFAC-9C95-429C-A7A6-EA7A4EC230C9}" srcOrd="0" destOrd="0" presId="urn:microsoft.com/office/officeart/2005/8/layout/chevron2"/>
    <dgm:cxn modelId="{7ACC8660-B808-4717-A4CF-3C47A0044E7F}" type="presOf" srcId="{B0ABF30A-6F2A-4CD2-A279-A317AB219131}" destId="{BA814E35-722A-4CC5-B5C1-5A9D4C5BFEB7}" srcOrd="0" destOrd="0" presId="urn:microsoft.com/office/officeart/2005/8/layout/chevron2"/>
    <dgm:cxn modelId="{E745D375-3299-4FFB-BB9B-133CA2ECF467}" type="presOf" srcId="{98AD636F-554A-4D15-A9E6-68179DC2712B}" destId="{7719B731-3CCD-4337-A7CD-D681D1447612}" srcOrd="0" destOrd="1" presId="urn:microsoft.com/office/officeart/2005/8/layout/chevron2"/>
    <dgm:cxn modelId="{41D834D0-9164-4821-818A-5535806181ED}" srcId="{B0ABF30A-6F2A-4CD2-A279-A317AB219131}" destId="{E8B9500F-8A93-456D-93F6-D5EF18581CAC}" srcOrd="2" destOrd="0" parTransId="{19B81584-075B-4A8B-9319-C8C892D263F3}" sibTransId="{1F338F0A-7C4B-4C59-B88D-F05D41426381}"/>
    <dgm:cxn modelId="{772C41F2-4E3C-464E-853D-EFB29E1B2C68}" srcId="{B0ABF30A-6F2A-4CD2-A279-A317AB219131}" destId="{D303008F-A482-4D90-A085-2EF0431CA7B6}" srcOrd="1" destOrd="0" parTransId="{BC9FEF64-F3A4-4205-BD34-7BAEF58918EA}" sibTransId="{5A0D4264-8334-474A-9AFA-4DD05A883EB8}"/>
    <dgm:cxn modelId="{5A8DA01B-3D4D-47F7-A563-ADBBE2E2B9E2}" type="presOf" srcId="{F0EB9919-C053-458D-96A3-8CE8C6B30009}" destId="{7719B731-3CCD-4337-A7CD-D681D1447612}" srcOrd="0" destOrd="0" presId="urn:microsoft.com/office/officeart/2005/8/layout/chevron2"/>
    <dgm:cxn modelId="{FCD7FBDD-658B-412A-B8B9-03A51FB4345D}" type="presOf" srcId="{B7CCFE01-D3FA-4ED4-8815-76DA0C48359B}" destId="{7AAD9478-4CA8-4D53-B016-7634077DED0C}" srcOrd="0" destOrd="1" presId="urn:microsoft.com/office/officeart/2005/8/layout/chevron2"/>
    <dgm:cxn modelId="{D924DAA1-873F-46F7-B5E2-14F964049B51}" srcId="{E8B9500F-8A93-456D-93F6-D5EF18581CAC}" destId="{F0EB9919-C053-458D-96A3-8CE8C6B30009}" srcOrd="0" destOrd="0" parTransId="{CBD5616D-4844-400C-AF18-EE1104AAEED0}" sibTransId="{D852DFC9-9A34-44B0-AAAB-1D82436DC637}"/>
    <dgm:cxn modelId="{5ACD278C-38B3-4037-A997-277CACE830FF}" srcId="{B0ABF30A-6F2A-4CD2-A279-A317AB219131}" destId="{691B465A-149D-4258-817D-4EFCB61C9CF6}" srcOrd="0" destOrd="0" parTransId="{A3130613-D533-4583-BB24-E83EE82668F8}" sibTransId="{DFE892EC-9619-4DF0-B68E-3F88FE55A99E}"/>
    <dgm:cxn modelId="{8AF734A7-472D-4E57-A390-5CC6A0941F06}" type="presOf" srcId="{52B293AE-AF31-4E95-A083-9ACC07B960D5}" destId="{A3C5A319-40FC-4672-BE17-84F337562627}" srcOrd="0" destOrd="0" presId="urn:microsoft.com/office/officeart/2005/8/layout/chevron2"/>
    <dgm:cxn modelId="{2A129C89-C466-4C50-BFE4-29916A65237F}" type="presOf" srcId="{E8B9500F-8A93-456D-93F6-D5EF18581CAC}" destId="{1EC558DF-EC3A-466B-B62F-7264514BF5EB}" srcOrd="0" destOrd="0" presId="urn:microsoft.com/office/officeart/2005/8/layout/chevron2"/>
    <dgm:cxn modelId="{FB75CE62-9B85-4083-BC72-64FFD98A5351}" type="presOf" srcId="{64AF71A7-62CA-43DE-B59B-AD7E0547A66C}" destId="{A3C5A319-40FC-4672-BE17-84F337562627}" srcOrd="0" destOrd="1" presId="urn:microsoft.com/office/officeart/2005/8/layout/chevron2"/>
    <dgm:cxn modelId="{EB8B4CB6-AEF2-4917-AC6F-08A2C7ED050B}" srcId="{E8B9500F-8A93-456D-93F6-D5EF18581CAC}" destId="{98AD636F-554A-4D15-A9E6-68179DC2712B}" srcOrd="1" destOrd="0" parTransId="{3D1B34E7-B85F-4710-9C50-69BC4B2C978F}" sibTransId="{C31A672F-14B3-49D3-B679-4DD1F4BADCA7}"/>
    <dgm:cxn modelId="{AC8D7DC9-1AD4-42C5-A7C0-34CD03A0D40F}" type="presOf" srcId="{5D8D7092-B781-4FAD-B3B2-3340804CA019}" destId="{7AAD9478-4CA8-4D53-B016-7634077DED0C}" srcOrd="0" destOrd="0" presId="urn:microsoft.com/office/officeart/2005/8/layout/chevron2"/>
    <dgm:cxn modelId="{5CE9D7D9-E40F-4AA7-ABCE-43018785765F}" type="presParOf" srcId="{BA814E35-722A-4CC5-B5C1-5A9D4C5BFEB7}" destId="{D59F8C7E-EBEF-427D-815F-27ED2E1F47E8}" srcOrd="0" destOrd="0" presId="urn:microsoft.com/office/officeart/2005/8/layout/chevron2"/>
    <dgm:cxn modelId="{B23B5A46-878F-4A85-8B55-6B987A3210A4}" type="presParOf" srcId="{D59F8C7E-EBEF-427D-815F-27ED2E1F47E8}" destId="{027E85D3-0FEF-4514-A83B-0C8740093476}" srcOrd="0" destOrd="0" presId="urn:microsoft.com/office/officeart/2005/8/layout/chevron2"/>
    <dgm:cxn modelId="{DB4ED149-078E-4482-AD3F-4A194FF14963}" type="presParOf" srcId="{D59F8C7E-EBEF-427D-815F-27ED2E1F47E8}" destId="{A3C5A319-40FC-4672-BE17-84F337562627}" srcOrd="1" destOrd="0" presId="urn:microsoft.com/office/officeart/2005/8/layout/chevron2"/>
    <dgm:cxn modelId="{CE45B96F-70E0-45E7-B3CB-003868682A10}" type="presParOf" srcId="{BA814E35-722A-4CC5-B5C1-5A9D4C5BFEB7}" destId="{69701115-3470-4487-B897-856B4EFC208C}" srcOrd="1" destOrd="0" presId="urn:microsoft.com/office/officeart/2005/8/layout/chevron2"/>
    <dgm:cxn modelId="{236C23C3-E745-4B8F-9635-EEFCCBE75E80}" type="presParOf" srcId="{BA814E35-722A-4CC5-B5C1-5A9D4C5BFEB7}" destId="{8B746E0A-A17A-4E33-9012-AAA244E1ED87}" srcOrd="2" destOrd="0" presId="urn:microsoft.com/office/officeart/2005/8/layout/chevron2"/>
    <dgm:cxn modelId="{F2AE1C11-65F3-4EC8-9032-3ED1F7BA0BB9}" type="presParOf" srcId="{8B746E0A-A17A-4E33-9012-AAA244E1ED87}" destId="{B1EEAFAC-9C95-429C-A7A6-EA7A4EC230C9}" srcOrd="0" destOrd="0" presId="urn:microsoft.com/office/officeart/2005/8/layout/chevron2"/>
    <dgm:cxn modelId="{C091B956-3329-49B9-9345-7680C5A73BCB}" type="presParOf" srcId="{8B746E0A-A17A-4E33-9012-AAA244E1ED87}" destId="{7AAD9478-4CA8-4D53-B016-7634077DED0C}" srcOrd="1" destOrd="0" presId="urn:microsoft.com/office/officeart/2005/8/layout/chevron2"/>
    <dgm:cxn modelId="{53F03DE1-CE27-4336-AB8D-7ADD95B11E87}" type="presParOf" srcId="{BA814E35-722A-4CC5-B5C1-5A9D4C5BFEB7}" destId="{168A3C7C-DB91-496B-A666-73D4EEEDB707}" srcOrd="3" destOrd="0" presId="urn:microsoft.com/office/officeart/2005/8/layout/chevron2"/>
    <dgm:cxn modelId="{F4C091D3-37C7-48B2-9458-2C001305AEF9}" type="presParOf" srcId="{BA814E35-722A-4CC5-B5C1-5A9D4C5BFEB7}" destId="{FEAFBDE0-BC1A-48BC-A57D-54B30330AC99}" srcOrd="4" destOrd="0" presId="urn:microsoft.com/office/officeart/2005/8/layout/chevron2"/>
    <dgm:cxn modelId="{FEE8C0ED-55CD-4C8B-9A48-2E924ED353A5}" type="presParOf" srcId="{FEAFBDE0-BC1A-48BC-A57D-54B30330AC99}" destId="{1EC558DF-EC3A-466B-B62F-7264514BF5EB}" srcOrd="0" destOrd="0" presId="urn:microsoft.com/office/officeart/2005/8/layout/chevron2"/>
    <dgm:cxn modelId="{AE755ECE-9A42-44CE-8062-00D43282A9A4}" type="presParOf" srcId="{FEAFBDE0-BC1A-48BC-A57D-54B30330AC99}" destId="{7719B731-3CCD-4337-A7CD-D681D144761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ABF30A-6F2A-4CD2-A279-A317AB21913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D303008F-A482-4D90-A085-2EF0431CA7B6}">
      <dgm:prSet phldrT="[文本]"/>
      <dgm:spPr/>
      <dgm:t>
        <a:bodyPr/>
        <a:lstStyle/>
        <a:p>
          <a:r>
            <a:rPr lang="en-US" altLang="zh-CN" b="1" dirty="0"/>
            <a:t>1</a:t>
          </a:r>
          <a:endParaRPr lang="zh-CN" altLang="en-US" b="1" dirty="0"/>
        </a:p>
      </dgm:t>
    </dgm:pt>
    <dgm:pt modelId="{BC9FEF64-F3A4-4205-BD34-7BAEF58918EA}" type="parTrans" cxnId="{772C41F2-4E3C-464E-853D-EFB29E1B2C68}">
      <dgm:prSet/>
      <dgm:spPr/>
      <dgm:t>
        <a:bodyPr/>
        <a:lstStyle/>
        <a:p>
          <a:endParaRPr lang="zh-CN" altLang="en-US"/>
        </a:p>
      </dgm:t>
    </dgm:pt>
    <dgm:pt modelId="{5A0D4264-8334-474A-9AFA-4DD05A883EB8}" type="sibTrans" cxnId="{772C41F2-4E3C-464E-853D-EFB29E1B2C68}">
      <dgm:prSet/>
      <dgm:spPr/>
      <dgm:t>
        <a:bodyPr/>
        <a:lstStyle/>
        <a:p>
          <a:endParaRPr lang="zh-CN" altLang="en-US"/>
        </a:p>
      </dgm:t>
    </dgm:pt>
    <dgm:pt modelId="{5D8D7092-B781-4FAD-B3B2-3340804CA019}">
      <dgm:prSet phldrT="[文本]" custT="1"/>
      <dgm:spPr/>
      <dgm:t>
        <a:bodyPr/>
        <a:lstStyle/>
        <a:p>
          <a:pPr marL="285750" lvl="1" indent="-285750" algn="l" defTabSz="1422400">
            <a:lnSpc>
              <a:spcPct val="90000"/>
            </a:lnSpc>
            <a:spcBef>
              <a:spcPct val="0"/>
            </a:spcBef>
            <a:spcAft>
              <a:spcPct val="15000"/>
            </a:spcAft>
            <a:buChar char="•"/>
          </a:pPr>
          <a:r>
            <a:rPr lang="zh-CN" altLang="en-US" sz="2400" b="1" kern="1200" dirty="0">
              <a:solidFill>
                <a:srgbClr val="0070C0"/>
              </a:solidFill>
              <a:latin typeface="华文细黑" panose="02010600040101010101" pitchFamily="2" charset="-122"/>
              <a:ea typeface="华文细黑" panose="02010600040101010101" pitchFamily="2" charset="-122"/>
              <a:cs typeface="+mn-cs"/>
            </a:rPr>
            <a:t>验收入库</a:t>
          </a:r>
        </a:p>
      </dgm:t>
    </dgm:pt>
    <dgm:pt modelId="{26151C74-17EA-4C12-81C6-013A26154BA7}" type="parTrans" cxnId="{34FC0F54-7889-41EC-A729-749B1E2509C6}">
      <dgm:prSet/>
      <dgm:spPr/>
      <dgm:t>
        <a:bodyPr/>
        <a:lstStyle/>
        <a:p>
          <a:endParaRPr lang="zh-CN" altLang="en-US"/>
        </a:p>
      </dgm:t>
    </dgm:pt>
    <dgm:pt modelId="{A449DA4E-40D5-4C60-9468-0754F4DEB66F}" type="sibTrans" cxnId="{34FC0F54-7889-41EC-A729-749B1E2509C6}">
      <dgm:prSet/>
      <dgm:spPr/>
      <dgm:t>
        <a:bodyPr/>
        <a:lstStyle/>
        <a:p>
          <a:endParaRPr lang="zh-CN" altLang="en-US"/>
        </a:p>
      </dgm:t>
    </dgm:pt>
    <dgm:pt modelId="{B7CCFE01-D3FA-4ED4-8815-76DA0C48359B}">
      <dgm:prSet phldrT="[文本]" custT="1"/>
      <dgm:spPr/>
      <dgm:t>
        <a:bodyPr/>
        <a:lstStyle/>
        <a:p>
          <a:pPr marL="285750" lvl="1" indent="-285750" algn="l" defTabSz="1422400">
            <a:lnSpc>
              <a:spcPct val="90000"/>
            </a:lnSpc>
            <a:spcBef>
              <a:spcPct val="0"/>
            </a:spcBef>
            <a:spcAft>
              <a:spcPct val="15000"/>
            </a:spcAft>
            <a:buChar char="•"/>
          </a:pP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路径：科研条件</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固定资产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无形资产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耗材管理</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验收入库</a:t>
          </a:r>
        </a:p>
      </dgm:t>
    </dgm:pt>
    <dgm:pt modelId="{CABDFD6B-30C1-4373-8F6E-B627B370A611}" type="parTrans" cxnId="{A65D6FEC-1A30-4543-B608-82BA8BE6B1EC}">
      <dgm:prSet/>
      <dgm:spPr/>
      <dgm:t>
        <a:bodyPr/>
        <a:lstStyle/>
        <a:p>
          <a:endParaRPr lang="zh-CN" altLang="en-US"/>
        </a:p>
      </dgm:t>
    </dgm:pt>
    <dgm:pt modelId="{399DFDEB-A33A-42F7-BD73-F646EA2F957A}" type="sibTrans" cxnId="{A65D6FEC-1A30-4543-B608-82BA8BE6B1EC}">
      <dgm:prSet/>
      <dgm:spPr/>
      <dgm:t>
        <a:bodyPr/>
        <a:lstStyle/>
        <a:p>
          <a:endParaRPr lang="zh-CN" altLang="en-US"/>
        </a:p>
      </dgm:t>
    </dgm:pt>
    <dgm:pt modelId="{BA814E35-722A-4CC5-B5C1-5A9D4C5BFEB7}" type="pres">
      <dgm:prSet presAssocID="{B0ABF30A-6F2A-4CD2-A279-A317AB219131}" presName="linearFlow" presStyleCnt="0">
        <dgm:presLayoutVars>
          <dgm:dir/>
          <dgm:animLvl val="lvl"/>
          <dgm:resizeHandles val="exact"/>
        </dgm:presLayoutVars>
      </dgm:prSet>
      <dgm:spPr/>
      <dgm:t>
        <a:bodyPr/>
        <a:lstStyle/>
        <a:p>
          <a:endParaRPr lang="zh-CN" altLang="en-US"/>
        </a:p>
      </dgm:t>
    </dgm:pt>
    <dgm:pt modelId="{8B746E0A-A17A-4E33-9012-AAA244E1ED87}" type="pres">
      <dgm:prSet presAssocID="{D303008F-A482-4D90-A085-2EF0431CA7B6}" presName="composite" presStyleCnt="0"/>
      <dgm:spPr/>
    </dgm:pt>
    <dgm:pt modelId="{B1EEAFAC-9C95-429C-A7A6-EA7A4EC230C9}" type="pres">
      <dgm:prSet presAssocID="{D303008F-A482-4D90-A085-2EF0431CA7B6}" presName="parentText" presStyleLbl="alignNode1" presStyleIdx="0" presStyleCnt="1">
        <dgm:presLayoutVars>
          <dgm:chMax val="1"/>
          <dgm:bulletEnabled val="1"/>
        </dgm:presLayoutVars>
      </dgm:prSet>
      <dgm:spPr/>
      <dgm:t>
        <a:bodyPr/>
        <a:lstStyle/>
        <a:p>
          <a:endParaRPr lang="zh-CN" altLang="en-US"/>
        </a:p>
      </dgm:t>
    </dgm:pt>
    <dgm:pt modelId="{7AAD9478-4CA8-4D53-B016-7634077DED0C}" type="pres">
      <dgm:prSet presAssocID="{D303008F-A482-4D90-A085-2EF0431CA7B6}" presName="descendantText" presStyleLbl="alignAcc1" presStyleIdx="0" presStyleCnt="1">
        <dgm:presLayoutVars>
          <dgm:bulletEnabled val="1"/>
        </dgm:presLayoutVars>
      </dgm:prSet>
      <dgm:spPr/>
      <dgm:t>
        <a:bodyPr/>
        <a:lstStyle/>
        <a:p>
          <a:endParaRPr lang="zh-CN" altLang="en-US"/>
        </a:p>
      </dgm:t>
    </dgm:pt>
  </dgm:ptLst>
  <dgm:cxnLst>
    <dgm:cxn modelId="{7ACC8660-B808-4717-A4CF-3C47A0044E7F}" type="presOf" srcId="{B0ABF30A-6F2A-4CD2-A279-A317AB219131}" destId="{BA814E35-722A-4CC5-B5C1-5A9D4C5BFEB7}" srcOrd="0" destOrd="0" presId="urn:microsoft.com/office/officeart/2005/8/layout/chevron2"/>
    <dgm:cxn modelId="{34FC0F54-7889-41EC-A729-749B1E2509C6}" srcId="{D303008F-A482-4D90-A085-2EF0431CA7B6}" destId="{5D8D7092-B781-4FAD-B3B2-3340804CA019}" srcOrd="0" destOrd="0" parTransId="{26151C74-17EA-4C12-81C6-013A26154BA7}" sibTransId="{A449DA4E-40D5-4C60-9468-0754F4DEB66F}"/>
    <dgm:cxn modelId="{AC8D7DC9-1AD4-42C5-A7C0-34CD03A0D40F}" type="presOf" srcId="{5D8D7092-B781-4FAD-B3B2-3340804CA019}" destId="{7AAD9478-4CA8-4D53-B016-7634077DED0C}" srcOrd="0" destOrd="0" presId="urn:microsoft.com/office/officeart/2005/8/layout/chevron2"/>
    <dgm:cxn modelId="{772C41F2-4E3C-464E-853D-EFB29E1B2C68}" srcId="{B0ABF30A-6F2A-4CD2-A279-A317AB219131}" destId="{D303008F-A482-4D90-A085-2EF0431CA7B6}" srcOrd="0" destOrd="0" parTransId="{BC9FEF64-F3A4-4205-BD34-7BAEF58918EA}" sibTransId="{5A0D4264-8334-474A-9AFA-4DD05A883EB8}"/>
    <dgm:cxn modelId="{FCD7FBDD-658B-412A-B8B9-03A51FB4345D}" type="presOf" srcId="{B7CCFE01-D3FA-4ED4-8815-76DA0C48359B}" destId="{7AAD9478-4CA8-4D53-B016-7634077DED0C}" srcOrd="0" destOrd="1" presId="urn:microsoft.com/office/officeart/2005/8/layout/chevron2"/>
    <dgm:cxn modelId="{A65D6FEC-1A30-4543-B608-82BA8BE6B1EC}" srcId="{D303008F-A482-4D90-A085-2EF0431CA7B6}" destId="{B7CCFE01-D3FA-4ED4-8815-76DA0C48359B}" srcOrd="1" destOrd="0" parTransId="{CABDFD6B-30C1-4373-8F6E-B627B370A611}" sibTransId="{399DFDEB-A33A-42F7-BD73-F646EA2F957A}"/>
    <dgm:cxn modelId="{D7B22DF8-794B-4816-8A59-B25AB71CD4E2}" type="presOf" srcId="{D303008F-A482-4D90-A085-2EF0431CA7B6}" destId="{B1EEAFAC-9C95-429C-A7A6-EA7A4EC230C9}" srcOrd="0" destOrd="0" presId="urn:microsoft.com/office/officeart/2005/8/layout/chevron2"/>
    <dgm:cxn modelId="{236C23C3-E745-4B8F-9635-EEFCCBE75E80}" type="presParOf" srcId="{BA814E35-722A-4CC5-B5C1-5A9D4C5BFEB7}" destId="{8B746E0A-A17A-4E33-9012-AAA244E1ED87}" srcOrd="0" destOrd="0" presId="urn:microsoft.com/office/officeart/2005/8/layout/chevron2"/>
    <dgm:cxn modelId="{F2AE1C11-65F3-4EC8-9032-3ED1F7BA0BB9}" type="presParOf" srcId="{8B746E0A-A17A-4E33-9012-AAA244E1ED87}" destId="{B1EEAFAC-9C95-429C-A7A6-EA7A4EC230C9}" srcOrd="0" destOrd="0" presId="urn:microsoft.com/office/officeart/2005/8/layout/chevron2"/>
    <dgm:cxn modelId="{C091B956-3329-49B9-9345-7680C5A73BCB}" type="presParOf" srcId="{8B746E0A-A17A-4E33-9012-AAA244E1ED87}" destId="{7AAD9478-4CA8-4D53-B016-7634077DED0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ABF30A-6F2A-4CD2-A279-A317AB21913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D303008F-A482-4D90-A085-2EF0431CA7B6}">
      <dgm:prSet phldrT="[文本]"/>
      <dgm:spPr/>
      <dgm:t>
        <a:bodyPr/>
        <a:lstStyle/>
        <a:p>
          <a:r>
            <a:rPr lang="en-US" altLang="zh-CN" b="1" dirty="0"/>
            <a:t>1</a:t>
          </a:r>
          <a:endParaRPr lang="zh-CN" altLang="en-US" b="1" dirty="0"/>
        </a:p>
      </dgm:t>
    </dgm:pt>
    <dgm:pt modelId="{BC9FEF64-F3A4-4205-BD34-7BAEF58918EA}" type="parTrans" cxnId="{772C41F2-4E3C-464E-853D-EFB29E1B2C68}">
      <dgm:prSet/>
      <dgm:spPr/>
      <dgm:t>
        <a:bodyPr/>
        <a:lstStyle/>
        <a:p>
          <a:endParaRPr lang="zh-CN" altLang="en-US"/>
        </a:p>
      </dgm:t>
    </dgm:pt>
    <dgm:pt modelId="{5A0D4264-8334-474A-9AFA-4DD05A883EB8}" type="sibTrans" cxnId="{772C41F2-4E3C-464E-853D-EFB29E1B2C68}">
      <dgm:prSet/>
      <dgm:spPr/>
      <dgm:t>
        <a:bodyPr/>
        <a:lstStyle/>
        <a:p>
          <a:endParaRPr lang="zh-CN" altLang="en-US"/>
        </a:p>
      </dgm:t>
    </dgm:pt>
    <dgm:pt modelId="{5D8D7092-B781-4FAD-B3B2-3340804CA019}">
      <dgm:prSet phldrT="[文本]" custT="1"/>
      <dgm:spPr/>
      <dgm:t>
        <a:bodyPr/>
        <a:lstStyle/>
        <a:p>
          <a:pPr marL="285750" lvl="1" indent="-285750" algn="l" defTabSz="1422400">
            <a:lnSpc>
              <a:spcPct val="90000"/>
            </a:lnSpc>
            <a:spcBef>
              <a:spcPct val="0"/>
            </a:spcBef>
            <a:spcAft>
              <a:spcPct val="15000"/>
            </a:spcAft>
            <a:buChar char="•"/>
          </a:pPr>
          <a:r>
            <a:rPr lang="zh-CN" altLang="en-US" sz="2400" b="1" kern="1200" dirty="0">
              <a:solidFill>
                <a:srgbClr val="0070C0"/>
              </a:solidFill>
              <a:latin typeface="华文细黑" panose="02010600040101010101" pitchFamily="2" charset="-122"/>
              <a:ea typeface="华文细黑" panose="02010600040101010101" pitchFamily="2" charset="-122"/>
              <a:cs typeface="+mn-cs"/>
            </a:rPr>
            <a:t>验收入库</a:t>
          </a:r>
        </a:p>
      </dgm:t>
    </dgm:pt>
    <dgm:pt modelId="{26151C74-17EA-4C12-81C6-013A26154BA7}" type="parTrans" cxnId="{34FC0F54-7889-41EC-A729-749B1E2509C6}">
      <dgm:prSet/>
      <dgm:spPr/>
      <dgm:t>
        <a:bodyPr/>
        <a:lstStyle/>
        <a:p>
          <a:endParaRPr lang="zh-CN" altLang="en-US"/>
        </a:p>
      </dgm:t>
    </dgm:pt>
    <dgm:pt modelId="{A449DA4E-40D5-4C60-9468-0754F4DEB66F}" type="sibTrans" cxnId="{34FC0F54-7889-41EC-A729-749B1E2509C6}">
      <dgm:prSet/>
      <dgm:spPr/>
      <dgm:t>
        <a:bodyPr/>
        <a:lstStyle/>
        <a:p>
          <a:endParaRPr lang="zh-CN" altLang="en-US"/>
        </a:p>
      </dgm:t>
    </dgm:pt>
    <dgm:pt modelId="{B7CCFE01-D3FA-4ED4-8815-76DA0C48359B}">
      <dgm:prSet phldrT="[文本]" custT="1"/>
      <dgm:spPr/>
      <dgm:t>
        <a:bodyPr/>
        <a:lstStyle/>
        <a:p>
          <a:pPr marL="285750" lvl="1" indent="-285750" algn="l" defTabSz="1422400">
            <a:lnSpc>
              <a:spcPct val="90000"/>
            </a:lnSpc>
            <a:spcBef>
              <a:spcPct val="0"/>
            </a:spcBef>
            <a:spcAft>
              <a:spcPct val="15000"/>
            </a:spcAft>
            <a:buChar char="•"/>
          </a:pP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路径：科研条件</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固定资产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无形资产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耗材管理</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验收入库</a:t>
          </a:r>
        </a:p>
      </dgm:t>
    </dgm:pt>
    <dgm:pt modelId="{CABDFD6B-30C1-4373-8F6E-B627B370A611}" type="parTrans" cxnId="{A65D6FEC-1A30-4543-B608-82BA8BE6B1EC}">
      <dgm:prSet/>
      <dgm:spPr/>
      <dgm:t>
        <a:bodyPr/>
        <a:lstStyle/>
        <a:p>
          <a:endParaRPr lang="zh-CN" altLang="en-US"/>
        </a:p>
      </dgm:t>
    </dgm:pt>
    <dgm:pt modelId="{399DFDEB-A33A-42F7-BD73-F646EA2F957A}" type="sibTrans" cxnId="{A65D6FEC-1A30-4543-B608-82BA8BE6B1EC}">
      <dgm:prSet/>
      <dgm:spPr/>
      <dgm:t>
        <a:bodyPr/>
        <a:lstStyle/>
        <a:p>
          <a:endParaRPr lang="zh-CN" altLang="en-US"/>
        </a:p>
      </dgm:t>
    </dgm:pt>
    <dgm:pt modelId="{BA814E35-722A-4CC5-B5C1-5A9D4C5BFEB7}" type="pres">
      <dgm:prSet presAssocID="{B0ABF30A-6F2A-4CD2-A279-A317AB219131}" presName="linearFlow" presStyleCnt="0">
        <dgm:presLayoutVars>
          <dgm:dir/>
          <dgm:animLvl val="lvl"/>
          <dgm:resizeHandles val="exact"/>
        </dgm:presLayoutVars>
      </dgm:prSet>
      <dgm:spPr/>
      <dgm:t>
        <a:bodyPr/>
        <a:lstStyle/>
        <a:p>
          <a:endParaRPr lang="zh-CN" altLang="en-US"/>
        </a:p>
      </dgm:t>
    </dgm:pt>
    <dgm:pt modelId="{8B746E0A-A17A-4E33-9012-AAA244E1ED87}" type="pres">
      <dgm:prSet presAssocID="{D303008F-A482-4D90-A085-2EF0431CA7B6}" presName="composite" presStyleCnt="0"/>
      <dgm:spPr/>
    </dgm:pt>
    <dgm:pt modelId="{B1EEAFAC-9C95-429C-A7A6-EA7A4EC230C9}" type="pres">
      <dgm:prSet presAssocID="{D303008F-A482-4D90-A085-2EF0431CA7B6}" presName="parentText" presStyleLbl="alignNode1" presStyleIdx="0" presStyleCnt="1">
        <dgm:presLayoutVars>
          <dgm:chMax val="1"/>
          <dgm:bulletEnabled val="1"/>
        </dgm:presLayoutVars>
      </dgm:prSet>
      <dgm:spPr/>
      <dgm:t>
        <a:bodyPr/>
        <a:lstStyle/>
        <a:p>
          <a:endParaRPr lang="zh-CN" altLang="en-US"/>
        </a:p>
      </dgm:t>
    </dgm:pt>
    <dgm:pt modelId="{7AAD9478-4CA8-4D53-B016-7634077DED0C}" type="pres">
      <dgm:prSet presAssocID="{D303008F-A482-4D90-A085-2EF0431CA7B6}" presName="descendantText" presStyleLbl="alignAcc1" presStyleIdx="0" presStyleCnt="1">
        <dgm:presLayoutVars>
          <dgm:bulletEnabled val="1"/>
        </dgm:presLayoutVars>
      </dgm:prSet>
      <dgm:spPr/>
      <dgm:t>
        <a:bodyPr/>
        <a:lstStyle/>
        <a:p>
          <a:endParaRPr lang="zh-CN" altLang="en-US"/>
        </a:p>
      </dgm:t>
    </dgm:pt>
  </dgm:ptLst>
  <dgm:cxnLst>
    <dgm:cxn modelId="{7ACC8660-B808-4717-A4CF-3C47A0044E7F}" type="presOf" srcId="{B0ABF30A-6F2A-4CD2-A279-A317AB219131}" destId="{BA814E35-722A-4CC5-B5C1-5A9D4C5BFEB7}" srcOrd="0" destOrd="0" presId="urn:microsoft.com/office/officeart/2005/8/layout/chevron2"/>
    <dgm:cxn modelId="{34FC0F54-7889-41EC-A729-749B1E2509C6}" srcId="{D303008F-A482-4D90-A085-2EF0431CA7B6}" destId="{5D8D7092-B781-4FAD-B3B2-3340804CA019}" srcOrd="0" destOrd="0" parTransId="{26151C74-17EA-4C12-81C6-013A26154BA7}" sibTransId="{A449DA4E-40D5-4C60-9468-0754F4DEB66F}"/>
    <dgm:cxn modelId="{AC8D7DC9-1AD4-42C5-A7C0-34CD03A0D40F}" type="presOf" srcId="{5D8D7092-B781-4FAD-B3B2-3340804CA019}" destId="{7AAD9478-4CA8-4D53-B016-7634077DED0C}" srcOrd="0" destOrd="0" presId="urn:microsoft.com/office/officeart/2005/8/layout/chevron2"/>
    <dgm:cxn modelId="{772C41F2-4E3C-464E-853D-EFB29E1B2C68}" srcId="{B0ABF30A-6F2A-4CD2-A279-A317AB219131}" destId="{D303008F-A482-4D90-A085-2EF0431CA7B6}" srcOrd="0" destOrd="0" parTransId="{BC9FEF64-F3A4-4205-BD34-7BAEF58918EA}" sibTransId="{5A0D4264-8334-474A-9AFA-4DD05A883EB8}"/>
    <dgm:cxn modelId="{FCD7FBDD-658B-412A-B8B9-03A51FB4345D}" type="presOf" srcId="{B7CCFE01-D3FA-4ED4-8815-76DA0C48359B}" destId="{7AAD9478-4CA8-4D53-B016-7634077DED0C}" srcOrd="0" destOrd="1" presId="urn:microsoft.com/office/officeart/2005/8/layout/chevron2"/>
    <dgm:cxn modelId="{A65D6FEC-1A30-4543-B608-82BA8BE6B1EC}" srcId="{D303008F-A482-4D90-A085-2EF0431CA7B6}" destId="{B7CCFE01-D3FA-4ED4-8815-76DA0C48359B}" srcOrd="1" destOrd="0" parTransId="{CABDFD6B-30C1-4373-8F6E-B627B370A611}" sibTransId="{399DFDEB-A33A-42F7-BD73-F646EA2F957A}"/>
    <dgm:cxn modelId="{D7B22DF8-794B-4816-8A59-B25AB71CD4E2}" type="presOf" srcId="{D303008F-A482-4D90-A085-2EF0431CA7B6}" destId="{B1EEAFAC-9C95-429C-A7A6-EA7A4EC230C9}" srcOrd="0" destOrd="0" presId="urn:microsoft.com/office/officeart/2005/8/layout/chevron2"/>
    <dgm:cxn modelId="{236C23C3-E745-4B8F-9635-EEFCCBE75E80}" type="presParOf" srcId="{BA814E35-722A-4CC5-B5C1-5A9D4C5BFEB7}" destId="{8B746E0A-A17A-4E33-9012-AAA244E1ED87}" srcOrd="0" destOrd="0" presId="urn:microsoft.com/office/officeart/2005/8/layout/chevron2"/>
    <dgm:cxn modelId="{F2AE1C11-65F3-4EC8-9032-3ED1F7BA0BB9}" type="presParOf" srcId="{8B746E0A-A17A-4E33-9012-AAA244E1ED87}" destId="{B1EEAFAC-9C95-429C-A7A6-EA7A4EC230C9}" srcOrd="0" destOrd="0" presId="urn:microsoft.com/office/officeart/2005/8/layout/chevron2"/>
    <dgm:cxn modelId="{C091B956-3329-49B9-9345-7680C5A73BCB}" type="presParOf" srcId="{8B746E0A-A17A-4E33-9012-AAA244E1ED87}" destId="{7AAD9478-4CA8-4D53-B016-7634077DED0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E7F1A1-47FA-40E9-ACBB-60422598FA03}" type="doc">
      <dgm:prSet loTypeId="urn:microsoft.com/office/officeart/2005/8/layout/process1" loCatId="process" qsTypeId="urn:microsoft.com/office/officeart/2005/8/quickstyle/simple1" qsCatId="simple" csTypeId="urn:microsoft.com/office/officeart/2005/8/colors/accent1_2" csCatId="accent1" phldr="1"/>
      <dgm:spPr/>
    </dgm:pt>
    <dgm:pt modelId="{3BD295B7-14E8-4DFF-A4AA-B3850A8205A2}">
      <dgm:prSet phldrT="[文本]"/>
      <dgm:spPr/>
      <dgm:t>
        <a:bodyPr/>
        <a:lstStyle/>
        <a:p>
          <a:r>
            <a:rPr lang="zh-CN" altLang="en-US" dirty="0"/>
            <a:t>处置申请</a:t>
          </a:r>
        </a:p>
      </dgm:t>
    </dgm:pt>
    <dgm:pt modelId="{D8D1504E-D211-42D2-B023-014C6AD6756D}" type="parTrans" cxnId="{E5B54BB5-F448-4146-A08E-2BC4B5E393DC}">
      <dgm:prSet/>
      <dgm:spPr/>
      <dgm:t>
        <a:bodyPr/>
        <a:lstStyle/>
        <a:p>
          <a:endParaRPr lang="zh-CN" altLang="en-US"/>
        </a:p>
      </dgm:t>
    </dgm:pt>
    <dgm:pt modelId="{4E3B7708-8749-4BBA-B55B-D3ECC9B57E20}" type="sibTrans" cxnId="{E5B54BB5-F448-4146-A08E-2BC4B5E393DC}">
      <dgm:prSet/>
      <dgm:spPr/>
      <dgm:t>
        <a:bodyPr/>
        <a:lstStyle/>
        <a:p>
          <a:endParaRPr lang="zh-CN" altLang="en-US"/>
        </a:p>
      </dgm:t>
    </dgm:pt>
    <dgm:pt modelId="{456D275E-8E23-4E0A-A3B9-61FD0F692DD9}">
      <dgm:prSet phldrT="[文本]"/>
      <dgm:spPr/>
      <dgm:t>
        <a:bodyPr/>
        <a:lstStyle/>
        <a:p>
          <a:r>
            <a:rPr lang="zh-CN" altLang="en-US" dirty="0"/>
            <a:t>处置汇总</a:t>
          </a:r>
        </a:p>
      </dgm:t>
    </dgm:pt>
    <dgm:pt modelId="{08EB61F6-EFC9-4A62-99B4-97769E7B0CC9}" type="parTrans" cxnId="{81F4EA8E-F080-4118-A49D-B7B0A3BA08BE}">
      <dgm:prSet/>
      <dgm:spPr/>
      <dgm:t>
        <a:bodyPr/>
        <a:lstStyle/>
        <a:p>
          <a:endParaRPr lang="zh-CN" altLang="en-US"/>
        </a:p>
      </dgm:t>
    </dgm:pt>
    <dgm:pt modelId="{48339473-23F6-41F4-AD4B-493D1C9A1022}" type="sibTrans" cxnId="{81F4EA8E-F080-4118-A49D-B7B0A3BA08BE}">
      <dgm:prSet/>
      <dgm:spPr/>
      <dgm:t>
        <a:bodyPr/>
        <a:lstStyle/>
        <a:p>
          <a:endParaRPr lang="zh-CN" altLang="en-US"/>
        </a:p>
      </dgm:t>
    </dgm:pt>
    <dgm:pt modelId="{B4BE8B46-73C0-401C-8298-DF9F67F9EDFB}">
      <dgm:prSet phldrT="[文本]"/>
      <dgm:spPr/>
      <dgm:t>
        <a:bodyPr/>
        <a:lstStyle/>
        <a:p>
          <a:r>
            <a:rPr lang="zh-CN" altLang="en-US" dirty="0"/>
            <a:t>月末处置台账</a:t>
          </a:r>
        </a:p>
      </dgm:t>
    </dgm:pt>
    <dgm:pt modelId="{83094DC8-5B89-487E-9ADC-5F92AE845BAE}" type="parTrans" cxnId="{0C9D7AC9-1217-4FF4-807A-922629DAAF28}">
      <dgm:prSet/>
      <dgm:spPr/>
      <dgm:t>
        <a:bodyPr/>
        <a:lstStyle/>
        <a:p>
          <a:endParaRPr lang="zh-CN" altLang="en-US"/>
        </a:p>
      </dgm:t>
    </dgm:pt>
    <dgm:pt modelId="{2FBD9BF3-EDCF-4811-A8D2-5A6FA0A7886A}" type="sibTrans" cxnId="{0C9D7AC9-1217-4FF4-807A-922629DAAF28}">
      <dgm:prSet/>
      <dgm:spPr/>
      <dgm:t>
        <a:bodyPr/>
        <a:lstStyle/>
        <a:p>
          <a:endParaRPr lang="zh-CN" altLang="en-US"/>
        </a:p>
      </dgm:t>
    </dgm:pt>
    <dgm:pt modelId="{73074A19-6018-44E8-A49D-6A036367EC27}" type="pres">
      <dgm:prSet presAssocID="{CBE7F1A1-47FA-40E9-ACBB-60422598FA03}" presName="Name0" presStyleCnt="0">
        <dgm:presLayoutVars>
          <dgm:dir/>
          <dgm:resizeHandles val="exact"/>
        </dgm:presLayoutVars>
      </dgm:prSet>
      <dgm:spPr/>
    </dgm:pt>
    <dgm:pt modelId="{873CE673-34D2-4DC2-9032-A56C46432BBC}" type="pres">
      <dgm:prSet presAssocID="{3BD295B7-14E8-4DFF-A4AA-B3850A8205A2}" presName="node" presStyleLbl="node1" presStyleIdx="0" presStyleCnt="3">
        <dgm:presLayoutVars>
          <dgm:bulletEnabled val="1"/>
        </dgm:presLayoutVars>
      </dgm:prSet>
      <dgm:spPr/>
      <dgm:t>
        <a:bodyPr/>
        <a:lstStyle/>
        <a:p>
          <a:endParaRPr lang="zh-CN" altLang="en-US"/>
        </a:p>
      </dgm:t>
    </dgm:pt>
    <dgm:pt modelId="{E88DB500-FA05-4CF7-98D0-BF9F4EE0EB2D}" type="pres">
      <dgm:prSet presAssocID="{4E3B7708-8749-4BBA-B55B-D3ECC9B57E20}" presName="sibTrans" presStyleLbl="sibTrans2D1" presStyleIdx="0" presStyleCnt="2"/>
      <dgm:spPr/>
      <dgm:t>
        <a:bodyPr/>
        <a:lstStyle/>
        <a:p>
          <a:endParaRPr lang="zh-CN" altLang="en-US"/>
        </a:p>
      </dgm:t>
    </dgm:pt>
    <dgm:pt modelId="{F04F1CD2-F560-41A4-A841-9FA26A377B30}" type="pres">
      <dgm:prSet presAssocID="{4E3B7708-8749-4BBA-B55B-D3ECC9B57E20}" presName="connectorText" presStyleLbl="sibTrans2D1" presStyleIdx="0" presStyleCnt="2"/>
      <dgm:spPr/>
      <dgm:t>
        <a:bodyPr/>
        <a:lstStyle/>
        <a:p>
          <a:endParaRPr lang="zh-CN" altLang="en-US"/>
        </a:p>
      </dgm:t>
    </dgm:pt>
    <dgm:pt modelId="{0F8E41DB-BB82-4B9C-95C9-185E73A0955A}" type="pres">
      <dgm:prSet presAssocID="{456D275E-8E23-4E0A-A3B9-61FD0F692DD9}" presName="node" presStyleLbl="node1" presStyleIdx="1" presStyleCnt="3">
        <dgm:presLayoutVars>
          <dgm:bulletEnabled val="1"/>
        </dgm:presLayoutVars>
      </dgm:prSet>
      <dgm:spPr/>
      <dgm:t>
        <a:bodyPr/>
        <a:lstStyle/>
        <a:p>
          <a:endParaRPr lang="zh-CN" altLang="en-US"/>
        </a:p>
      </dgm:t>
    </dgm:pt>
    <dgm:pt modelId="{FDDB56FB-00DB-48A7-913C-E81615201DE9}" type="pres">
      <dgm:prSet presAssocID="{48339473-23F6-41F4-AD4B-493D1C9A1022}" presName="sibTrans" presStyleLbl="sibTrans2D1" presStyleIdx="1" presStyleCnt="2"/>
      <dgm:spPr/>
      <dgm:t>
        <a:bodyPr/>
        <a:lstStyle/>
        <a:p>
          <a:endParaRPr lang="zh-CN" altLang="en-US"/>
        </a:p>
      </dgm:t>
    </dgm:pt>
    <dgm:pt modelId="{8195C2DA-9012-484E-A33D-5A4D1535CD0B}" type="pres">
      <dgm:prSet presAssocID="{48339473-23F6-41F4-AD4B-493D1C9A1022}" presName="connectorText" presStyleLbl="sibTrans2D1" presStyleIdx="1" presStyleCnt="2"/>
      <dgm:spPr/>
      <dgm:t>
        <a:bodyPr/>
        <a:lstStyle/>
        <a:p>
          <a:endParaRPr lang="zh-CN" altLang="en-US"/>
        </a:p>
      </dgm:t>
    </dgm:pt>
    <dgm:pt modelId="{370ADFDB-0534-431C-985A-9E0ABE76DAA7}" type="pres">
      <dgm:prSet presAssocID="{B4BE8B46-73C0-401C-8298-DF9F67F9EDFB}" presName="node" presStyleLbl="node1" presStyleIdx="2" presStyleCnt="3" custScaleX="138364">
        <dgm:presLayoutVars>
          <dgm:bulletEnabled val="1"/>
        </dgm:presLayoutVars>
      </dgm:prSet>
      <dgm:spPr/>
      <dgm:t>
        <a:bodyPr/>
        <a:lstStyle/>
        <a:p>
          <a:endParaRPr lang="zh-CN" altLang="en-US"/>
        </a:p>
      </dgm:t>
    </dgm:pt>
  </dgm:ptLst>
  <dgm:cxnLst>
    <dgm:cxn modelId="{81F4EA8E-F080-4118-A49D-B7B0A3BA08BE}" srcId="{CBE7F1A1-47FA-40E9-ACBB-60422598FA03}" destId="{456D275E-8E23-4E0A-A3B9-61FD0F692DD9}" srcOrd="1" destOrd="0" parTransId="{08EB61F6-EFC9-4A62-99B4-97769E7B0CC9}" sibTransId="{48339473-23F6-41F4-AD4B-493D1C9A1022}"/>
    <dgm:cxn modelId="{4ECDF7AF-CB98-44E7-881F-EC39322C205C}" type="presOf" srcId="{4E3B7708-8749-4BBA-B55B-D3ECC9B57E20}" destId="{F04F1CD2-F560-41A4-A841-9FA26A377B30}" srcOrd="1" destOrd="0" presId="urn:microsoft.com/office/officeart/2005/8/layout/process1"/>
    <dgm:cxn modelId="{2789C528-2E61-45E5-8222-C762D95E37EF}" type="presOf" srcId="{3BD295B7-14E8-4DFF-A4AA-B3850A8205A2}" destId="{873CE673-34D2-4DC2-9032-A56C46432BBC}" srcOrd="0" destOrd="0" presId="urn:microsoft.com/office/officeart/2005/8/layout/process1"/>
    <dgm:cxn modelId="{0C9D7AC9-1217-4FF4-807A-922629DAAF28}" srcId="{CBE7F1A1-47FA-40E9-ACBB-60422598FA03}" destId="{B4BE8B46-73C0-401C-8298-DF9F67F9EDFB}" srcOrd="2" destOrd="0" parTransId="{83094DC8-5B89-487E-9ADC-5F92AE845BAE}" sibTransId="{2FBD9BF3-EDCF-4811-A8D2-5A6FA0A7886A}"/>
    <dgm:cxn modelId="{CBFA28A2-37B9-4EC4-A49E-542D3856F43C}" type="presOf" srcId="{B4BE8B46-73C0-401C-8298-DF9F67F9EDFB}" destId="{370ADFDB-0534-431C-985A-9E0ABE76DAA7}" srcOrd="0" destOrd="0" presId="urn:microsoft.com/office/officeart/2005/8/layout/process1"/>
    <dgm:cxn modelId="{56E1C11D-23AC-44F2-A119-66D09D9D5517}" type="presOf" srcId="{4E3B7708-8749-4BBA-B55B-D3ECC9B57E20}" destId="{E88DB500-FA05-4CF7-98D0-BF9F4EE0EB2D}" srcOrd="0" destOrd="0" presId="urn:microsoft.com/office/officeart/2005/8/layout/process1"/>
    <dgm:cxn modelId="{7CBD3D80-3C0C-425C-A9C0-DE6E94CD0BC7}" type="presOf" srcId="{CBE7F1A1-47FA-40E9-ACBB-60422598FA03}" destId="{73074A19-6018-44E8-A49D-6A036367EC27}" srcOrd="0" destOrd="0" presId="urn:microsoft.com/office/officeart/2005/8/layout/process1"/>
    <dgm:cxn modelId="{F6C1497E-9C6E-4A47-94EE-9C4C2807FC6A}" type="presOf" srcId="{456D275E-8E23-4E0A-A3B9-61FD0F692DD9}" destId="{0F8E41DB-BB82-4B9C-95C9-185E73A0955A}" srcOrd="0" destOrd="0" presId="urn:microsoft.com/office/officeart/2005/8/layout/process1"/>
    <dgm:cxn modelId="{0E83B97F-9276-46DE-924F-1E775E8AE257}" type="presOf" srcId="{48339473-23F6-41F4-AD4B-493D1C9A1022}" destId="{FDDB56FB-00DB-48A7-913C-E81615201DE9}" srcOrd="0" destOrd="0" presId="urn:microsoft.com/office/officeart/2005/8/layout/process1"/>
    <dgm:cxn modelId="{E5B54BB5-F448-4146-A08E-2BC4B5E393DC}" srcId="{CBE7F1A1-47FA-40E9-ACBB-60422598FA03}" destId="{3BD295B7-14E8-4DFF-A4AA-B3850A8205A2}" srcOrd="0" destOrd="0" parTransId="{D8D1504E-D211-42D2-B023-014C6AD6756D}" sibTransId="{4E3B7708-8749-4BBA-B55B-D3ECC9B57E20}"/>
    <dgm:cxn modelId="{342B50E7-55FF-4F06-86E7-7140956A517C}" type="presOf" srcId="{48339473-23F6-41F4-AD4B-493D1C9A1022}" destId="{8195C2DA-9012-484E-A33D-5A4D1535CD0B}" srcOrd="1" destOrd="0" presId="urn:microsoft.com/office/officeart/2005/8/layout/process1"/>
    <dgm:cxn modelId="{54C4C4FE-1410-4D7B-8085-546DA2FDE17B}" type="presParOf" srcId="{73074A19-6018-44E8-A49D-6A036367EC27}" destId="{873CE673-34D2-4DC2-9032-A56C46432BBC}" srcOrd="0" destOrd="0" presId="urn:microsoft.com/office/officeart/2005/8/layout/process1"/>
    <dgm:cxn modelId="{CA382B1E-51F5-457C-B2BE-84317FFDC25F}" type="presParOf" srcId="{73074A19-6018-44E8-A49D-6A036367EC27}" destId="{E88DB500-FA05-4CF7-98D0-BF9F4EE0EB2D}" srcOrd="1" destOrd="0" presId="urn:microsoft.com/office/officeart/2005/8/layout/process1"/>
    <dgm:cxn modelId="{AE957A06-E4B7-4C5E-BB53-B9BAE7DC7EAD}" type="presParOf" srcId="{E88DB500-FA05-4CF7-98D0-BF9F4EE0EB2D}" destId="{F04F1CD2-F560-41A4-A841-9FA26A377B30}" srcOrd="0" destOrd="0" presId="urn:microsoft.com/office/officeart/2005/8/layout/process1"/>
    <dgm:cxn modelId="{C9AF8445-4B43-41BE-9D48-8ED90BD11EFE}" type="presParOf" srcId="{73074A19-6018-44E8-A49D-6A036367EC27}" destId="{0F8E41DB-BB82-4B9C-95C9-185E73A0955A}" srcOrd="2" destOrd="0" presId="urn:microsoft.com/office/officeart/2005/8/layout/process1"/>
    <dgm:cxn modelId="{DE2274B6-0B70-425A-A5BF-E0F71130A899}" type="presParOf" srcId="{73074A19-6018-44E8-A49D-6A036367EC27}" destId="{FDDB56FB-00DB-48A7-913C-E81615201DE9}" srcOrd="3" destOrd="0" presId="urn:microsoft.com/office/officeart/2005/8/layout/process1"/>
    <dgm:cxn modelId="{332111F4-5AA8-4D0B-A1A5-F0B8D1EEEB30}" type="presParOf" srcId="{FDDB56FB-00DB-48A7-913C-E81615201DE9}" destId="{8195C2DA-9012-484E-A33D-5A4D1535CD0B}" srcOrd="0" destOrd="0" presId="urn:microsoft.com/office/officeart/2005/8/layout/process1"/>
    <dgm:cxn modelId="{112C5277-A4C1-4477-B72B-F62E1237D00F}" type="presParOf" srcId="{73074A19-6018-44E8-A49D-6A036367EC27}" destId="{370ADFDB-0534-431C-985A-9E0ABE76DAA7}"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8787D-D094-4E81-8198-34F6FB4A8AA8}">
      <dsp:nvSpPr>
        <dsp:cNvPr id="0" name=""/>
        <dsp:cNvSpPr/>
      </dsp:nvSpPr>
      <dsp:spPr>
        <a:xfrm rot="5400000">
          <a:off x="-180928" y="185218"/>
          <a:ext cx="1206192" cy="8443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altLang="zh-CN" sz="2300" b="1" kern="1200" dirty="0"/>
            <a:t>1</a:t>
          </a:r>
          <a:endParaRPr lang="zh-CN" altLang="en-US" sz="2300" b="1" kern="1200" dirty="0"/>
        </a:p>
      </dsp:txBody>
      <dsp:txXfrm rot="-5400000">
        <a:off x="1" y="426456"/>
        <a:ext cx="844334" cy="361858"/>
      </dsp:txXfrm>
    </dsp:sp>
    <dsp:sp modelId="{EB35B9BB-C5C7-45C1-83C6-D07F0EEB5A3A}">
      <dsp:nvSpPr>
        <dsp:cNvPr id="0" name=""/>
        <dsp:cNvSpPr/>
      </dsp:nvSpPr>
      <dsp:spPr>
        <a:xfrm rot="5400000">
          <a:off x="4025663" y="-3177039"/>
          <a:ext cx="784024" cy="714668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85750" lvl="1" indent="-285750" algn="l" defTabSz="1422400">
            <a:lnSpc>
              <a:spcPct val="90000"/>
            </a:lnSpc>
            <a:spcBef>
              <a:spcPct val="0"/>
            </a:spcBef>
            <a:spcAft>
              <a:spcPct val="15000"/>
            </a:spcAft>
            <a:buChar char="••"/>
          </a:pPr>
          <a:r>
            <a:rPr lang="zh-CN" altLang="en-US" sz="2400" b="1" kern="1200" dirty="0">
              <a:solidFill>
                <a:srgbClr val="0070C0"/>
              </a:solidFill>
              <a:latin typeface="华文细黑" panose="02010600040101010101" pitchFamily="2" charset="-122"/>
              <a:ea typeface="华文细黑" panose="02010600040101010101" pitchFamily="2" charset="-122"/>
              <a:cs typeface="+mn-cs"/>
            </a:rPr>
            <a:t>采购申请</a:t>
          </a:r>
        </a:p>
        <a:p>
          <a:pPr marL="285750" lvl="1" indent="-285750" algn="l" defTabSz="1422400">
            <a:lnSpc>
              <a:spcPct val="90000"/>
            </a:lnSpc>
            <a:spcBef>
              <a:spcPct val="0"/>
            </a:spcBef>
            <a:spcAft>
              <a:spcPct val="15000"/>
            </a:spcAft>
            <a:buChar char="••"/>
          </a:pP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路径：科研条件</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固定资产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无形资产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耗材管理</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采购申请</a:t>
          </a:r>
        </a:p>
      </dsp:txBody>
      <dsp:txXfrm rot="-5400000">
        <a:off x="844334" y="42563"/>
        <a:ext cx="7108410" cy="707478"/>
      </dsp:txXfrm>
    </dsp:sp>
    <dsp:sp modelId="{7C4EA042-12EA-437A-BA31-27D6EAE905EA}">
      <dsp:nvSpPr>
        <dsp:cNvPr id="0" name=""/>
        <dsp:cNvSpPr/>
      </dsp:nvSpPr>
      <dsp:spPr>
        <a:xfrm rot="5400000">
          <a:off x="-180928" y="1244294"/>
          <a:ext cx="1206192" cy="8443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altLang="zh-CN" sz="2300" b="1" kern="1200" dirty="0"/>
            <a:t>2</a:t>
          </a:r>
          <a:endParaRPr lang="zh-CN" altLang="en-US" sz="2300" b="1" kern="1200" dirty="0"/>
        </a:p>
      </dsp:txBody>
      <dsp:txXfrm rot="-5400000">
        <a:off x="1" y="1485532"/>
        <a:ext cx="844334" cy="361858"/>
      </dsp:txXfrm>
    </dsp:sp>
    <dsp:sp modelId="{4038120E-83AC-4D29-A0A9-538B727801CC}">
      <dsp:nvSpPr>
        <dsp:cNvPr id="0" name=""/>
        <dsp:cNvSpPr/>
      </dsp:nvSpPr>
      <dsp:spPr>
        <a:xfrm rot="5400000">
          <a:off x="4025663" y="-2117963"/>
          <a:ext cx="784024" cy="714668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85750" lvl="1" indent="-285750" algn="l" defTabSz="1422400">
            <a:lnSpc>
              <a:spcPct val="90000"/>
            </a:lnSpc>
            <a:spcBef>
              <a:spcPct val="0"/>
            </a:spcBef>
            <a:spcAft>
              <a:spcPct val="15000"/>
            </a:spcAft>
            <a:buChar char="••"/>
          </a:pPr>
          <a:r>
            <a:rPr lang="zh-CN" altLang="en-US" sz="2400" b="1" kern="1200" dirty="0">
              <a:solidFill>
                <a:srgbClr val="0070C0"/>
              </a:solidFill>
              <a:latin typeface="华文细黑" panose="02010600040101010101" pitchFamily="2" charset="-122"/>
              <a:ea typeface="华文细黑" panose="02010600040101010101" pitchFamily="2" charset="-122"/>
              <a:cs typeface="+mn-cs"/>
            </a:rPr>
            <a:t>采购订单</a:t>
          </a:r>
        </a:p>
        <a:p>
          <a:pPr marL="285750" lvl="1" indent="-285750" algn="l" defTabSz="1422400">
            <a:lnSpc>
              <a:spcPct val="90000"/>
            </a:lnSpc>
            <a:spcBef>
              <a:spcPct val="0"/>
            </a:spcBef>
            <a:spcAft>
              <a:spcPct val="15000"/>
            </a:spcAft>
            <a:buChar char="••"/>
          </a:pP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路径：科研条件</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固定资产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无形资产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耗材管理</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采购订单</a:t>
          </a:r>
        </a:p>
      </dsp:txBody>
      <dsp:txXfrm rot="-5400000">
        <a:off x="844334" y="1101639"/>
        <a:ext cx="7108410" cy="707478"/>
      </dsp:txXfrm>
    </dsp:sp>
    <dsp:sp modelId="{B1EEAFAC-9C95-429C-A7A6-EA7A4EC230C9}">
      <dsp:nvSpPr>
        <dsp:cNvPr id="0" name=""/>
        <dsp:cNvSpPr/>
      </dsp:nvSpPr>
      <dsp:spPr>
        <a:xfrm rot="5400000">
          <a:off x="-180928" y="2303370"/>
          <a:ext cx="1206192" cy="8443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altLang="zh-CN" sz="2300" b="1" kern="1200" dirty="0"/>
            <a:t>3</a:t>
          </a:r>
          <a:endParaRPr lang="zh-CN" altLang="en-US" sz="2300" b="1" kern="1200" dirty="0"/>
        </a:p>
      </dsp:txBody>
      <dsp:txXfrm rot="-5400000">
        <a:off x="1" y="2544608"/>
        <a:ext cx="844334" cy="361858"/>
      </dsp:txXfrm>
    </dsp:sp>
    <dsp:sp modelId="{7AAD9478-4CA8-4D53-B016-7634077DED0C}">
      <dsp:nvSpPr>
        <dsp:cNvPr id="0" name=""/>
        <dsp:cNvSpPr/>
      </dsp:nvSpPr>
      <dsp:spPr>
        <a:xfrm rot="5400000">
          <a:off x="4025663" y="-1058887"/>
          <a:ext cx="784024" cy="714668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85750" lvl="1" indent="-285750" algn="l" defTabSz="1422400">
            <a:lnSpc>
              <a:spcPct val="90000"/>
            </a:lnSpc>
            <a:spcBef>
              <a:spcPct val="0"/>
            </a:spcBef>
            <a:spcAft>
              <a:spcPct val="15000"/>
            </a:spcAft>
            <a:buChar char="••"/>
          </a:pPr>
          <a:r>
            <a:rPr lang="zh-CN" altLang="en-US" sz="2400" b="1" kern="1200" dirty="0">
              <a:solidFill>
                <a:srgbClr val="0070C0"/>
              </a:solidFill>
              <a:latin typeface="华文细黑" panose="02010600040101010101" pitchFamily="2" charset="-122"/>
              <a:ea typeface="华文细黑" panose="02010600040101010101" pitchFamily="2" charset="-122"/>
              <a:cs typeface="+mn-cs"/>
            </a:rPr>
            <a:t>验收入库</a:t>
          </a:r>
        </a:p>
        <a:p>
          <a:pPr marL="285750" lvl="1" indent="-285750" algn="l" defTabSz="1422400">
            <a:lnSpc>
              <a:spcPct val="90000"/>
            </a:lnSpc>
            <a:spcBef>
              <a:spcPct val="0"/>
            </a:spcBef>
            <a:spcAft>
              <a:spcPct val="15000"/>
            </a:spcAft>
            <a:buChar char="••"/>
          </a:pP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路径：科研条件</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固定资产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无形资产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耗材管理</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验收入库</a:t>
          </a:r>
        </a:p>
      </dsp:txBody>
      <dsp:txXfrm rot="-5400000">
        <a:off x="844334" y="2160715"/>
        <a:ext cx="7108410" cy="707478"/>
      </dsp:txXfrm>
    </dsp:sp>
    <dsp:sp modelId="{1EC558DF-EC3A-466B-B62F-7264514BF5EB}">
      <dsp:nvSpPr>
        <dsp:cNvPr id="0" name=""/>
        <dsp:cNvSpPr/>
      </dsp:nvSpPr>
      <dsp:spPr>
        <a:xfrm rot="5400000">
          <a:off x="-180928" y="3362447"/>
          <a:ext cx="1206192" cy="8443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altLang="zh-CN" sz="2300" b="1" kern="1200" dirty="0"/>
            <a:t>4</a:t>
          </a:r>
          <a:endParaRPr lang="zh-CN" altLang="en-US" sz="2300" b="1" kern="1200" dirty="0"/>
        </a:p>
      </dsp:txBody>
      <dsp:txXfrm rot="-5400000">
        <a:off x="1" y="3603685"/>
        <a:ext cx="844334" cy="361858"/>
      </dsp:txXfrm>
    </dsp:sp>
    <dsp:sp modelId="{7719B731-3CCD-4337-A7CD-D681D1447612}">
      <dsp:nvSpPr>
        <dsp:cNvPr id="0" name=""/>
        <dsp:cNvSpPr/>
      </dsp:nvSpPr>
      <dsp:spPr>
        <a:xfrm rot="5400000">
          <a:off x="4025663" y="188"/>
          <a:ext cx="784024" cy="714668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85750" lvl="1" indent="-285750" algn="l" defTabSz="1422400">
            <a:lnSpc>
              <a:spcPct val="90000"/>
            </a:lnSpc>
            <a:spcBef>
              <a:spcPct val="0"/>
            </a:spcBef>
            <a:spcAft>
              <a:spcPct val="15000"/>
            </a:spcAft>
            <a:buChar char="••"/>
          </a:pPr>
          <a:r>
            <a:rPr lang="zh-CN" altLang="en-US" sz="2400" b="1" kern="1200" dirty="0">
              <a:solidFill>
                <a:srgbClr val="0070C0"/>
              </a:solidFill>
              <a:latin typeface="华文细黑" panose="02010600040101010101" pitchFamily="2" charset="-122"/>
              <a:ea typeface="华文细黑" panose="02010600040101010101" pitchFamily="2" charset="-122"/>
              <a:cs typeface="+mn-cs"/>
            </a:rPr>
            <a:t>报销申请</a:t>
          </a:r>
        </a:p>
        <a:p>
          <a:pPr marL="285750" lvl="1" indent="-285750" algn="l" defTabSz="1422400">
            <a:lnSpc>
              <a:spcPct val="90000"/>
            </a:lnSpc>
            <a:spcBef>
              <a:spcPct val="0"/>
            </a:spcBef>
            <a:spcAft>
              <a:spcPct val="15000"/>
            </a:spcAft>
            <a:buChar char="••"/>
          </a:pP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路径：综合财务</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我的报销</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固定资产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无形资产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耗材</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费用报销单</a:t>
          </a:r>
        </a:p>
      </dsp:txBody>
      <dsp:txXfrm rot="-5400000">
        <a:off x="844334" y="3219791"/>
        <a:ext cx="7108410" cy="7074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8787D-D094-4E81-8198-34F6FB4A8AA8}">
      <dsp:nvSpPr>
        <dsp:cNvPr id="0" name=""/>
        <dsp:cNvSpPr/>
      </dsp:nvSpPr>
      <dsp:spPr>
        <a:xfrm rot="5400000">
          <a:off x="-163850" y="168881"/>
          <a:ext cx="1092335" cy="7646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altLang="zh-CN" sz="2100" b="1" kern="1200" dirty="0"/>
            <a:t>1</a:t>
          </a:r>
          <a:endParaRPr lang="zh-CN" altLang="en-US" sz="2100" b="1" kern="1200" dirty="0"/>
        </a:p>
      </dsp:txBody>
      <dsp:txXfrm rot="-5400000">
        <a:off x="1" y="387347"/>
        <a:ext cx="764634" cy="327701"/>
      </dsp:txXfrm>
    </dsp:sp>
    <dsp:sp modelId="{EB35B9BB-C5C7-45C1-83C6-D07F0EEB5A3A}">
      <dsp:nvSpPr>
        <dsp:cNvPr id="0" name=""/>
        <dsp:cNvSpPr/>
      </dsp:nvSpPr>
      <dsp:spPr>
        <a:xfrm rot="5400000">
          <a:off x="4022817" y="-3253151"/>
          <a:ext cx="710018" cy="722638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85750" lvl="1" indent="-285750" algn="l" defTabSz="1422400">
            <a:lnSpc>
              <a:spcPct val="90000"/>
            </a:lnSpc>
            <a:spcBef>
              <a:spcPct val="0"/>
            </a:spcBef>
            <a:spcAft>
              <a:spcPct val="15000"/>
            </a:spcAft>
            <a:buChar char="••"/>
          </a:pPr>
          <a:r>
            <a:rPr lang="zh-CN" altLang="en-US" sz="2400" b="1" kern="1200" dirty="0">
              <a:solidFill>
                <a:srgbClr val="0070C0"/>
              </a:solidFill>
              <a:latin typeface="华文细黑" panose="02010600040101010101" pitchFamily="2" charset="-122"/>
              <a:ea typeface="华文细黑" panose="02010600040101010101" pitchFamily="2" charset="-122"/>
              <a:cs typeface="+mn-cs"/>
            </a:rPr>
            <a:t>采购申请</a:t>
          </a:r>
        </a:p>
        <a:p>
          <a:pPr marL="285750" lvl="1" indent="-285750" algn="l" defTabSz="1422400">
            <a:lnSpc>
              <a:spcPct val="90000"/>
            </a:lnSpc>
            <a:spcBef>
              <a:spcPct val="0"/>
            </a:spcBef>
            <a:spcAft>
              <a:spcPct val="15000"/>
            </a:spcAft>
            <a:buChar char="••"/>
          </a:pP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路径：科研条件</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固定资产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无形资产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耗材管理</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采购申请</a:t>
          </a:r>
        </a:p>
      </dsp:txBody>
      <dsp:txXfrm rot="-5400000">
        <a:off x="764635" y="39691"/>
        <a:ext cx="7191723" cy="640698"/>
      </dsp:txXfrm>
    </dsp:sp>
    <dsp:sp modelId="{7C4EA042-12EA-437A-BA31-27D6EAE905EA}">
      <dsp:nvSpPr>
        <dsp:cNvPr id="0" name=""/>
        <dsp:cNvSpPr/>
      </dsp:nvSpPr>
      <dsp:spPr>
        <a:xfrm rot="5400000">
          <a:off x="-163850" y="1144281"/>
          <a:ext cx="1092335" cy="7646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altLang="zh-CN" sz="2100" b="1" kern="1200" dirty="0"/>
            <a:t>2</a:t>
          </a:r>
          <a:endParaRPr lang="zh-CN" altLang="en-US" sz="2100" b="1" kern="1200" dirty="0"/>
        </a:p>
      </dsp:txBody>
      <dsp:txXfrm rot="-5400000">
        <a:off x="1" y="1362747"/>
        <a:ext cx="764634" cy="327701"/>
      </dsp:txXfrm>
    </dsp:sp>
    <dsp:sp modelId="{4038120E-83AC-4D29-A0A9-538B727801CC}">
      <dsp:nvSpPr>
        <dsp:cNvPr id="0" name=""/>
        <dsp:cNvSpPr/>
      </dsp:nvSpPr>
      <dsp:spPr>
        <a:xfrm rot="5400000">
          <a:off x="4022817" y="-2277750"/>
          <a:ext cx="710018" cy="722638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85750" lvl="1" indent="-285750" algn="l" defTabSz="1422400">
            <a:lnSpc>
              <a:spcPct val="90000"/>
            </a:lnSpc>
            <a:spcBef>
              <a:spcPct val="0"/>
            </a:spcBef>
            <a:spcAft>
              <a:spcPct val="15000"/>
            </a:spcAft>
            <a:buChar char="••"/>
          </a:pPr>
          <a:r>
            <a:rPr lang="zh-CN" altLang="en-US" sz="2400" b="1" kern="1200" dirty="0">
              <a:solidFill>
                <a:srgbClr val="0070C0"/>
              </a:solidFill>
              <a:latin typeface="华文细黑" panose="02010600040101010101" pitchFamily="2" charset="-122"/>
              <a:ea typeface="华文细黑" panose="02010600040101010101" pitchFamily="2" charset="-122"/>
              <a:cs typeface="+mn-cs"/>
            </a:rPr>
            <a:t>采购订单</a:t>
          </a:r>
        </a:p>
        <a:p>
          <a:pPr marL="285750" lvl="1" indent="-285750" algn="l" defTabSz="1422400">
            <a:lnSpc>
              <a:spcPct val="90000"/>
            </a:lnSpc>
            <a:spcBef>
              <a:spcPct val="0"/>
            </a:spcBef>
            <a:spcAft>
              <a:spcPct val="15000"/>
            </a:spcAft>
            <a:buChar char="••"/>
          </a:pP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路径：科研条件</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固定资产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无形资产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耗材管理</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采购订单</a:t>
          </a:r>
        </a:p>
      </dsp:txBody>
      <dsp:txXfrm rot="-5400000">
        <a:off x="764635" y="1015092"/>
        <a:ext cx="7191723" cy="640698"/>
      </dsp:txXfrm>
    </dsp:sp>
    <dsp:sp modelId="{363CEBCB-311F-4D47-864F-1A3E9596EA08}">
      <dsp:nvSpPr>
        <dsp:cNvPr id="0" name=""/>
        <dsp:cNvSpPr/>
      </dsp:nvSpPr>
      <dsp:spPr>
        <a:xfrm rot="5400000">
          <a:off x="-163850" y="2119682"/>
          <a:ext cx="1092335" cy="764634"/>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altLang="zh-CN" sz="2000" b="1" kern="1200" dirty="0">
              <a:solidFill>
                <a:prstClr val="white"/>
              </a:solidFill>
              <a:latin typeface="Calibri"/>
              <a:ea typeface="宋体" panose="02010600030101010101" pitchFamily="2" charset="-122"/>
              <a:cs typeface="+mn-cs"/>
            </a:rPr>
            <a:t>3</a:t>
          </a:r>
          <a:endParaRPr lang="zh-CN" altLang="en-US" sz="2000" b="1" kern="1200" dirty="0">
            <a:solidFill>
              <a:prstClr val="white"/>
            </a:solidFill>
            <a:latin typeface="Calibri"/>
            <a:ea typeface="宋体" panose="02010600030101010101" pitchFamily="2" charset="-122"/>
            <a:cs typeface="+mn-cs"/>
          </a:endParaRPr>
        </a:p>
      </dsp:txBody>
      <dsp:txXfrm rot="-5400000">
        <a:off x="1" y="2338148"/>
        <a:ext cx="764634" cy="327701"/>
      </dsp:txXfrm>
    </dsp:sp>
    <dsp:sp modelId="{2615176C-6D56-44D1-806D-C2A202AEF03A}">
      <dsp:nvSpPr>
        <dsp:cNvPr id="0" name=""/>
        <dsp:cNvSpPr/>
      </dsp:nvSpPr>
      <dsp:spPr>
        <a:xfrm rot="5400000">
          <a:off x="4022817" y="-1302350"/>
          <a:ext cx="710018" cy="722638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85750" lvl="1" indent="-285750" algn="l" defTabSz="1422400">
            <a:lnSpc>
              <a:spcPct val="90000"/>
            </a:lnSpc>
            <a:spcBef>
              <a:spcPct val="0"/>
            </a:spcBef>
            <a:spcAft>
              <a:spcPct val="15000"/>
            </a:spcAft>
            <a:buChar char="••"/>
          </a:pPr>
          <a:r>
            <a:rPr lang="zh-CN" altLang="en-US" sz="2400" b="1" kern="1200" dirty="0">
              <a:solidFill>
                <a:schemeClr val="accent6">
                  <a:lumMod val="75000"/>
                </a:schemeClr>
              </a:solidFill>
              <a:latin typeface="华文细黑" panose="02010600040101010101" pitchFamily="2" charset="-122"/>
              <a:ea typeface="华文细黑" panose="02010600040101010101" pitchFamily="2" charset="-122"/>
              <a:cs typeface="+mn-cs"/>
            </a:rPr>
            <a:t>借款申请</a:t>
          </a:r>
        </a:p>
        <a:p>
          <a:pPr marL="285750" lvl="1" indent="-285750" algn="l" defTabSz="1422400">
            <a:lnSpc>
              <a:spcPct val="90000"/>
            </a:lnSpc>
            <a:spcBef>
              <a:spcPct val="0"/>
            </a:spcBef>
            <a:spcAft>
              <a:spcPct val="15000"/>
            </a:spcAft>
            <a:buChar char="••"/>
          </a:pP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路径：综合财务</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我的借款</a:t>
          </a:r>
        </a:p>
      </dsp:txBody>
      <dsp:txXfrm rot="-5400000">
        <a:off x="764635" y="1990492"/>
        <a:ext cx="7191723" cy="640698"/>
      </dsp:txXfrm>
    </dsp:sp>
    <dsp:sp modelId="{B1EEAFAC-9C95-429C-A7A6-EA7A4EC230C9}">
      <dsp:nvSpPr>
        <dsp:cNvPr id="0" name=""/>
        <dsp:cNvSpPr/>
      </dsp:nvSpPr>
      <dsp:spPr>
        <a:xfrm rot="5400000">
          <a:off x="-163850" y="3095083"/>
          <a:ext cx="1092335" cy="7646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altLang="zh-CN" sz="2100" b="1" kern="1200" dirty="0"/>
            <a:t>4</a:t>
          </a:r>
          <a:endParaRPr lang="zh-CN" altLang="en-US" sz="2100" b="1" kern="1200" dirty="0"/>
        </a:p>
      </dsp:txBody>
      <dsp:txXfrm rot="-5400000">
        <a:off x="1" y="3313549"/>
        <a:ext cx="764634" cy="327701"/>
      </dsp:txXfrm>
    </dsp:sp>
    <dsp:sp modelId="{7AAD9478-4CA8-4D53-B016-7634077DED0C}">
      <dsp:nvSpPr>
        <dsp:cNvPr id="0" name=""/>
        <dsp:cNvSpPr/>
      </dsp:nvSpPr>
      <dsp:spPr>
        <a:xfrm rot="5400000">
          <a:off x="4022817" y="-326949"/>
          <a:ext cx="710018" cy="722638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85750" lvl="1" indent="-285750" algn="l" defTabSz="1422400">
            <a:lnSpc>
              <a:spcPct val="90000"/>
            </a:lnSpc>
            <a:spcBef>
              <a:spcPct val="0"/>
            </a:spcBef>
            <a:spcAft>
              <a:spcPct val="15000"/>
            </a:spcAft>
            <a:buChar char="••"/>
          </a:pPr>
          <a:r>
            <a:rPr lang="zh-CN" altLang="en-US" sz="2400" b="1" kern="1200" dirty="0">
              <a:solidFill>
                <a:srgbClr val="0070C0"/>
              </a:solidFill>
              <a:latin typeface="华文细黑" panose="02010600040101010101" pitchFamily="2" charset="-122"/>
              <a:ea typeface="华文细黑" panose="02010600040101010101" pitchFamily="2" charset="-122"/>
              <a:cs typeface="+mn-cs"/>
            </a:rPr>
            <a:t>验收入库</a:t>
          </a:r>
        </a:p>
        <a:p>
          <a:pPr marL="285750" lvl="1" indent="-285750" algn="l" defTabSz="1422400">
            <a:lnSpc>
              <a:spcPct val="90000"/>
            </a:lnSpc>
            <a:spcBef>
              <a:spcPct val="0"/>
            </a:spcBef>
            <a:spcAft>
              <a:spcPct val="15000"/>
            </a:spcAft>
            <a:buChar char="••"/>
          </a:pP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路径：科研条件</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固定资产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无形资产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耗材管理</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验收入库</a:t>
          </a:r>
        </a:p>
      </dsp:txBody>
      <dsp:txXfrm rot="-5400000">
        <a:off x="764635" y="2965893"/>
        <a:ext cx="7191723" cy="640698"/>
      </dsp:txXfrm>
    </dsp:sp>
    <dsp:sp modelId="{1EC558DF-EC3A-466B-B62F-7264514BF5EB}">
      <dsp:nvSpPr>
        <dsp:cNvPr id="0" name=""/>
        <dsp:cNvSpPr/>
      </dsp:nvSpPr>
      <dsp:spPr>
        <a:xfrm rot="5400000">
          <a:off x="-163850" y="4070483"/>
          <a:ext cx="1092335" cy="7646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altLang="zh-CN" sz="2100" b="1" kern="1200" dirty="0"/>
            <a:t>5</a:t>
          </a:r>
          <a:endParaRPr lang="zh-CN" altLang="en-US" sz="2100" b="1" kern="1200" dirty="0"/>
        </a:p>
      </dsp:txBody>
      <dsp:txXfrm rot="-5400000">
        <a:off x="1" y="4288949"/>
        <a:ext cx="764634" cy="327701"/>
      </dsp:txXfrm>
    </dsp:sp>
    <dsp:sp modelId="{7719B731-3CCD-4337-A7CD-D681D1447612}">
      <dsp:nvSpPr>
        <dsp:cNvPr id="0" name=""/>
        <dsp:cNvSpPr/>
      </dsp:nvSpPr>
      <dsp:spPr>
        <a:xfrm rot="5400000">
          <a:off x="4022817" y="648450"/>
          <a:ext cx="710018" cy="722638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85750" lvl="1" indent="-285750" algn="l" defTabSz="1422400">
            <a:lnSpc>
              <a:spcPct val="90000"/>
            </a:lnSpc>
            <a:spcBef>
              <a:spcPct val="0"/>
            </a:spcBef>
            <a:spcAft>
              <a:spcPct val="15000"/>
            </a:spcAft>
            <a:buChar char="••"/>
          </a:pPr>
          <a:r>
            <a:rPr lang="zh-CN" altLang="en-US" sz="2400" b="1" kern="1200" dirty="0">
              <a:solidFill>
                <a:srgbClr val="0070C0"/>
              </a:solidFill>
              <a:latin typeface="华文细黑" panose="02010600040101010101" pitchFamily="2" charset="-122"/>
              <a:ea typeface="华文细黑" panose="02010600040101010101" pitchFamily="2" charset="-122"/>
              <a:cs typeface="+mn-cs"/>
            </a:rPr>
            <a:t>报销申请</a:t>
          </a:r>
        </a:p>
        <a:p>
          <a:pPr marL="285750" lvl="1" indent="-285750" algn="l" defTabSz="1422400">
            <a:lnSpc>
              <a:spcPct val="90000"/>
            </a:lnSpc>
            <a:spcBef>
              <a:spcPct val="0"/>
            </a:spcBef>
            <a:spcAft>
              <a:spcPct val="15000"/>
            </a:spcAft>
            <a:buChar char="••"/>
          </a:pP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路径：综合财务</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我的报销</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固定资产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无形资产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耗材</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费用报销单</a:t>
          </a:r>
        </a:p>
      </dsp:txBody>
      <dsp:txXfrm rot="-5400000">
        <a:off x="764635" y="3941292"/>
        <a:ext cx="7191723" cy="6406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EAFAC-9C95-429C-A7A6-EA7A4EC230C9}">
      <dsp:nvSpPr>
        <dsp:cNvPr id="0" name=""/>
        <dsp:cNvSpPr/>
      </dsp:nvSpPr>
      <dsp:spPr>
        <a:xfrm rot="5400000">
          <a:off x="-232426" y="234856"/>
          <a:ext cx="1549508" cy="108465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altLang="zh-CN" sz="3000" b="1" kern="1200" dirty="0"/>
            <a:t>1</a:t>
          </a:r>
          <a:endParaRPr lang="zh-CN" altLang="en-US" sz="3000" b="1" kern="1200" dirty="0"/>
        </a:p>
      </dsp:txBody>
      <dsp:txXfrm rot="-5400000">
        <a:off x="1" y="544758"/>
        <a:ext cx="1084655" cy="464853"/>
      </dsp:txXfrm>
    </dsp:sp>
    <dsp:sp modelId="{7AAD9478-4CA8-4D53-B016-7634077DED0C}">
      <dsp:nvSpPr>
        <dsp:cNvPr id="0" name=""/>
        <dsp:cNvSpPr/>
      </dsp:nvSpPr>
      <dsp:spPr>
        <a:xfrm rot="5400000">
          <a:off x="4034246" y="-2947160"/>
          <a:ext cx="1007180" cy="690636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85750" lvl="1" indent="-285750" algn="l" defTabSz="1422400">
            <a:lnSpc>
              <a:spcPct val="90000"/>
            </a:lnSpc>
            <a:spcBef>
              <a:spcPct val="0"/>
            </a:spcBef>
            <a:spcAft>
              <a:spcPct val="15000"/>
            </a:spcAft>
            <a:buChar char="••"/>
          </a:pPr>
          <a:r>
            <a:rPr lang="zh-CN" altLang="en-US" sz="2400" b="1" kern="1200" dirty="0">
              <a:solidFill>
                <a:srgbClr val="0070C0"/>
              </a:solidFill>
              <a:latin typeface="华文细黑" panose="02010600040101010101" pitchFamily="2" charset="-122"/>
              <a:ea typeface="华文细黑" panose="02010600040101010101" pitchFamily="2" charset="-122"/>
              <a:cs typeface="+mn-cs"/>
            </a:rPr>
            <a:t>验收入库</a:t>
          </a:r>
        </a:p>
        <a:p>
          <a:pPr marL="285750" lvl="1" indent="-285750" algn="l" defTabSz="1422400">
            <a:lnSpc>
              <a:spcPct val="90000"/>
            </a:lnSpc>
            <a:spcBef>
              <a:spcPct val="0"/>
            </a:spcBef>
            <a:spcAft>
              <a:spcPct val="15000"/>
            </a:spcAft>
            <a:buChar char="••"/>
          </a:pP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路径：科研条件</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固定资产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无形资产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耗材管理</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验收入库</a:t>
          </a:r>
        </a:p>
      </dsp:txBody>
      <dsp:txXfrm rot="-5400000">
        <a:off x="1084655" y="51597"/>
        <a:ext cx="6857196" cy="908848"/>
      </dsp:txXfrm>
    </dsp:sp>
    <dsp:sp modelId="{1EC558DF-EC3A-466B-B62F-7264514BF5EB}">
      <dsp:nvSpPr>
        <dsp:cNvPr id="0" name=""/>
        <dsp:cNvSpPr/>
      </dsp:nvSpPr>
      <dsp:spPr>
        <a:xfrm rot="5400000">
          <a:off x="-232426" y="1488799"/>
          <a:ext cx="1549508" cy="108465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altLang="zh-CN" sz="3000" b="1" kern="1200" dirty="0"/>
            <a:t>2</a:t>
          </a:r>
          <a:endParaRPr lang="zh-CN" altLang="en-US" sz="3000" b="1" kern="1200" dirty="0"/>
        </a:p>
      </dsp:txBody>
      <dsp:txXfrm rot="-5400000">
        <a:off x="1" y="1798701"/>
        <a:ext cx="1084655" cy="464853"/>
      </dsp:txXfrm>
    </dsp:sp>
    <dsp:sp modelId="{7719B731-3CCD-4337-A7CD-D681D1447612}">
      <dsp:nvSpPr>
        <dsp:cNvPr id="0" name=""/>
        <dsp:cNvSpPr/>
      </dsp:nvSpPr>
      <dsp:spPr>
        <a:xfrm rot="5400000">
          <a:off x="4034246" y="-1693217"/>
          <a:ext cx="1007180" cy="690636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85750" lvl="1" indent="-285750" algn="l" defTabSz="1422400">
            <a:lnSpc>
              <a:spcPct val="90000"/>
            </a:lnSpc>
            <a:spcBef>
              <a:spcPct val="0"/>
            </a:spcBef>
            <a:spcAft>
              <a:spcPct val="15000"/>
            </a:spcAft>
            <a:buChar char="••"/>
          </a:pPr>
          <a:r>
            <a:rPr lang="zh-CN" altLang="en-US" sz="2400" b="1" kern="1200" dirty="0">
              <a:solidFill>
                <a:srgbClr val="0070C0"/>
              </a:solidFill>
              <a:latin typeface="华文细黑" panose="02010600040101010101" pitchFamily="2" charset="-122"/>
              <a:ea typeface="华文细黑" panose="02010600040101010101" pitchFamily="2" charset="-122"/>
              <a:cs typeface="+mn-cs"/>
            </a:rPr>
            <a:t>报销申请</a:t>
          </a:r>
        </a:p>
        <a:p>
          <a:pPr marL="285750" lvl="1" indent="-285750" algn="l" defTabSz="1422400">
            <a:lnSpc>
              <a:spcPct val="90000"/>
            </a:lnSpc>
            <a:spcBef>
              <a:spcPct val="0"/>
            </a:spcBef>
            <a:spcAft>
              <a:spcPct val="15000"/>
            </a:spcAft>
            <a:buChar char="••"/>
          </a:pP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路径：综合财务</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我的报销</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固定资产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无形资产</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耗材</a:t>
          </a:r>
          <a:r>
            <a:rPr lang="en-US" altLang="zh-CN"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a:t>
          </a:r>
          <a:r>
            <a:rPr lang="zh-CN" altLang="en-US" sz="1800" kern="1200" dirty="0">
              <a:solidFill>
                <a:prstClr val="black">
                  <a:hueOff val="0"/>
                  <a:satOff val="0"/>
                  <a:lumOff val="0"/>
                  <a:alphaOff val="0"/>
                </a:prstClr>
              </a:solidFill>
              <a:latin typeface="华文细黑" panose="02010600040101010101" pitchFamily="2" charset="-122"/>
              <a:ea typeface="华文细黑" panose="02010600040101010101" pitchFamily="2" charset="-122"/>
              <a:cs typeface="+mn-cs"/>
            </a:rPr>
            <a:t>费用报销单</a:t>
          </a:r>
        </a:p>
      </dsp:txBody>
      <dsp:txXfrm rot="-5400000">
        <a:off x="1084655" y="1305540"/>
        <a:ext cx="6857196" cy="9088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CE673-34D2-4DC2-9032-A56C46432BBC}">
      <dsp:nvSpPr>
        <dsp:cNvPr id="0" name=""/>
        <dsp:cNvSpPr/>
      </dsp:nvSpPr>
      <dsp:spPr>
        <a:xfrm>
          <a:off x="169" y="1572469"/>
          <a:ext cx="1531769" cy="919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a:t>处置申请</a:t>
          </a:r>
        </a:p>
      </dsp:txBody>
      <dsp:txXfrm>
        <a:off x="27087" y="1599387"/>
        <a:ext cx="1477933" cy="865225"/>
      </dsp:txXfrm>
    </dsp:sp>
    <dsp:sp modelId="{E88DB500-FA05-4CF7-98D0-BF9F4EE0EB2D}">
      <dsp:nvSpPr>
        <dsp:cNvPr id="0" name=""/>
        <dsp:cNvSpPr/>
      </dsp:nvSpPr>
      <dsp:spPr>
        <a:xfrm>
          <a:off x="1685116" y="1842060"/>
          <a:ext cx="324735" cy="3798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p>
      </dsp:txBody>
      <dsp:txXfrm>
        <a:off x="1685116" y="1918036"/>
        <a:ext cx="227315" cy="227926"/>
      </dsp:txXfrm>
    </dsp:sp>
    <dsp:sp modelId="{0F8E41DB-BB82-4B9C-95C9-185E73A0955A}">
      <dsp:nvSpPr>
        <dsp:cNvPr id="0" name=""/>
        <dsp:cNvSpPr/>
      </dsp:nvSpPr>
      <dsp:spPr>
        <a:xfrm>
          <a:off x="2144647" y="1572469"/>
          <a:ext cx="1531769" cy="919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a:t>处置汇总</a:t>
          </a:r>
        </a:p>
      </dsp:txBody>
      <dsp:txXfrm>
        <a:off x="2171565" y="1599387"/>
        <a:ext cx="1477933" cy="865225"/>
      </dsp:txXfrm>
    </dsp:sp>
    <dsp:sp modelId="{FDDB56FB-00DB-48A7-913C-E81615201DE9}">
      <dsp:nvSpPr>
        <dsp:cNvPr id="0" name=""/>
        <dsp:cNvSpPr/>
      </dsp:nvSpPr>
      <dsp:spPr>
        <a:xfrm>
          <a:off x="3829593" y="1842060"/>
          <a:ext cx="324735" cy="3798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p>
      </dsp:txBody>
      <dsp:txXfrm>
        <a:off x="3829593" y="1918036"/>
        <a:ext cx="227315" cy="227926"/>
      </dsp:txXfrm>
    </dsp:sp>
    <dsp:sp modelId="{370ADFDB-0534-431C-985A-9E0ABE76DAA7}">
      <dsp:nvSpPr>
        <dsp:cNvPr id="0" name=""/>
        <dsp:cNvSpPr/>
      </dsp:nvSpPr>
      <dsp:spPr>
        <a:xfrm>
          <a:off x="4289124" y="1572469"/>
          <a:ext cx="2119417" cy="919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a:t>月末处置台账</a:t>
          </a:r>
        </a:p>
      </dsp:txBody>
      <dsp:txXfrm>
        <a:off x="4316042" y="1599387"/>
        <a:ext cx="2065581" cy="8652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1C17C5-99E9-440E-8266-6D08F50F32B7}" type="datetimeFigureOut">
              <a:rPr lang="zh-CN" altLang="en-US" smtClean="0"/>
              <a:t>2019-09-02</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F632FC-8EC4-4358-9B0C-A0C561EF4A76}" type="slidenum">
              <a:rPr lang="zh-CN" altLang="en-US" smtClean="0"/>
              <a:t>‹#›</a:t>
            </a:fld>
            <a:endParaRPr lang="zh-CN" altLang="en-US"/>
          </a:p>
        </p:txBody>
      </p:sp>
    </p:spTree>
    <p:extLst>
      <p:ext uri="{BB962C8B-B14F-4D97-AF65-F5344CB8AC3E}">
        <p14:creationId xmlns:p14="http://schemas.microsoft.com/office/powerpoint/2010/main" val="1133153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F632FC-8EC4-4358-9B0C-A0C561EF4A76}" type="slidenum">
              <a:rPr lang="zh-CN" altLang="en-US" smtClean="0"/>
              <a:t>1</a:t>
            </a:fld>
            <a:endParaRPr lang="zh-CN" altLang="en-US"/>
          </a:p>
        </p:txBody>
      </p:sp>
    </p:spTree>
    <p:extLst>
      <p:ext uri="{BB962C8B-B14F-4D97-AF65-F5344CB8AC3E}">
        <p14:creationId xmlns:p14="http://schemas.microsoft.com/office/powerpoint/2010/main" val="3225604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固定资产无形资产、耗材。类似处理</a:t>
            </a:r>
          </a:p>
        </p:txBody>
      </p:sp>
      <p:sp>
        <p:nvSpPr>
          <p:cNvPr id="4" name="灯片编号占位符 3"/>
          <p:cNvSpPr>
            <a:spLocks noGrp="1"/>
          </p:cNvSpPr>
          <p:nvPr>
            <p:ph type="sldNum" sz="quarter" idx="5"/>
          </p:nvPr>
        </p:nvSpPr>
        <p:spPr/>
        <p:txBody>
          <a:bodyPr/>
          <a:lstStyle/>
          <a:p>
            <a:fld id="{0CF632FC-8EC4-4358-9B0C-A0C561EF4A76}" type="slidenum">
              <a:rPr lang="zh-CN" altLang="en-US" smtClean="0"/>
              <a:t>22</a:t>
            </a:fld>
            <a:endParaRPr lang="zh-CN" altLang="en-US"/>
          </a:p>
        </p:txBody>
      </p:sp>
    </p:spTree>
    <p:extLst>
      <p:ext uri="{BB962C8B-B14F-4D97-AF65-F5344CB8AC3E}">
        <p14:creationId xmlns:p14="http://schemas.microsoft.com/office/powerpoint/2010/main" val="4241518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固定资产无形资产、耗材。类似处理</a:t>
            </a:r>
          </a:p>
        </p:txBody>
      </p:sp>
      <p:sp>
        <p:nvSpPr>
          <p:cNvPr id="4" name="灯片编号占位符 3"/>
          <p:cNvSpPr>
            <a:spLocks noGrp="1"/>
          </p:cNvSpPr>
          <p:nvPr>
            <p:ph type="sldNum" sz="quarter" idx="5"/>
          </p:nvPr>
        </p:nvSpPr>
        <p:spPr/>
        <p:txBody>
          <a:bodyPr/>
          <a:lstStyle/>
          <a:p>
            <a:fld id="{0CF632FC-8EC4-4358-9B0C-A0C561EF4A76}" type="slidenum">
              <a:rPr lang="zh-CN" altLang="en-US" smtClean="0"/>
              <a:t>23</a:t>
            </a:fld>
            <a:endParaRPr lang="zh-CN" altLang="en-US"/>
          </a:p>
        </p:txBody>
      </p:sp>
    </p:spTree>
    <p:extLst>
      <p:ext uri="{BB962C8B-B14F-4D97-AF65-F5344CB8AC3E}">
        <p14:creationId xmlns:p14="http://schemas.microsoft.com/office/powerpoint/2010/main" val="2775802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盘点：主要实现新建盘点任务、生成盘点清单，比对盘点结果的功能。可以使用移动端扫描资产标签二维码进行盘点</a:t>
            </a:r>
          </a:p>
          <a:p>
            <a:endParaRPr lang="zh-CN" altLang="en-US" dirty="0"/>
          </a:p>
        </p:txBody>
      </p:sp>
      <p:sp>
        <p:nvSpPr>
          <p:cNvPr id="4" name="灯片编号占位符 3"/>
          <p:cNvSpPr>
            <a:spLocks noGrp="1"/>
          </p:cNvSpPr>
          <p:nvPr>
            <p:ph type="sldNum" sz="quarter" idx="5"/>
          </p:nvPr>
        </p:nvSpPr>
        <p:spPr/>
        <p:txBody>
          <a:bodyPr/>
          <a:lstStyle/>
          <a:p>
            <a:fld id="{0CF632FC-8EC4-4358-9B0C-A0C561EF4A76}" type="slidenum">
              <a:rPr lang="zh-CN" altLang="en-US" smtClean="0"/>
              <a:t>27</a:t>
            </a:fld>
            <a:endParaRPr lang="zh-CN" altLang="en-US"/>
          </a:p>
        </p:txBody>
      </p:sp>
    </p:spTree>
    <p:extLst>
      <p:ext uri="{BB962C8B-B14F-4D97-AF65-F5344CB8AC3E}">
        <p14:creationId xmlns:p14="http://schemas.microsoft.com/office/powerpoint/2010/main" val="3060857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支持两种模式：资产管理员盘点、部门资产管理员盘点</a:t>
            </a:r>
            <a:endParaRPr lang="en-US" altLang="zh-CN" dirty="0"/>
          </a:p>
          <a:p>
            <a:endParaRPr lang="en-US" altLang="zh-CN" dirty="0"/>
          </a:p>
          <a:p>
            <a:r>
              <a:rPr lang="zh-CN" altLang="en-US" dirty="0"/>
              <a:t>新建盘点任务</a:t>
            </a:r>
            <a:r>
              <a:rPr lang="en-US" altLang="zh-CN" dirty="0"/>
              <a:t>—</a:t>
            </a:r>
            <a:r>
              <a:rPr lang="zh-CN" altLang="en-US" dirty="0"/>
              <a:t>生成盘点清单</a:t>
            </a:r>
            <a:r>
              <a:rPr lang="en-US" altLang="zh-CN" dirty="0"/>
              <a:t>—</a:t>
            </a:r>
            <a:r>
              <a:rPr lang="zh-CN" altLang="en-US" dirty="0"/>
              <a:t>盘点（线下盘点或使用移动</a:t>
            </a:r>
            <a:r>
              <a:rPr lang="en-US" altLang="zh-CN" dirty="0"/>
              <a:t>APP</a:t>
            </a:r>
            <a:r>
              <a:rPr lang="zh-CN" altLang="en-US" dirty="0"/>
              <a:t>扫描资产标签二维码方式盘点）</a:t>
            </a:r>
            <a:r>
              <a:rPr lang="en-US" altLang="zh-CN" dirty="0"/>
              <a:t>--</a:t>
            </a:r>
            <a:r>
              <a:rPr lang="zh-CN" altLang="en-US" dirty="0"/>
              <a:t>提交盘点结果。</a:t>
            </a:r>
          </a:p>
        </p:txBody>
      </p:sp>
      <p:sp>
        <p:nvSpPr>
          <p:cNvPr id="4" name="灯片编号占位符 3"/>
          <p:cNvSpPr>
            <a:spLocks noGrp="1"/>
          </p:cNvSpPr>
          <p:nvPr>
            <p:ph type="sldNum" sz="quarter" idx="5"/>
          </p:nvPr>
        </p:nvSpPr>
        <p:spPr/>
        <p:txBody>
          <a:bodyPr/>
          <a:lstStyle/>
          <a:p>
            <a:fld id="{0CF632FC-8EC4-4358-9B0C-A0C561EF4A76}" type="slidenum">
              <a:rPr lang="zh-CN" altLang="en-US" smtClean="0"/>
              <a:t>29</a:t>
            </a:fld>
            <a:endParaRPr lang="zh-CN" altLang="en-US"/>
          </a:p>
        </p:txBody>
      </p:sp>
    </p:spTree>
    <p:extLst>
      <p:ext uri="{BB962C8B-B14F-4D97-AF65-F5344CB8AC3E}">
        <p14:creationId xmlns:p14="http://schemas.microsoft.com/office/powerpoint/2010/main" val="855925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中央级事业单位国有资产处置申请表。</a:t>
            </a:r>
          </a:p>
        </p:txBody>
      </p:sp>
      <p:sp>
        <p:nvSpPr>
          <p:cNvPr id="4" name="灯片编号占位符 3"/>
          <p:cNvSpPr>
            <a:spLocks noGrp="1"/>
          </p:cNvSpPr>
          <p:nvPr>
            <p:ph type="sldNum" sz="quarter" idx="5"/>
          </p:nvPr>
        </p:nvSpPr>
        <p:spPr/>
        <p:txBody>
          <a:bodyPr/>
          <a:lstStyle/>
          <a:p>
            <a:fld id="{0CF632FC-8EC4-4358-9B0C-A0C561EF4A76}" type="slidenum">
              <a:rPr lang="zh-CN" altLang="en-US" smtClean="0"/>
              <a:t>30</a:t>
            </a:fld>
            <a:endParaRPr lang="zh-CN" altLang="en-US"/>
          </a:p>
        </p:txBody>
      </p:sp>
    </p:spTree>
    <p:extLst>
      <p:ext uri="{BB962C8B-B14F-4D97-AF65-F5344CB8AC3E}">
        <p14:creationId xmlns:p14="http://schemas.microsoft.com/office/powerpoint/2010/main" val="1703871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CF632FC-8EC4-4358-9B0C-A0C561EF4A76}" type="slidenum">
              <a:rPr lang="zh-CN" altLang="en-US" smtClean="0"/>
              <a:t>2</a:t>
            </a:fld>
            <a:endParaRPr lang="zh-CN" altLang="en-US"/>
          </a:p>
        </p:txBody>
      </p:sp>
    </p:spTree>
    <p:extLst>
      <p:ext uri="{BB962C8B-B14F-4D97-AF65-F5344CB8AC3E}">
        <p14:creationId xmlns:p14="http://schemas.microsoft.com/office/powerpoint/2010/main" val="598885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33450" y="738188"/>
            <a:ext cx="4930775" cy="369887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09638" rtl="0" eaLnBrk="1" fontAlgn="base" latinLnBrk="0" hangingPunct="1">
              <a:lnSpc>
                <a:spcPct val="100000"/>
              </a:lnSpc>
              <a:spcBef>
                <a:spcPct val="0"/>
              </a:spcBef>
              <a:spcAft>
                <a:spcPct val="0"/>
              </a:spcAft>
              <a:buClrTx/>
              <a:buSzTx/>
              <a:buFontTx/>
              <a:buNone/>
              <a:tabLst/>
              <a:defRPr/>
            </a:pPr>
            <a:fld id="{3F579E29-1D6A-4BB3-A73C-EA6C36758055}" type="slidenum">
              <a:rPr kumimoji="1" lang="en-US" altLang="zh-CN" sz="1200" b="0" i="0" u="none" strike="noStrike" kern="1200" cap="none" spc="0" normalizeH="0" baseline="0" noProof="0" smtClean="0">
                <a:ln>
                  <a:noFill/>
                </a:ln>
                <a:solidFill>
                  <a:srgbClr val="000000"/>
                </a:solidFill>
                <a:effectLst/>
                <a:uLnTx/>
                <a:uFillTx/>
                <a:latin typeface="Times New Roman" pitchFamily="18" charset="0"/>
                <a:ea typeface="宋体" pitchFamily="2" charset="-122"/>
                <a:cs typeface="+mn-cs"/>
              </a:rPr>
              <a:pPr marL="0" marR="0" lvl="0" indent="0" algn="r" defTabSz="909638" rtl="0" eaLnBrk="1" fontAlgn="base" latinLnBrk="0" hangingPunct="1">
                <a:lnSpc>
                  <a:spcPct val="100000"/>
                </a:lnSpc>
                <a:spcBef>
                  <a:spcPct val="0"/>
                </a:spcBef>
                <a:spcAft>
                  <a:spcPct val="0"/>
                </a:spcAft>
                <a:buClrTx/>
                <a:buSzTx/>
                <a:buFontTx/>
                <a:buNone/>
                <a:tabLst/>
                <a:defRPr/>
              </a:pPr>
              <a:t>3</a:t>
            </a:fld>
            <a:endParaRPr kumimoji="1" lang="en-US" altLang="zh-CN" sz="1200" b="0" i="0" u="none" strike="noStrike" kern="1200" cap="none" spc="0" normalizeH="0" baseline="0" noProof="0">
              <a:ln>
                <a:noFill/>
              </a:ln>
              <a:solidFill>
                <a:srgbClr val="000000"/>
              </a:solidFill>
              <a:effectLst/>
              <a:uLnTx/>
              <a:uFillTx/>
              <a:latin typeface="Times New Roman" pitchFamily="18" charset="0"/>
              <a:ea typeface="宋体" pitchFamily="2" charset="-122"/>
              <a:cs typeface="+mn-cs"/>
            </a:endParaRPr>
          </a:p>
        </p:txBody>
      </p:sp>
    </p:spTree>
    <p:extLst>
      <p:ext uri="{BB962C8B-B14F-4D97-AF65-F5344CB8AC3E}">
        <p14:creationId xmlns:p14="http://schemas.microsoft.com/office/powerpoint/2010/main" val="2403957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indent="-342900">
              <a:lnSpc>
                <a:spcPct val="150000"/>
              </a:lnSpc>
              <a:buFont typeface="Wingdings" panose="05000000000000000000" pitchFamily="2" charset="2"/>
              <a:buChar char="Ø"/>
            </a:pPr>
            <a:r>
              <a:rPr lang="zh-CN" altLang="en-US" sz="1200" dirty="0">
                <a:latin typeface="微软雅黑" panose="020B0503020204020204" pitchFamily="34" charset="-122"/>
                <a:ea typeface="微软雅黑" panose="020B0503020204020204" pitchFamily="34" charset="-122"/>
              </a:rPr>
              <a:t>为了更清晰的对资产进行管理，新一代</a:t>
            </a:r>
            <a:r>
              <a:rPr lang="en-US" altLang="zh-CN" sz="1200" dirty="0">
                <a:latin typeface="微软雅黑" panose="020B0503020204020204" pitchFamily="34" charset="-122"/>
                <a:ea typeface="微软雅黑" panose="020B0503020204020204" pitchFamily="34" charset="-122"/>
              </a:rPr>
              <a:t>ARP</a:t>
            </a:r>
            <a:r>
              <a:rPr lang="zh-CN" altLang="en-US" sz="1200" dirty="0">
                <a:latin typeface="微软雅黑" panose="020B0503020204020204" pitchFamily="34" charset="-122"/>
                <a:ea typeface="微软雅黑" panose="020B0503020204020204" pitchFamily="34" charset="-122"/>
              </a:rPr>
              <a:t>将资产管理与报销业务做了一定程度的分离，对原来资产信息与报销单信息混杂在一起的情况做了优化，</a:t>
            </a:r>
            <a:r>
              <a:rPr lang="zh-CN" altLang="en-US" sz="1200" b="1" dirty="0">
                <a:solidFill>
                  <a:schemeClr val="accent5">
                    <a:lumMod val="75000"/>
                  </a:schemeClr>
                </a:solidFill>
                <a:latin typeface="微软雅黑" panose="020B0503020204020204" pitchFamily="34" charset="-122"/>
                <a:ea typeface="微软雅黑" panose="020B0503020204020204" pitchFamily="34" charset="-122"/>
              </a:rPr>
              <a:t>将入库单和报销单进行了拆分</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1200" dirty="0">
                <a:latin typeface="微软雅黑" panose="020B0503020204020204" pitchFamily="34" charset="-122"/>
                <a:ea typeface="微软雅黑" panose="020B0503020204020204" pitchFamily="34" charset="-122"/>
              </a:rPr>
              <a:t>根据资产管理规定，实行</a:t>
            </a:r>
            <a:r>
              <a:rPr lang="zh-CN" altLang="en-US" sz="1200" b="1" dirty="0">
                <a:solidFill>
                  <a:schemeClr val="accent5">
                    <a:lumMod val="75000"/>
                  </a:schemeClr>
                </a:solidFill>
                <a:latin typeface="微软雅黑" panose="020B0503020204020204" pitchFamily="34" charset="-122"/>
                <a:ea typeface="微软雅黑" panose="020B0503020204020204" pitchFamily="34" charset="-122"/>
              </a:rPr>
              <a:t>先入库后报销</a:t>
            </a:r>
            <a:r>
              <a:rPr lang="zh-CN" altLang="en-US" sz="1200" dirty="0">
                <a:latin typeface="微软雅黑" panose="020B0503020204020204" pitchFamily="34" charset="-122"/>
                <a:ea typeface="微软雅黑" panose="020B0503020204020204" pitchFamily="34" charset="-122"/>
              </a:rPr>
              <a:t>的业务操作模式。且入库单和报销单在业务上有紧密的关联性，报销时可选择已审批通过的入库单进行</a:t>
            </a:r>
            <a:r>
              <a:rPr lang="zh-CN" altLang="en-US" sz="1200" b="1" dirty="0">
                <a:solidFill>
                  <a:schemeClr val="accent5">
                    <a:lumMod val="75000"/>
                  </a:schemeClr>
                </a:solidFill>
                <a:latin typeface="微软雅黑" panose="020B0503020204020204" pitchFamily="34" charset="-122"/>
                <a:ea typeface="微软雅黑" panose="020B0503020204020204" pitchFamily="34" charset="-122"/>
              </a:rPr>
              <a:t>关联</a:t>
            </a:r>
            <a:r>
              <a:rPr lang="zh-CN" altLang="en-US" sz="1200" dirty="0">
                <a:latin typeface="微软雅黑" panose="020B0503020204020204" pitchFamily="34" charset="-122"/>
                <a:ea typeface="微软雅黑" panose="020B0503020204020204" pitchFamily="34" charset="-122"/>
              </a:rPr>
              <a:t>，相关</a:t>
            </a:r>
            <a:r>
              <a:rPr lang="zh-CN" altLang="en-US" sz="1200" b="1" dirty="0">
                <a:solidFill>
                  <a:schemeClr val="accent5">
                    <a:lumMod val="75000"/>
                  </a:schemeClr>
                </a:solidFill>
                <a:latin typeface="微软雅黑" panose="020B0503020204020204" pitchFamily="34" charset="-122"/>
                <a:ea typeface="微软雅黑" panose="020B0503020204020204" pitchFamily="34" charset="-122"/>
              </a:rPr>
              <a:t>信息自动带出</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1200" dirty="0">
                <a:latin typeface="微软雅黑" panose="020B0503020204020204" pitchFamily="34" charset="-122"/>
                <a:ea typeface="微软雅黑" panose="020B0503020204020204" pitchFamily="34" charset="-122"/>
              </a:rPr>
              <a:t>资产管理员重点审核与资产相关的业务单据（入库单），财务的老师重点审核报销单本身的财务相关信息，业务逻辑更清晰。</a:t>
            </a:r>
            <a:endParaRPr lang="en-US" altLang="zh-CN" sz="1200" dirty="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5"/>
          </p:nvPr>
        </p:nvSpPr>
        <p:spPr/>
        <p:txBody>
          <a:bodyPr/>
          <a:lstStyle/>
          <a:p>
            <a:fld id="{0CF632FC-8EC4-4358-9B0C-A0C561EF4A76}" type="slidenum">
              <a:rPr lang="zh-CN" altLang="en-US" smtClean="0"/>
              <a:t>11</a:t>
            </a:fld>
            <a:endParaRPr lang="zh-CN" altLang="en-US"/>
          </a:p>
        </p:txBody>
      </p:sp>
    </p:spTree>
    <p:extLst>
      <p:ext uri="{BB962C8B-B14F-4D97-AF65-F5344CB8AC3E}">
        <p14:creationId xmlns:p14="http://schemas.microsoft.com/office/powerpoint/2010/main" val="1818161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CF632FC-8EC4-4358-9B0C-A0C561EF4A76}" type="slidenum">
              <a:rPr lang="zh-CN" altLang="en-US" smtClean="0"/>
              <a:t>12</a:t>
            </a:fld>
            <a:endParaRPr lang="zh-CN" altLang="en-US"/>
          </a:p>
        </p:txBody>
      </p:sp>
    </p:spTree>
    <p:extLst>
      <p:ext uri="{BB962C8B-B14F-4D97-AF65-F5344CB8AC3E}">
        <p14:creationId xmlns:p14="http://schemas.microsoft.com/office/powerpoint/2010/main" val="1362390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固定资产无形资产、耗材。类似处理</a:t>
            </a:r>
          </a:p>
        </p:txBody>
      </p:sp>
      <p:sp>
        <p:nvSpPr>
          <p:cNvPr id="4" name="灯片编号占位符 3"/>
          <p:cNvSpPr>
            <a:spLocks noGrp="1"/>
          </p:cNvSpPr>
          <p:nvPr>
            <p:ph type="sldNum" sz="quarter" idx="5"/>
          </p:nvPr>
        </p:nvSpPr>
        <p:spPr/>
        <p:txBody>
          <a:bodyPr/>
          <a:lstStyle/>
          <a:p>
            <a:fld id="{0CF632FC-8EC4-4358-9B0C-A0C561EF4A76}" type="slidenum">
              <a:rPr lang="zh-CN" altLang="en-US" smtClean="0"/>
              <a:t>13</a:t>
            </a:fld>
            <a:endParaRPr lang="zh-CN" altLang="en-US"/>
          </a:p>
        </p:txBody>
      </p:sp>
    </p:spTree>
    <p:extLst>
      <p:ext uri="{BB962C8B-B14F-4D97-AF65-F5344CB8AC3E}">
        <p14:creationId xmlns:p14="http://schemas.microsoft.com/office/powerpoint/2010/main" val="1703162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固定资产无形资产、耗材。类似处理</a:t>
            </a:r>
          </a:p>
        </p:txBody>
      </p:sp>
      <p:sp>
        <p:nvSpPr>
          <p:cNvPr id="4" name="灯片编号占位符 3"/>
          <p:cNvSpPr>
            <a:spLocks noGrp="1"/>
          </p:cNvSpPr>
          <p:nvPr>
            <p:ph type="sldNum" sz="quarter" idx="5"/>
          </p:nvPr>
        </p:nvSpPr>
        <p:spPr/>
        <p:txBody>
          <a:bodyPr/>
          <a:lstStyle/>
          <a:p>
            <a:fld id="{0CF632FC-8EC4-4358-9B0C-A0C561EF4A76}" type="slidenum">
              <a:rPr lang="zh-CN" altLang="en-US" smtClean="0"/>
              <a:t>14</a:t>
            </a:fld>
            <a:endParaRPr lang="zh-CN" altLang="en-US"/>
          </a:p>
        </p:txBody>
      </p:sp>
    </p:spTree>
    <p:extLst>
      <p:ext uri="{BB962C8B-B14F-4D97-AF65-F5344CB8AC3E}">
        <p14:creationId xmlns:p14="http://schemas.microsoft.com/office/powerpoint/2010/main" val="2679664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固定资产无形资产、耗材。类似处理</a:t>
            </a:r>
          </a:p>
        </p:txBody>
      </p:sp>
      <p:sp>
        <p:nvSpPr>
          <p:cNvPr id="4" name="灯片编号占位符 3"/>
          <p:cNvSpPr>
            <a:spLocks noGrp="1"/>
          </p:cNvSpPr>
          <p:nvPr>
            <p:ph type="sldNum" sz="quarter" idx="5"/>
          </p:nvPr>
        </p:nvSpPr>
        <p:spPr/>
        <p:txBody>
          <a:bodyPr/>
          <a:lstStyle/>
          <a:p>
            <a:fld id="{0CF632FC-8EC4-4358-9B0C-A0C561EF4A76}" type="slidenum">
              <a:rPr lang="zh-CN" altLang="en-US" smtClean="0"/>
              <a:t>17</a:t>
            </a:fld>
            <a:endParaRPr lang="zh-CN" altLang="en-US"/>
          </a:p>
        </p:txBody>
      </p:sp>
    </p:spTree>
    <p:extLst>
      <p:ext uri="{BB962C8B-B14F-4D97-AF65-F5344CB8AC3E}">
        <p14:creationId xmlns:p14="http://schemas.microsoft.com/office/powerpoint/2010/main" val="1932567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文字简化。增加界面勾选是否配件、父资产的图。</a:t>
            </a:r>
          </a:p>
        </p:txBody>
      </p:sp>
      <p:sp>
        <p:nvSpPr>
          <p:cNvPr id="4" name="灯片编号占位符 3"/>
          <p:cNvSpPr>
            <a:spLocks noGrp="1"/>
          </p:cNvSpPr>
          <p:nvPr>
            <p:ph type="sldNum" sz="quarter" idx="5"/>
          </p:nvPr>
        </p:nvSpPr>
        <p:spPr/>
        <p:txBody>
          <a:bodyPr/>
          <a:lstStyle/>
          <a:p>
            <a:fld id="{0CF632FC-8EC4-4358-9B0C-A0C561EF4A76}" type="slidenum">
              <a:rPr lang="zh-CN" altLang="en-US" smtClean="0"/>
              <a:t>21</a:t>
            </a:fld>
            <a:endParaRPr lang="zh-CN" altLang="en-US"/>
          </a:p>
        </p:txBody>
      </p:sp>
    </p:spTree>
    <p:extLst>
      <p:ext uri="{BB962C8B-B14F-4D97-AF65-F5344CB8AC3E}">
        <p14:creationId xmlns:p14="http://schemas.microsoft.com/office/powerpoint/2010/main" val="424787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7496"/>
            <a:ext cx="7772400" cy="1470025"/>
          </a:xfrm>
        </p:spPr>
        <p:txBody>
          <a:bodyPr>
            <a:normAutofit/>
          </a:bodyPr>
          <a:lstStyle>
            <a:lvl1pPr algn="r">
              <a:defRPr sz="4000" b="1">
                <a:solidFill>
                  <a:schemeClr val="bg1"/>
                </a:solidFill>
                <a:latin typeface="微软雅黑" pitchFamily="34" charset="-122"/>
                <a:ea typeface="微软雅黑" pitchFamily="34" charset="-122"/>
              </a:defRPr>
            </a:lvl1pPr>
          </a:lstStyle>
          <a:p>
            <a:r>
              <a:rPr kumimoji="1" lang="zh-CN" altLang="en-US" dirty="0"/>
              <a:t>单击此处编辑母版标题样式</a:t>
            </a:r>
          </a:p>
        </p:txBody>
      </p:sp>
      <p:sp>
        <p:nvSpPr>
          <p:cNvPr id="3" name="副标题 2"/>
          <p:cNvSpPr>
            <a:spLocks noGrp="1"/>
          </p:cNvSpPr>
          <p:nvPr>
            <p:ph type="subTitle" idx="1"/>
          </p:nvPr>
        </p:nvSpPr>
        <p:spPr>
          <a:xfrm>
            <a:off x="2057400" y="3308674"/>
            <a:ext cx="6400800" cy="541421"/>
          </a:xfrm>
        </p:spPr>
        <p:txBody>
          <a:bodyPr>
            <a:normAutofit/>
          </a:bodyPr>
          <a:lstStyle>
            <a:lvl1pPr marL="0" indent="0" algn="r">
              <a:buNone/>
              <a:defRPr sz="1800">
                <a:solidFill>
                  <a:srgbClr val="FFFFFF"/>
                </a:solidFill>
                <a:latin typeface="微软雅黑" pitchFamily="34" charset="-122"/>
                <a:ea typeface="微软雅黑"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dirty="0"/>
              <a:t>单击此处编辑母版副标题样式</a:t>
            </a:r>
          </a:p>
        </p:txBody>
      </p:sp>
    </p:spTree>
    <p:extLst>
      <p:ext uri="{BB962C8B-B14F-4D97-AF65-F5344CB8AC3E}">
        <p14:creationId xmlns:p14="http://schemas.microsoft.com/office/powerpoint/2010/main" val="1571813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41422" y="108091"/>
            <a:ext cx="8133347" cy="609600"/>
          </a:xfrm>
        </p:spPr>
        <p:txBody>
          <a:bodyPr>
            <a:normAutofit/>
          </a:bodyPr>
          <a:lstStyle>
            <a:lvl1pPr algn="l">
              <a:defRPr sz="2400" b="1">
                <a:solidFill>
                  <a:schemeClr val="tx1">
                    <a:lumMod val="75000"/>
                    <a:lumOff val="25000"/>
                  </a:schemeClr>
                </a:solidFill>
                <a:latin typeface="微软雅黑" pitchFamily="34" charset="-122"/>
                <a:ea typeface="微软雅黑" pitchFamily="34" charset="-122"/>
              </a:defRPr>
            </a:lvl1pPr>
          </a:lstStyle>
          <a:p>
            <a:r>
              <a:rPr kumimoji="1" lang="zh-CN" altLang="en-US" dirty="0"/>
              <a:t>单击此处编辑母版标题样式</a:t>
            </a:r>
          </a:p>
        </p:txBody>
      </p:sp>
      <p:sp>
        <p:nvSpPr>
          <p:cNvPr id="3" name="内容占位符 2"/>
          <p:cNvSpPr>
            <a:spLocks noGrp="1"/>
          </p:cNvSpPr>
          <p:nvPr>
            <p:ph idx="1"/>
          </p:nvPr>
        </p:nvSpPr>
        <p:spPr>
          <a:xfrm>
            <a:off x="445170" y="978568"/>
            <a:ext cx="8229599" cy="5486400"/>
          </a:xfrm>
        </p:spPr>
        <p:txBody>
          <a:bodyPr>
            <a:normAutofit/>
          </a:bodyPr>
          <a:lstStyle>
            <a:lvl1pPr>
              <a:defRPr sz="2000">
                <a:solidFill>
                  <a:schemeClr val="tx1">
                    <a:lumMod val="75000"/>
                    <a:lumOff val="25000"/>
                  </a:schemeClr>
                </a:solidFill>
                <a:latin typeface="微软雅黑" pitchFamily="34" charset="-122"/>
                <a:ea typeface="微软雅黑" pitchFamily="34" charset="-122"/>
              </a:defRPr>
            </a:lvl1pPr>
            <a:lvl2pPr>
              <a:defRPr sz="1800">
                <a:solidFill>
                  <a:schemeClr val="tx1">
                    <a:lumMod val="75000"/>
                    <a:lumOff val="25000"/>
                  </a:schemeClr>
                </a:solidFill>
                <a:latin typeface="微软雅黑" pitchFamily="34" charset="-122"/>
                <a:ea typeface="微软雅黑" pitchFamily="34" charset="-122"/>
              </a:defRPr>
            </a:lvl2pPr>
            <a:lvl3pPr>
              <a:defRPr sz="1600">
                <a:solidFill>
                  <a:schemeClr val="tx1">
                    <a:lumMod val="75000"/>
                    <a:lumOff val="25000"/>
                  </a:schemeClr>
                </a:solidFill>
                <a:latin typeface="微软雅黑" pitchFamily="34" charset="-122"/>
                <a:ea typeface="微软雅黑" pitchFamily="34" charset="-122"/>
              </a:defRPr>
            </a:lvl3pPr>
            <a:lvl4pPr>
              <a:defRPr sz="1400">
                <a:solidFill>
                  <a:schemeClr val="tx1">
                    <a:lumMod val="75000"/>
                    <a:lumOff val="25000"/>
                  </a:schemeClr>
                </a:solidFill>
                <a:latin typeface="微软雅黑" pitchFamily="34" charset="-122"/>
                <a:ea typeface="微软雅黑" pitchFamily="34" charset="-122"/>
              </a:defRPr>
            </a:lvl4pPr>
            <a:lvl5pPr>
              <a:defRPr sz="1400">
                <a:solidFill>
                  <a:schemeClr val="tx1">
                    <a:lumMod val="75000"/>
                    <a:lumOff val="25000"/>
                  </a:schemeClr>
                </a:solidFill>
                <a:latin typeface="微软雅黑" pitchFamily="34" charset="-122"/>
                <a:ea typeface="微软雅黑" pitchFamily="34" charset="-122"/>
              </a:defRPr>
            </a:lvl5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Tree>
    <p:extLst>
      <p:ext uri="{BB962C8B-B14F-4D97-AF65-F5344CB8AC3E}">
        <p14:creationId xmlns:p14="http://schemas.microsoft.com/office/powerpoint/2010/main" val="28834650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8F8F8"/>
            </a:gs>
            <a:gs pos="74000">
              <a:schemeClr val="bg2"/>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74659181-4168-6643-BD0C-4250C62B016B}" type="datetimeFigureOut">
              <a:rPr lang="zh-CN" altLang="en-US" b="0" smtClean="0">
                <a:solidFill>
                  <a:prstClr val="black">
                    <a:tint val="75000"/>
                  </a:prstClr>
                </a:solidFill>
                <a:latin typeface="Calibri"/>
                <a:ea typeface="宋体"/>
              </a:rPr>
              <a:pPr defTabSz="457200" fontAlgn="auto">
                <a:spcBef>
                  <a:spcPts val="0"/>
                </a:spcBef>
                <a:spcAft>
                  <a:spcPts val="0"/>
                </a:spcAft>
              </a:pPr>
              <a:t>2019-09-02</a:t>
            </a:fld>
            <a:endParaRPr lang="zh-CN" altLang="en-US" b="0">
              <a:solidFill>
                <a:prstClr val="black">
                  <a:tint val="75000"/>
                </a:prstClr>
              </a:solidFill>
              <a:latin typeface="Calibri"/>
              <a:ea typeface="宋体"/>
            </a:endParaRPr>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zh-CN" altLang="en-US" b="0">
              <a:solidFill>
                <a:prstClr val="black">
                  <a:tint val="75000"/>
                </a:prstClr>
              </a:solidFill>
              <a:latin typeface="Calibri"/>
              <a:ea typeface="宋体"/>
            </a:endParaRPr>
          </a:p>
        </p:txBody>
      </p:sp>
      <p:sp>
        <p:nvSpPr>
          <p:cNvPr id="6" name="幻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E1E0A30D-A330-B44A-AD77-88D263285F5E}" type="slidenum">
              <a:rPr lang="zh-CN" altLang="en-US" b="0" smtClean="0">
                <a:solidFill>
                  <a:prstClr val="black">
                    <a:tint val="75000"/>
                  </a:prstClr>
                </a:solidFill>
                <a:latin typeface="Calibri"/>
                <a:ea typeface="宋体"/>
              </a:rPr>
              <a:pPr defTabSz="457200" fontAlgn="auto">
                <a:spcBef>
                  <a:spcPts val="0"/>
                </a:spcBef>
                <a:spcAft>
                  <a:spcPts val="0"/>
                </a:spcAft>
              </a:pPr>
              <a:t>‹#›</a:t>
            </a:fld>
            <a:endParaRPr lang="zh-CN" altLang="en-US" b="0">
              <a:solidFill>
                <a:prstClr val="black">
                  <a:tint val="75000"/>
                </a:prstClr>
              </a:solidFill>
              <a:latin typeface="Calibri"/>
              <a:ea typeface="宋体"/>
            </a:endParaRPr>
          </a:p>
        </p:txBody>
      </p:sp>
    </p:spTree>
    <p:extLst>
      <p:ext uri="{BB962C8B-B14F-4D97-AF65-F5344CB8AC3E}">
        <p14:creationId xmlns:p14="http://schemas.microsoft.com/office/powerpoint/2010/main" val="3598074381"/>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3.xm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8.png"/><Relationship Id="rId7" Type="http://schemas.openxmlformats.org/officeDocument/2006/relationships/diagramColors" Target="../diagrams/colors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371600" y="4869160"/>
            <a:ext cx="6400800" cy="1368152"/>
          </a:xfrm>
        </p:spPr>
        <p:txBody>
          <a:bodyPr>
            <a:noAutofit/>
          </a:bodyPr>
          <a:lstStyle/>
          <a:p>
            <a:pPr algn="ctr"/>
            <a:r>
              <a:rPr kumimoji="1" lang="zh-CN" altLang="en-US" sz="2400" b="1" dirty="0" smtClean="0">
                <a:solidFill>
                  <a:srgbClr val="0070C0"/>
                </a:solidFill>
              </a:rPr>
              <a:t>资产处</a:t>
            </a:r>
            <a:endParaRPr kumimoji="1" lang="en-US" altLang="zh-CN" sz="2400" b="1" dirty="0">
              <a:solidFill>
                <a:srgbClr val="0070C0"/>
              </a:solidFill>
            </a:endParaRPr>
          </a:p>
          <a:p>
            <a:pPr algn="ctr"/>
            <a:r>
              <a:rPr kumimoji="1" lang="en-US" altLang="zh-CN" sz="2400" b="1" dirty="0">
                <a:solidFill>
                  <a:srgbClr val="0070C0"/>
                </a:solidFill>
              </a:rPr>
              <a:t>2019</a:t>
            </a:r>
            <a:r>
              <a:rPr kumimoji="1" lang="zh-CN" altLang="en-US" sz="2400" b="1" dirty="0" smtClean="0">
                <a:solidFill>
                  <a:srgbClr val="0070C0"/>
                </a:solidFill>
              </a:rPr>
              <a:t>年</a:t>
            </a:r>
            <a:r>
              <a:rPr kumimoji="1" lang="en-US" altLang="zh-CN" sz="2400" b="1" dirty="0">
                <a:solidFill>
                  <a:srgbClr val="0070C0"/>
                </a:solidFill>
              </a:rPr>
              <a:t>8</a:t>
            </a:r>
            <a:r>
              <a:rPr kumimoji="1" lang="zh-CN" altLang="en-US" sz="2400" b="1" dirty="0" smtClean="0">
                <a:solidFill>
                  <a:srgbClr val="0070C0"/>
                </a:solidFill>
              </a:rPr>
              <a:t>月</a:t>
            </a:r>
            <a:r>
              <a:rPr kumimoji="1" lang="en-US" altLang="zh-CN" sz="2400" b="1" dirty="0" smtClean="0">
                <a:solidFill>
                  <a:srgbClr val="0070C0"/>
                </a:solidFill>
              </a:rPr>
              <a:t>27</a:t>
            </a:r>
            <a:r>
              <a:rPr kumimoji="1" lang="zh-CN" altLang="en-US" sz="2400" b="1" dirty="0" smtClean="0">
                <a:solidFill>
                  <a:srgbClr val="0070C0"/>
                </a:solidFill>
              </a:rPr>
              <a:t>日</a:t>
            </a:r>
            <a:endParaRPr kumimoji="1" lang="zh-CN" altLang="en-US" sz="2400" b="1" dirty="0">
              <a:solidFill>
                <a:srgbClr val="0070C0"/>
              </a:solidFill>
            </a:endParaRPr>
          </a:p>
        </p:txBody>
      </p:sp>
      <p:sp>
        <p:nvSpPr>
          <p:cNvPr id="6" name="标题 1">
            <a:extLst>
              <a:ext uri="{FF2B5EF4-FFF2-40B4-BE49-F238E27FC236}">
                <a16:creationId xmlns="" xmlns:a16="http://schemas.microsoft.com/office/drawing/2014/main" id="{1E86EDD2-6A14-4E8D-99B0-A5A0EF31A83B}"/>
              </a:ext>
            </a:extLst>
          </p:cNvPr>
          <p:cNvSpPr>
            <a:spLocks noGrp="1"/>
          </p:cNvSpPr>
          <p:nvPr/>
        </p:nvSpPr>
        <p:spPr bwMode="auto">
          <a:xfrm>
            <a:off x="395287" y="1700808"/>
            <a:ext cx="8353425" cy="2087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r" defTabSz="457200" rtl="0" eaLnBrk="0" fontAlgn="base" hangingPunct="0">
              <a:spcBef>
                <a:spcPct val="0"/>
              </a:spcBef>
              <a:spcAft>
                <a:spcPct val="0"/>
              </a:spcAft>
              <a:defRPr sz="4000" b="1" kern="1200">
                <a:solidFill>
                  <a:schemeClr val="bg1"/>
                </a:solidFill>
                <a:latin typeface="微软雅黑" pitchFamily="34" charset="-122"/>
                <a:ea typeface="微软雅黑" pitchFamily="34" charset="-122"/>
                <a:cs typeface="+mj-cs"/>
              </a:defRPr>
            </a:lvl1pPr>
            <a:lvl2pPr algn="ctr" defTabSz="457200" rtl="0" eaLnBrk="0" fontAlgn="base" hangingPunct="0">
              <a:spcBef>
                <a:spcPct val="0"/>
              </a:spcBef>
              <a:spcAft>
                <a:spcPct val="0"/>
              </a:spcAft>
              <a:defRPr sz="4400">
                <a:solidFill>
                  <a:schemeClr val="tx1"/>
                </a:solidFill>
                <a:latin typeface="Calibri" pitchFamily="34" charset="0"/>
                <a:ea typeface="宋体" pitchFamily="2" charset="-122"/>
              </a:defRPr>
            </a:lvl2pPr>
            <a:lvl3pPr algn="ctr" defTabSz="457200" rtl="0" eaLnBrk="0" fontAlgn="base" hangingPunct="0">
              <a:spcBef>
                <a:spcPct val="0"/>
              </a:spcBef>
              <a:spcAft>
                <a:spcPct val="0"/>
              </a:spcAft>
              <a:defRPr sz="4400">
                <a:solidFill>
                  <a:schemeClr val="tx1"/>
                </a:solidFill>
                <a:latin typeface="Calibri" pitchFamily="34" charset="0"/>
                <a:ea typeface="宋体" pitchFamily="2" charset="-122"/>
              </a:defRPr>
            </a:lvl3pPr>
            <a:lvl4pPr algn="ctr" defTabSz="457200" rtl="0" eaLnBrk="0" fontAlgn="base" hangingPunct="0">
              <a:spcBef>
                <a:spcPct val="0"/>
              </a:spcBef>
              <a:spcAft>
                <a:spcPct val="0"/>
              </a:spcAft>
              <a:defRPr sz="4400">
                <a:solidFill>
                  <a:schemeClr val="tx1"/>
                </a:solidFill>
                <a:latin typeface="Calibri" pitchFamily="34" charset="0"/>
                <a:ea typeface="宋体" pitchFamily="2" charset="-122"/>
              </a:defRPr>
            </a:lvl4pPr>
            <a:lvl5pPr algn="ctr" defTabSz="457200"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defTabSz="457200" rtl="0" fontAlgn="base">
              <a:spcBef>
                <a:spcPct val="0"/>
              </a:spcBef>
              <a:spcAft>
                <a:spcPct val="0"/>
              </a:spcAft>
              <a:defRPr sz="4400">
                <a:solidFill>
                  <a:schemeClr val="tx1"/>
                </a:solidFill>
                <a:latin typeface="Calibri" pitchFamily="34" charset="0"/>
                <a:ea typeface="宋体" pitchFamily="2" charset="-122"/>
              </a:defRPr>
            </a:lvl6pPr>
            <a:lvl7pPr marL="914400" algn="ctr" defTabSz="457200" rtl="0" fontAlgn="base">
              <a:spcBef>
                <a:spcPct val="0"/>
              </a:spcBef>
              <a:spcAft>
                <a:spcPct val="0"/>
              </a:spcAft>
              <a:defRPr sz="4400">
                <a:solidFill>
                  <a:schemeClr val="tx1"/>
                </a:solidFill>
                <a:latin typeface="Calibri" pitchFamily="34" charset="0"/>
                <a:ea typeface="宋体" pitchFamily="2" charset="-122"/>
              </a:defRPr>
            </a:lvl7pPr>
            <a:lvl8pPr marL="1371600" algn="ctr" defTabSz="457200" rtl="0" fontAlgn="base">
              <a:spcBef>
                <a:spcPct val="0"/>
              </a:spcBef>
              <a:spcAft>
                <a:spcPct val="0"/>
              </a:spcAft>
              <a:defRPr sz="4400">
                <a:solidFill>
                  <a:schemeClr val="tx1"/>
                </a:solidFill>
                <a:latin typeface="Calibri" pitchFamily="34" charset="0"/>
                <a:ea typeface="宋体" pitchFamily="2" charset="-122"/>
              </a:defRPr>
            </a:lvl8pPr>
            <a:lvl9pPr marL="1828800" algn="ctr" defTabSz="457200" rtl="0" fontAlgn="base">
              <a:spcBef>
                <a:spcPct val="0"/>
              </a:spcBef>
              <a:spcAft>
                <a:spcPct val="0"/>
              </a:spcAft>
              <a:defRPr sz="4400">
                <a:solidFill>
                  <a:schemeClr val="tx1"/>
                </a:solidFill>
                <a:latin typeface="Calibri" pitchFamily="34" charset="0"/>
                <a:ea typeface="宋体" pitchFamily="2" charset="-122"/>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1" lang="zh-CN" altLang="en-US" sz="36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j-cs"/>
              </a:rPr>
              <a:t>新一代</a:t>
            </a:r>
            <a:r>
              <a:rPr kumimoji="1" lang="en-US" altLang="zh-CN" sz="3600" b="1"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j-cs"/>
              </a:rPr>
              <a:t>ARP</a:t>
            </a:r>
            <a:r>
              <a:rPr kumimoji="1" lang="zh-CN" altLang="en-US" sz="3600" b="1"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j-cs"/>
              </a:rPr>
              <a:t>科研条件模块系统培训</a:t>
            </a:r>
            <a:endParaRPr kumimoji="1" lang="zh-CN" altLang="en-US" sz="3600" b="1" i="0" u="none" strike="noStrike" kern="120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778122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空心弧 39">
            <a:extLst>
              <a:ext uri="{FF2B5EF4-FFF2-40B4-BE49-F238E27FC236}">
                <a16:creationId xmlns="" xmlns:a16="http://schemas.microsoft.com/office/drawing/2014/main" id="{AE069C2B-CE5A-4538-AFEA-BC1DDB05772E}"/>
              </a:ext>
            </a:extLst>
          </p:cNvPr>
          <p:cNvSpPr/>
          <p:nvPr/>
        </p:nvSpPr>
        <p:spPr>
          <a:xfrm rot="5400000">
            <a:off x="969961" y="1753181"/>
            <a:ext cx="3142978" cy="2924714"/>
          </a:xfrm>
          <a:prstGeom prst="blockArc">
            <a:avLst>
              <a:gd name="adj1" fmla="val 10897210"/>
              <a:gd name="adj2" fmla="val 6953"/>
              <a:gd name="adj3" fmla="val 1246"/>
            </a:avLst>
          </a:prstGeom>
          <a:solidFill>
            <a:sysClr val="windowText" lastClr="000000">
              <a:lumMod val="50000"/>
              <a:lumOff val="50000"/>
            </a:sysClr>
          </a:solidFill>
          <a:ln w="25400" cap="flat" cmpd="sng" algn="ctr">
            <a:noFill/>
            <a:prstDash val="solid"/>
          </a:ln>
          <a:effectLst/>
        </p:spPr>
        <p:txBody>
          <a:bodyPr lIns="91431" tIns="45716" rIns="91431" bIns="45716" anchor="ctr"/>
          <a:lstStyle/>
          <a:p>
            <a:pPr marL="0" marR="0" lvl="0" indent="0" algn="ctr" defTabSz="914332" eaLnBrk="1" fontAlgn="auto" latinLnBrk="0" hangingPunct="1">
              <a:lnSpc>
                <a:spcPct val="100000"/>
              </a:lnSpc>
              <a:spcBef>
                <a:spcPts val="0"/>
              </a:spcBef>
              <a:spcAft>
                <a:spcPts val="0"/>
              </a:spcAft>
              <a:buClrTx/>
              <a:buSzTx/>
              <a:buFontTx/>
              <a:buNone/>
              <a:tabLst/>
              <a:defRPr/>
            </a:pPr>
            <a:endParaRPr kumimoji="0" lang="zh-CN" altLang="en-US" sz="2489"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cs typeface="Arial" panose="020B0604020202020204" pitchFamily="34" charset="0"/>
            </a:endParaRPr>
          </a:p>
        </p:txBody>
      </p:sp>
      <p:grpSp>
        <p:nvGrpSpPr>
          <p:cNvPr id="41" name="组合 40">
            <a:extLst>
              <a:ext uri="{FF2B5EF4-FFF2-40B4-BE49-F238E27FC236}">
                <a16:creationId xmlns="" xmlns:a16="http://schemas.microsoft.com/office/drawing/2014/main" id="{EB41A025-860E-40AB-ABA0-EEA9AC418A47}"/>
              </a:ext>
            </a:extLst>
          </p:cNvPr>
          <p:cNvGrpSpPr/>
          <p:nvPr/>
        </p:nvGrpSpPr>
        <p:grpSpPr>
          <a:xfrm>
            <a:off x="3384126" y="2439842"/>
            <a:ext cx="4137328" cy="632183"/>
            <a:chOff x="736575" y="3188466"/>
            <a:chExt cx="8755768" cy="1338083"/>
          </a:xfrm>
        </p:grpSpPr>
        <p:sp>
          <p:nvSpPr>
            <p:cNvPr id="42" name="圆角矩形 55">
              <a:extLst>
                <a:ext uri="{FF2B5EF4-FFF2-40B4-BE49-F238E27FC236}">
                  <a16:creationId xmlns="" xmlns:a16="http://schemas.microsoft.com/office/drawing/2014/main" id="{319E9414-0F7B-432C-80DA-94DACBFAFDE5}"/>
                </a:ext>
              </a:extLst>
            </p:cNvPr>
            <p:cNvSpPr/>
            <p:nvPr/>
          </p:nvSpPr>
          <p:spPr>
            <a:xfrm flipH="1">
              <a:off x="1020576" y="3307959"/>
              <a:ext cx="8471767" cy="1132575"/>
            </a:xfrm>
            <a:prstGeom prst="roundRect">
              <a:avLst>
                <a:gd name="adj" fmla="val 50000"/>
              </a:avLst>
            </a:prstGeom>
            <a:gradFill flip="none" rotWithShape="1">
              <a:gsLst>
                <a:gs pos="0">
                  <a:sysClr val="window" lastClr="FFFFFF"/>
                </a:gs>
                <a:gs pos="100000">
                  <a:srgbClr val="E0E0E0"/>
                </a:gs>
              </a:gsLst>
              <a:lin ang="5400000" scaled="1"/>
              <a:tileRect/>
            </a:gradFill>
            <a:ln w="25400" cap="flat" cmpd="sng" algn="ctr">
              <a:noFill/>
              <a:prstDash val="solid"/>
            </a:ln>
            <a:effectLst>
              <a:outerShdw blurRad="381000" dist="254000" dir="1026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nvGrpSpPr>
            <p:cNvPr id="43" name="组合 42">
              <a:extLst>
                <a:ext uri="{FF2B5EF4-FFF2-40B4-BE49-F238E27FC236}">
                  <a16:creationId xmlns="" xmlns:a16="http://schemas.microsoft.com/office/drawing/2014/main" id="{E6449C28-48CE-4E47-841D-2515D8A685DB}"/>
                </a:ext>
              </a:extLst>
            </p:cNvPr>
            <p:cNvGrpSpPr/>
            <p:nvPr/>
          </p:nvGrpSpPr>
          <p:grpSpPr>
            <a:xfrm>
              <a:off x="736575" y="3188466"/>
              <a:ext cx="1338085" cy="1338083"/>
              <a:chOff x="3567745" y="3971974"/>
              <a:chExt cx="1338084" cy="1338084"/>
            </a:xfrm>
          </p:grpSpPr>
          <p:grpSp>
            <p:nvGrpSpPr>
              <p:cNvPr id="46" name="组合 45">
                <a:extLst>
                  <a:ext uri="{FF2B5EF4-FFF2-40B4-BE49-F238E27FC236}">
                    <a16:creationId xmlns="" xmlns:a16="http://schemas.microsoft.com/office/drawing/2014/main" id="{801A82AF-BD8E-4047-8A07-0AC52A9E4BB6}"/>
                  </a:ext>
                </a:extLst>
              </p:cNvPr>
              <p:cNvGrpSpPr/>
              <p:nvPr/>
            </p:nvGrpSpPr>
            <p:grpSpPr>
              <a:xfrm>
                <a:off x="3567745" y="3971974"/>
                <a:ext cx="1338084" cy="1338084"/>
                <a:chOff x="5213600" y="2517129"/>
                <a:chExt cx="2023672" cy="2023672"/>
              </a:xfrm>
            </p:grpSpPr>
            <p:sp>
              <p:nvSpPr>
                <p:cNvPr id="48" name="椭圆 47">
                  <a:extLst>
                    <a:ext uri="{FF2B5EF4-FFF2-40B4-BE49-F238E27FC236}">
                      <a16:creationId xmlns="" xmlns:a16="http://schemas.microsoft.com/office/drawing/2014/main" id="{73837AFD-D73F-4C27-9C3E-117D9C5BB1E5}"/>
                    </a:ext>
                  </a:extLst>
                </p:cNvPr>
                <p:cNvSpPr/>
                <p:nvPr/>
              </p:nvSpPr>
              <p:spPr>
                <a:xfrm>
                  <a:off x="5213600" y="2517129"/>
                  <a:ext cx="2023672" cy="2023672"/>
                </a:xfrm>
                <a:prstGeom prst="ellipse">
                  <a:avLst/>
                </a:prstGeom>
                <a:gradFill flip="none" rotWithShape="1">
                  <a:gsLst>
                    <a:gs pos="0">
                      <a:sysClr val="window" lastClr="FFFFFF"/>
                    </a:gs>
                    <a:gs pos="100000">
                      <a:srgbClr val="E0E0E0"/>
                    </a:gs>
                  </a:gsLst>
                  <a:lin ang="5400000" scaled="1"/>
                  <a:tileRect/>
                </a:gradFill>
                <a:ln w="25400" cap="flat" cmpd="sng" algn="ctr">
                  <a:noFill/>
                  <a:prstDash val="solid"/>
                </a:ln>
                <a:effectLst>
                  <a:outerShdw blurRad="279400" dist="2540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49" name="椭圆 48">
                  <a:extLst>
                    <a:ext uri="{FF2B5EF4-FFF2-40B4-BE49-F238E27FC236}">
                      <a16:creationId xmlns="" xmlns:a16="http://schemas.microsoft.com/office/drawing/2014/main" id="{7592151C-9590-4D97-8358-6F4CD107268D}"/>
                    </a:ext>
                  </a:extLst>
                </p:cNvPr>
                <p:cNvSpPr/>
                <p:nvPr/>
              </p:nvSpPr>
              <p:spPr>
                <a:xfrm>
                  <a:off x="5260739" y="2564268"/>
                  <a:ext cx="1929394" cy="1929394"/>
                </a:xfrm>
                <a:prstGeom prst="ellipse">
                  <a:avLst/>
                </a:prstGeom>
                <a:gradFill flip="none" rotWithShape="1">
                  <a:gsLst>
                    <a:gs pos="0">
                      <a:sysClr val="window" lastClr="FFFFFF"/>
                    </a:gs>
                    <a:gs pos="100000">
                      <a:srgbClr val="DDDEDD"/>
                    </a:gs>
                  </a:gsLst>
                  <a:lin ang="189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47" name="椭圆 46">
                <a:extLst>
                  <a:ext uri="{FF2B5EF4-FFF2-40B4-BE49-F238E27FC236}">
                    <a16:creationId xmlns="" xmlns:a16="http://schemas.microsoft.com/office/drawing/2014/main" id="{AFA6E3C5-4E57-493C-9FD0-ACCAD5821556}"/>
                  </a:ext>
                </a:extLst>
              </p:cNvPr>
              <p:cNvSpPr/>
              <p:nvPr/>
            </p:nvSpPr>
            <p:spPr>
              <a:xfrm>
                <a:off x="3695023" y="4099252"/>
                <a:ext cx="1083528" cy="1083528"/>
              </a:xfrm>
              <a:prstGeom prst="ellipse">
                <a:avLst/>
              </a:prstGeom>
              <a:solidFill>
                <a:srgbClr val="0070C0"/>
              </a:solidFill>
              <a:ln w="25400" cap="flat" cmpd="sng" algn="ctr">
                <a:noFill/>
                <a:prstDash val="solid"/>
              </a:ln>
              <a:effectLst>
                <a:innerShdw blurRad="63500" dist="50800" dir="18900000">
                  <a:prstClr val="black">
                    <a:alpha val="50000"/>
                  </a:prstClr>
                </a:innerShdw>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 lastClr="FFFFFF"/>
                  </a:solidFill>
                  <a:effectLst/>
                  <a:uLnTx/>
                  <a:uFillTx/>
                  <a:latin typeface="Calibri"/>
                  <a:ea typeface="宋体"/>
                  <a:cs typeface="+mn-cs"/>
                </a:endParaRPr>
              </a:p>
            </p:txBody>
          </p:sp>
        </p:grpSp>
        <p:sp>
          <p:nvSpPr>
            <p:cNvPr id="44" name="文本框 77">
              <a:extLst>
                <a:ext uri="{FF2B5EF4-FFF2-40B4-BE49-F238E27FC236}">
                  <a16:creationId xmlns="" xmlns:a16="http://schemas.microsoft.com/office/drawing/2014/main" id="{35776EA3-161E-40FF-BAE7-5400435ECADE}"/>
                </a:ext>
              </a:extLst>
            </p:cNvPr>
            <p:cNvSpPr txBox="1"/>
            <p:nvPr/>
          </p:nvSpPr>
          <p:spPr>
            <a:xfrm>
              <a:off x="972509" y="3466643"/>
              <a:ext cx="878819" cy="7817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1</a:t>
              </a:r>
            </a:p>
          </p:txBody>
        </p:sp>
        <p:sp>
          <p:nvSpPr>
            <p:cNvPr id="45" name="TextBox 72">
              <a:extLst>
                <a:ext uri="{FF2B5EF4-FFF2-40B4-BE49-F238E27FC236}">
                  <a16:creationId xmlns="" xmlns:a16="http://schemas.microsoft.com/office/drawing/2014/main" id="{829AA3D5-DA1A-429F-B9B3-F83704F89E78}"/>
                </a:ext>
              </a:extLst>
            </p:cNvPr>
            <p:cNvSpPr txBox="1"/>
            <p:nvPr/>
          </p:nvSpPr>
          <p:spPr>
            <a:xfrm>
              <a:off x="3113403" y="3483388"/>
              <a:ext cx="5261340" cy="7817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32037">
                <a:defRPr/>
              </a:pPr>
              <a:r>
                <a:rPr lang="zh-CN" altLang="en-US" b="1" kern="0" dirty="0">
                  <a:solidFill>
                    <a:srgbClr val="C00000"/>
                  </a:solidFill>
                  <a:latin typeface="Arial" pitchFamily="34" charset="0"/>
                  <a:ea typeface="微软雅黑" pitchFamily="34" charset="-122"/>
                  <a:cs typeface="Arial" pitchFamily="34" charset="0"/>
                </a:rPr>
                <a:t>资产或</a:t>
              </a:r>
              <a:r>
                <a:rPr lang="zh-CN" altLang="en-US" b="1" kern="0" dirty="0" smtClean="0">
                  <a:solidFill>
                    <a:srgbClr val="C00000"/>
                  </a:solidFill>
                  <a:latin typeface="Arial" pitchFamily="34" charset="0"/>
                  <a:ea typeface="微软雅黑" pitchFamily="34" charset="-122"/>
                  <a:cs typeface="Arial" pitchFamily="34" charset="0"/>
                </a:rPr>
                <a:t>耗材验收入库</a:t>
              </a:r>
              <a:endParaRPr lang="zh-CN" altLang="en-US" b="1" kern="0" dirty="0">
                <a:solidFill>
                  <a:srgbClr val="C00000"/>
                </a:solidFill>
                <a:latin typeface="Arial" pitchFamily="34" charset="0"/>
                <a:ea typeface="微软雅黑" pitchFamily="34" charset="-122"/>
                <a:cs typeface="Arial" pitchFamily="34" charset="0"/>
              </a:endParaRPr>
            </a:p>
          </p:txBody>
        </p:sp>
      </p:grpSp>
      <p:grpSp>
        <p:nvGrpSpPr>
          <p:cNvPr id="50" name="组合 49">
            <a:extLst>
              <a:ext uri="{FF2B5EF4-FFF2-40B4-BE49-F238E27FC236}">
                <a16:creationId xmlns="" xmlns:a16="http://schemas.microsoft.com/office/drawing/2014/main" id="{1CC21491-ADDA-4C85-981F-73B40103231B}"/>
              </a:ext>
            </a:extLst>
          </p:cNvPr>
          <p:cNvGrpSpPr/>
          <p:nvPr/>
        </p:nvGrpSpPr>
        <p:grpSpPr>
          <a:xfrm>
            <a:off x="3398854" y="3298720"/>
            <a:ext cx="4137328" cy="632183"/>
            <a:chOff x="736575" y="3188469"/>
            <a:chExt cx="8755767" cy="1338084"/>
          </a:xfrm>
        </p:grpSpPr>
        <p:sp>
          <p:nvSpPr>
            <p:cNvPr id="51" name="圆角矩形 64">
              <a:extLst>
                <a:ext uri="{FF2B5EF4-FFF2-40B4-BE49-F238E27FC236}">
                  <a16:creationId xmlns="" xmlns:a16="http://schemas.microsoft.com/office/drawing/2014/main" id="{B7152AC7-C00E-4860-93B7-FEEC1DF61C74}"/>
                </a:ext>
              </a:extLst>
            </p:cNvPr>
            <p:cNvSpPr/>
            <p:nvPr/>
          </p:nvSpPr>
          <p:spPr>
            <a:xfrm flipH="1">
              <a:off x="1020576" y="3307962"/>
              <a:ext cx="8471766" cy="1132577"/>
            </a:xfrm>
            <a:prstGeom prst="roundRect">
              <a:avLst>
                <a:gd name="adj" fmla="val 50000"/>
              </a:avLst>
            </a:prstGeom>
            <a:gradFill flip="none" rotWithShape="1">
              <a:gsLst>
                <a:gs pos="0">
                  <a:sysClr val="window" lastClr="FFFFFF"/>
                </a:gs>
                <a:gs pos="100000">
                  <a:srgbClr val="E0E0E0"/>
                </a:gs>
              </a:gsLst>
              <a:lin ang="5400000" scaled="1"/>
              <a:tileRect/>
            </a:gradFill>
            <a:ln w="25400" cap="flat" cmpd="sng" algn="ctr">
              <a:noFill/>
              <a:prstDash val="solid"/>
            </a:ln>
            <a:effectLst>
              <a:outerShdw blurRad="381000" dist="254000" dir="1026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nvGrpSpPr>
            <p:cNvPr id="52" name="组合 51">
              <a:extLst>
                <a:ext uri="{FF2B5EF4-FFF2-40B4-BE49-F238E27FC236}">
                  <a16:creationId xmlns="" xmlns:a16="http://schemas.microsoft.com/office/drawing/2014/main" id="{ECAB899E-E662-4749-8E40-1D02CD459C82}"/>
                </a:ext>
              </a:extLst>
            </p:cNvPr>
            <p:cNvGrpSpPr/>
            <p:nvPr/>
          </p:nvGrpSpPr>
          <p:grpSpPr>
            <a:xfrm>
              <a:off x="736575" y="3188469"/>
              <a:ext cx="1338084" cy="1338084"/>
              <a:chOff x="3567745" y="3971974"/>
              <a:chExt cx="1338084" cy="1338084"/>
            </a:xfrm>
          </p:grpSpPr>
          <p:grpSp>
            <p:nvGrpSpPr>
              <p:cNvPr id="55" name="组合 54">
                <a:extLst>
                  <a:ext uri="{FF2B5EF4-FFF2-40B4-BE49-F238E27FC236}">
                    <a16:creationId xmlns="" xmlns:a16="http://schemas.microsoft.com/office/drawing/2014/main" id="{1109F040-7666-4679-A4D3-A7AD45213097}"/>
                  </a:ext>
                </a:extLst>
              </p:cNvPr>
              <p:cNvGrpSpPr/>
              <p:nvPr/>
            </p:nvGrpSpPr>
            <p:grpSpPr>
              <a:xfrm>
                <a:off x="3567745" y="3971974"/>
                <a:ext cx="1338084" cy="1338084"/>
                <a:chOff x="5213600" y="2517129"/>
                <a:chExt cx="2023672" cy="2023672"/>
              </a:xfrm>
            </p:grpSpPr>
            <p:sp>
              <p:nvSpPr>
                <p:cNvPr id="57" name="椭圆 56">
                  <a:extLst>
                    <a:ext uri="{FF2B5EF4-FFF2-40B4-BE49-F238E27FC236}">
                      <a16:creationId xmlns="" xmlns:a16="http://schemas.microsoft.com/office/drawing/2014/main" id="{A4E4194F-E9B7-4238-A13D-44AA176D8FD0}"/>
                    </a:ext>
                  </a:extLst>
                </p:cNvPr>
                <p:cNvSpPr/>
                <p:nvPr/>
              </p:nvSpPr>
              <p:spPr>
                <a:xfrm>
                  <a:off x="5213600" y="2517129"/>
                  <a:ext cx="2023672" cy="2023672"/>
                </a:xfrm>
                <a:prstGeom prst="ellipse">
                  <a:avLst/>
                </a:prstGeom>
                <a:gradFill flip="none" rotWithShape="1">
                  <a:gsLst>
                    <a:gs pos="0">
                      <a:sysClr val="window" lastClr="FFFFFF"/>
                    </a:gs>
                    <a:gs pos="100000">
                      <a:srgbClr val="E0E0E0"/>
                    </a:gs>
                  </a:gsLst>
                  <a:lin ang="5400000" scaled="1"/>
                  <a:tileRect/>
                </a:gradFill>
                <a:ln w="25400" cap="flat" cmpd="sng" algn="ctr">
                  <a:noFill/>
                  <a:prstDash val="solid"/>
                </a:ln>
                <a:effectLst>
                  <a:outerShdw blurRad="279400" dist="2540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58" name="椭圆 57">
                  <a:extLst>
                    <a:ext uri="{FF2B5EF4-FFF2-40B4-BE49-F238E27FC236}">
                      <a16:creationId xmlns="" xmlns:a16="http://schemas.microsoft.com/office/drawing/2014/main" id="{A25F27F6-42C2-4A4E-92D5-0170FCD7E107}"/>
                    </a:ext>
                  </a:extLst>
                </p:cNvPr>
                <p:cNvSpPr/>
                <p:nvPr/>
              </p:nvSpPr>
              <p:spPr>
                <a:xfrm>
                  <a:off x="5260739" y="2564268"/>
                  <a:ext cx="1929394" cy="1929394"/>
                </a:xfrm>
                <a:prstGeom prst="ellipse">
                  <a:avLst/>
                </a:prstGeom>
                <a:gradFill flip="none" rotWithShape="1">
                  <a:gsLst>
                    <a:gs pos="0">
                      <a:sysClr val="window" lastClr="FFFFFF"/>
                    </a:gs>
                    <a:gs pos="100000">
                      <a:srgbClr val="DDDEDD"/>
                    </a:gs>
                  </a:gsLst>
                  <a:lin ang="189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56" name="椭圆 55">
                <a:extLst>
                  <a:ext uri="{FF2B5EF4-FFF2-40B4-BE49-F238E27FC236}">
                    <a16:creationId xmlns="" xmlns:a16="http://schemas.microsoft.com/office/drawing/2014/main" id="{DFA07972-8055-4C61-B856-BB4BA57D25C2}"/>
                  </a:ext>
                </a:extLst>
              </p:cNvPr>
              <p:cNvSpPr/>
              <p:nvPr/>
            </p:nvSpPr>
            <p:spPr>
              <a:xfrm>
                <a:off x="3695023" y="4099252"/>
                <a:ext cx="1083528" cy="1083528"/>
              </a:xfrm>
              <a:prstGeom prst="ellipse">
                <a:avLst/>
              </a:prstGeom>
              <a:solidFill>
                <a:srgbClr val="0070C0"/>
              </a:solidFill>
              <a:ln w="25400" cap="flat" cmpd="sng" algn="ctr">
                <a:noFill/>
                <a:prstDash val="solid"/>
              </a:ln>
              <a:effectLst>
                <a:innerShdw blurRad="63500" dist="50800" dir="18900000">
                  <a:prstClr val="black">
                    <a:alpha val="50000"/>
                  </a:prstClr>
                </a:innerShdw>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 lastClr="FFFFFF"/>
                  </a:solidFill>
                  <a:effectLst/>
                  <a:uLnTx/>
                  <a:uFillTx/>
                  <a:latin typeface="Calibri"/>
                  <a:ea typeface="宋体"/>
                  <a:cs typeface="+mn-cs"/>
                </a:endParaRPr>
              </a:p>
            </p:txBody>
          </p:sp>
        </p:grpSp>
        <p:sp>
          <p:nvSpPr>
            <p:cNvPr id="53" name="文本框 77">
              <a:extLst>
                <a:ext uri="{FF2B5EF4-FFF2-40B4-BE49-F238E27FC236}">
                  <a16:creationId xmlns="" xmlns:a16="http://schemas.microsoft.com/office/drawing/2014/main" id="{CC4F83C0-8C91-456B-B6B6-6DC8B793FB86}"/>
                </a:ext>
              </a:extLst>
            </p:cNvPr>
            <p:cNvSpPr txBox="1"/>
            <p:nvPr/>
          </p:nvSpPr>
          <p:spPr>
            <a:xfrm>
              <a:off x="972509" y="3466644"/>
              <a:ext cx="878819" cy="7817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2</a:t>
              </a:r>
            </a:p>
          </p:txBody>
        </p:sp>
        <p:sp>
          <p:nvSpPr>
            <p:cNvPr id="54" name="TextBox 72">
              <a:extLst>
                <a:ext uri="{FF2B5EF4-FFF2-40B4-BE49-F238E27FC236}">
                  <a16:creationId xmlns="" xmlns:a16="http://schemas.microsoft.com/office/drawing/2014/main" id="{C92E04E8-C7B8-4491-9F7A-91C82FC9EEE7}"/>
                </a:ext>
              </a:extLst>
            </p:cNvPr>
            <p:cNvSpPr txBox="1"/>
            <p:nvPr/>
          </p:nvSpPr>
          <p:spPr>
            <a:xfrm>
              <a:off x="3113403" y="3483385"/>
              <a:ext cx="5261340" cy="7817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32037">
                <a:defRPr/>
              </a:pPr>
              <a:r>
                <a:rPr lang="zh-CN" altLang="en-US" kern="0" dirty="0">
                  <a:solidFill>
                    <a:sysClr val="windowText" lastClr="000000">
                      <a:lumMod val="65000"/>
                      <a:lumOff val="35000"/>
                    </a:sysClr>
                  </a:solidFill>
                  <a:latin typeface="Arial" pitchFamily="34" charset="0"/>
                  <a:ea typeface="微软雅黑" pitchFamily="34" charset="-122"/>
                  <a:cs typeface="Arial" pitchFamily="34" charset="0"/>
                </a:rPr>
                <a:t>资 产 日 常 管 理</a:t>
              </a:r>
            </a:p>
          </p:txBody>
        </p:sp>
      </p:grpSp>
      <p:grpSp>
        <p:nvGrpSpPr>
          <p:cNvPr id="86" name="组合 85">
            <a:extLst>
              <a:ext uri="{FF2B5EF4-FFF2-40B4-BE49-F238E27FC236}">
                <a16:creationId xmlns="" xmlns:a16="http://schemas.microsoft.com/office/drawing/2014/main" id="{62298422-9B2E-4252-AE75-3017E1613D63}"/>
              </a:ext>
            </a:extLst>
          </p:cNvPr>
          <p:cNvGrpSpPr/>
          <p:nvPr/>
        </p:nvGrpSpPr>
        <p:grpSpPr>
          <a:xfrm>
            <a:off x="1374846" y="2226987"/>
            <a:ext cx="1864487" cy="1870428"/>
            <a:chOff x="907313" y="1636536"/>
            <a:chExt cx="1864487" cy="1870428"/>
          </a:xfrm>
        </p:grpSpPr>
        <p:grpSp>
          <p:nvGrpSpPr>
            <p:cNvPr id="87" name="组合 86">
              <a:extLst>
                <a:ext uri="{FF2B5EF4-FFF2-40B4-BE49-F238E27FC236}">
                  <a16:creationId xmlns="" xmlns:a16="http://schemas.microsoft.com/office/drawing/2014/main" id="{CAAB737F-C8BB-4093-8729-D5D5EAC66216}"/>
                </a:ext>
              </a:extLst>
            </p:cNvPr>
            <p:cNvGrpSpPr/>
            <p:nvPr/>
          </p:nvGrpSpPr>
          <p:grpSpPr>
            <a:xfrm flipH="1">
              <a:off x="907313" y="1636536"/>
              <a:ext cx="1864487" cy="1870428"/>
              <a:chOff x="304800" y="673100"/>
              <a:chExt cx="4000500" cy="4000500"/>
            </a:xfrm>
            <a:effectLst>
              <a:outerShdw blurRad="444500" dist="254000" dir="8100000" algn="tr" rotWithShape="0">
                <a:prstClr val="black">
                  <a:alpha val="50000"/>
                </a:prstClr>
              </a:outerShdw>
            </a:effectLst>
          </p:grpSpPr>
          <p:sp>
            <p:nvSpPr>
              <p:cNvPr id="90" name="同心圆 103">
                <a:extLst>
                  <a:ext uri="{FF2B5EF4-FFF2-40B4-BE49-F238E27FC236}">
                    <a16:creationId xmlns="" xmlns:a16="http://schemas.microsoft.com/office/drawing/2014/main" id="{1A1E1328-808A-4C9A-9FCA-04D5F09A2267}"/>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91" name="椭圆 90">
                <a:extLst>
                  <a:ext uri="{FF2B5EF4-FFF2-40B4-BE49-F238E27FC236}">
                    <a16:creationId xmlns="" xmlns:a16="http://schemas.microsoft.com/office/drawing/2014/main" id="{81B44FAC-1792-4BFE-84C3-C646AB5556AF}"/>
                  </a:ext>
                </a:extLst>
              </p:cNvPr>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88" name="TextBox 101">
              <a:extLst>
                <a:ext uri="{FF2B5EF4-FFF2-40B4-BE49-F238E27FC236}">
                  <a16:creationId xmlns="" xmlns:a16="http://schemas.microsoft.com/office/drawing/2014/main" id="{B813F402-FF09-4578-BB16-AD8C4BEBAC83}"/>
                </a:ext>
              </a:extLst>
            </p:cNvPr>
            <p:cNvSpPr txBox="1"/>
            <p:nvPr/>
          </p:nvSpPr>
          <p:spPr>
            <a:xfrm>
              <a:off x="1152139" y="2074818"/>
              <a:ext cx="1296144" cy="979755"/>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tabLst/>
                <a:defRPr kumimoji="0" b="1" i="0" u="none" strike="noStrike" kern="0" cap="none" spc="0" normalizeH="0" baseline="0">
                  <a:ln>
                    <a:noFill/>
                  </a:ln>
                  <a:solidFill>
                    <a:sysClr val="windowText" lastClr="000000">
                      <a:lumMod val="65000"/>
                      <a:lumOff val="35000"/>
                    </a:sysClr>
                  </a:solidFill>
                  <a:effectLst/>
                  <a:uLnTx/>
                  <a:uFillTx/>
                  <a:latin typeface="Calibri"/>
                  <a:ea typeface="微软雅黑" pitchFamily="34" charset="-122"/>
                </a:defRPr>
              </a:lvl1pPr>
            </a:lstStyle>
            <a:p>
              <a:pPr algn="ctr">
                <a:lnSpc>
                  <a:spcPct val="125000"/>
                </a:lnSpc>
              </a:pPr>
              <a:r>
                <a:rPr lang="zh-CN" altLang="en-US" sz="2400" dirty="0"/>
                <a:t>标准业务处理</a:t>
              </a:r>
            </a:p>
          </p:txBody>
        </p:sp>
      </p:grpSp>
      <p:sp>
        <p:nvSpPr>
          <p:cNvPr id="92" name="标题 1">
            <a:extLst>
              <a:ext uri="{FF2B5EF4-FFF2-40B4-BE49-F238E27FC236}">
                <a16:creationId xmlns="" xmlns:a16="http://schemas.microsoft.com/office/drawing/2014/main" id="{355F625A-55FB-4B42-B5DE-81C3286CE407}"/>
              </a:ext>
            </a:extLst>
          </p:cNvPr>
          <p:cNvSpPr>
            <a:spLocks noGrp="1"/>
          </p:cNvSpPr>
          <p:nvPr>
            <p:ph type="title"/>
          </p:nvPr>
        </p:nvSpPr>
        <p:spPr/>
        <p:txBody>
          <a:bodyPr/>
          <a:lstStyle/>
          <a:p>
            <a:r>
              <a:rPr lang="zh-CN" altLang="en-US" dirty="0"/>
              <a:t>标准业务处理说明</a:t>
            </a:r>
          </a:p>
        </p:txBody>
      </p:sp>
    </p:spTree>
    <p:extLst>
      <p:ext uri="{BB962C8B-B14F-4D97-AF65-F5344CB8AC3E}">
        <p14:creationId xmlns:p14="http://schemas.microsoft.com/office/powerpoint/2010/main" val="2501323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37">
            <a:extLst>
              <a:ext uri="{FF2B5EF4-FFF2-40B4-BE49-F238E27FC236}">
                <a16:creationId xmlns="" xmlns:a16="http://schemas.microsoft.com/office/drawing/2014/main" id="{34992009-E77E-4485-BF0B-62BDA63D8247}"/>
              </a:ext>
            </a:extLst>
          </p:cNvPr>
          <p:cNvSpPr/>
          <p:nvPr/>
        </p:nvSpPr>
        <p:spPr>
          <a:xfrm>
            <a:off x="416976" y="1485344"/>
            <a:ext cx="2413990" cy="5040000"/>
          </a:xfrm>
          <a:prstGeom prst="roundRect">
            <a:avLst>
              <a:gd name="adj" fmla="val 50000"/>
            </a:avLst>
          </a:prstGeom>
          <a:solidFill>
            <a:sysClr val="window" lastClr="FFFFFF">
              <a:lumMod val="95000"/>
            </a:sysClr>
          </a:solidFill>
          <a:ln w="50800" cap="flat" cmpd="sng" algn="ctr">
            <a:noFill/>
            <a:prstDash val="solid"/>
            <a:miter lim="800000"/>
          </a:ln>
          <a:effectLst>
            <a:outerShdw blurRad="139700" dist="50800" dir="2700000" algn="tl" rotWithShape="0">
              <a:sysClr val="windowText" lastClr="000000">
                <a:alpha val="29000"/>
              </a:sysClr>
            </a:outerShdw>
          </a:effectLst>
          <a:scene3d>
            <a:camera prst="orthographicFront"/>
            <a:lightRig rig="threePt" dir="t"/>
          </a:scene3d>
          <a:sp3d prstMaterial="softEdge">
            <a:bevelT w="38100" h="635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24"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7" name="圆角矩形 38">
            <a:extLst>
              <a:ext uri="{FF2B5EF4-FFF2-40B4-BE49-F238E27FC236}">
                <a16:creationId xmlns="" xmlns:a16="http://schemas.microsoft.com/office/drawing/2014/main" id="{17B661CA-4499-4904-BB6D-6F17A710DD8C}"/>
              </a:ext>
            </a:extLst>
          </p:cNvPr>
          <p:cNvSpPr/>
          <p:nvPr/>
        </p:nvSpPr>
        <p:spPr>
          <a:xfrm>
            <a:off x="6300505" y="1485344"/>
            <a:ext cx="2413990" cy="5040000"/>
          </a:xfrm>
          <a:prstGeom prst="roundRect">
            <a:avLst>
              <a:gd name="adj" fmla="val 50000"/>
            </a:avLst>
          </a:prstGeom>
          <a:solidFill>
            <a:sysClr val="window" lastClr="FFFFFF">
              <a:lumMod val="95000"/>
            </a:sysClr>
          </a:solidFill>
          <a:ln w="50800" cap="flat" cmpd="sng" algn="ctr">
            <a:noFill/>
            <a:prstDash val="solid"/>
            <a:miter lim="800000"/>
          </a:ln>
          <a:effectLst>
            <a:outerShdw blurRad="139700" dist="50800" dir="2700000" algn="tl" rotWithShape="0">
              <a:sysClr val="windowText" lastClr="000000">
                <a:alpha val="29000"/>
              </a:sysClr>
            </a:outerShdw>
          </a:effectLst>
          <a:scene3d>
            <a:camera prst="orthographicFront"/>
            <a:lightRig rig="threePt" dir="t"/>
          </a:scene3d>
          <a:sp3d prstMaterial="softEdge">
            <a:bevelT w="38100" h="635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24" b="0" i="0" u="none" strike="noStrike" kern="0" cap="none" spc="0" normalizeH="0" baseline="0" noProof="0">
              <a:ln>
                <a:noFill/>
              </a:ln>
              <a:solidFill>
                <a:srgbClr val="FFFFFF"/>
              </a:solidFill>
              <a:effectLst/>
              <a:uLnTx/>
              <a:uFillTx/>
              <a:latin typeface="微软雅黑"/>
              <a:ea typeface="微软雅黑"/>
              <a:cs typeface="+mn-cs"/>
            </a:endParaRPr>
          </a:p>
        </p:txBody>
      </p:sp>
      <p:grpSp>
        <p:nvGrpSpPr>
          <p:cNvPr id="8" name="组合 7">
            <a:extLst>
              <a:ext uri="{FF2B5EF4-FFF2-40B4-BE49-F238E27FC236}">
                <a16:creationId xmlns="" xmlns:a16="http://schemas.microsoft.com/office/drawing/2014/main" id="{779D031E-DED5-4EB0-A2E8-4E5C23BA4473}"/>
              </a:ext>
            </a:extLst>
          </p:cNvPr>
          <p:cNvGrpSpPr/>
          <p:nvPr/>
        </p:nvGrpSpPr>
        <p:grpSpPr>
          <a:xfrm>
            <a:off x="395536" y="1425723"/>
            <a:ext cx="2456864" cy="2456864"/>
            <a:chOff x="4184106" y="2952206"/>
            <a:chExt cx="3823790" cy="3823790"/>
          </a:xfrm>
        </p:grpSpPr>
        <p:sp>
          <p:nvSpPr>
            <p:cNvPr id="9" name="椭圆 8">
              <a:extLst>
                <a:ext uri="{FF2B5EF4-FFF2-40B4-BE49-F238E27FC236}">
                  <a16:creationId xmlns="" xmlns:a16="http://schemas.microsoft.com/office/drawing/2014/main" id="{5564D58A-7F75-4691-9275-DABFD02C0A39}"/>
                </a:ext>
              </a:extLst>
            </p:cNvPr>
            <p:cNvSpPr/>
            <p:nvPr/>
          </p:nvSpPr>
          <p:spPr>
            <a:xfrm>
              <a:off x="4184106" y="2952206"/>
              <a:ext cx="3823790" cy="3823790"/>
            </a:xfrm>
            <a:prstGeom prst="ellipse">
              <a:avLst/>
            </a:prstGeom>
            <a:gradFill>
              <a:gsLst>
                <a:gs pos="100000">
                  <a:sysClr val="window" lastClr="FFFFFF">
                    <a:lumMod val="75000"/>
                  </a:sysClr>
                </a:gs>
                <a:gs pos="0">
                  <a:sysClr val="window" lastClr="FFFFFF"/>
                </a:gs>
              </a:gsLst>
              <a:lin ang="5400000" scaled="0"/>
            </a:gradFill>
            <a:ln w="9525" cap="flat" cmpd="sng" algn="ctr">
              <a:noFill/>
              <a:prstDash val="solid"/>
              <a:miter lim="800000"/>
            </a:ln>
            <a:effectLst>
              <a:softEdge rad="1905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grpSp>
          <p:nvGrpSpPr>
            <p:cNvPr id="10" name="组合 9">
              <a:extLst>
                <a:ext uri="{FF2B5EF4-FFF2-40B4-BE49-F238E27FC236}">
                  <a16:creationId xmlns="" xmlns:a16="http://schemas.microsoft.com/office/drawing/2014/main" id="{0CEE1F60-5AED-44D4-9E04-68C0A4F10D83}"/>
                </a:ext>
              </a:extLst>
            </p:cNvPr>
            <p:cNvGrpSpPr/>
            <p:nvPr/>
          </p:nvGrpSpPr>
          <p:grpSpPr>
            <a:xfrm>
              <a:off x="4710169" y="3478269"/>
              <a:ext cx="2771663" cy="2771663"/>
              <a:chOff x="2193191" y="1899415"/>
              <a:chExt cx="2421376" cy="2421376"/>
            </a:xfrm>
            <a:effectLst/>
          </p:grpSpPr>
          <p:sp>
            <p:nvSpPr>
              <p:cNvPr id="11" name="椭圆 10">
                <a:extLst>
                  <a:ext uri="{FF2B5EF4-FFF2-40B4-BE49-F238E27FC236}">
                    <a16:creationId xmlns="" xmlns:a16="http://schemas.microsoft.com/office/drawing/2014/main" id="{8F8FDB23-A635-4DFD-A0BE-A7650D9E925E}"/>
                  </a:ext>
                </a:extLst>
              </p:cNvPr>
              <p:cNvSpPr/>
              <p:nvPr/>
            </p:nvSpPr>
            <p:spPr>
              <a:xfrm>
                <a:off x="2193191" y="1899415"/>
                <a:ext cx="2421376" cy="2421376"/>
              </a:xfrm>
              <a:prstGeom prst="ellipse">
                <a:avLst/>
              </a:prstGeom>
              <a:solidFill>
                <a:srgbClr val="09425E"/>
              </a:solidFill>
              <a:ln w="31750" cap="flat" cmpd="sng" algn="ctr">
                <a:gradFill flip="none" rotWithShape="1">
                  <a:gsLst>
                    <a:gs pos="0">
                      <a:sysClr val="window" lastClr="FFFFFF">
                        <a:lumMod val="75000"/>
                      </a:sysClr>
                    </a:gs>
                    <a:gs pos="100000">
                      <a:sysClr val="window" lastClr="FFFFFF"/>
                    </a:gs>
                  </a:gsLst>
                  <a:lin ang="2700000" scaled="1"/>
                  <a:tileRect/>
                </a:gradFill>
                <a:prstDash val="solid"/>
                <a:miter lim="800000"/>
              </a:ln>
              <a:effectLst>
                <a:innerShdw blurRad="127000" dist="63500" dir="13500000">
                  <a:srgbClr val="5B9BD5">
                    <a:lumMod val="50000"/>
                    <a:alpha val="85000"/>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12" name="椭圆 11">
                <a:extLst>
                  <a:ext uri="{FF2B5EF4-FFF2-40B4-BE49-F238E27FC236}">
                    <a16:creationId xmlns="" xmlns:a16="http://schemas.microsoft.com/office/drawing/2014/main" id="{514D646A-E4E1-4D92-BAE7-F46331D1F7B0}"/>
                  </a:ext>
                </a:extLst>
              </p:cNvPr>
              <p:cNvSpPr/>
              <p:nvPr/>
            </p:nvSpPr>
            <p:spPr>
              <a:xfrm>
                <a:off x="2386802" y="2093026"/>
                <a:ext cx="2034160" cy="2034160"/>
              </a:xfrm>
              <a:prstGeom prst="ellipse">
                <a:avLst/>
              </a:prstGeom>
              <a:solidFill>
                <a:sysClr val="window" lastClr="FFFFFF">
                  <a:lumMod val="95000"/>
                </a:sysClr>
              </a:solidFill>
              <a:ln w="50800" cap="flat" cmpd="sng" algn="ctr">
                <a:noFill/>
                <a:prstDash val="solid"/>
                <a:miter lim="800000"/>
              </a:ln>
              <a:effectLst>
                <a:outerShdw blurRad="76200" dist="38100" dir="2700000" algn="tl" rotWithShape="0">
                  <a:srgbClr val="5B9BD5">
                    <a:lumMod val="50000"/>
                    <a:alpha val="64000"/>
                  </a:srgbClr>
                </a:outerShdw>
              </a:effectLst>
              <a:scene3d>
                <a:camera prst="orthographicFront"/>
                <a:lightRig rig="threePt" dir="t"/>
              </a:scene3d>
              <a:sp3d prstMaterial="softEdge">
                <a:bevelT w="31750" h="1270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grpSp>
      </p:grpSp>
      <p:sp>
        <p:nvSpPr>
          <p:cNvPr id="15" name="文本框 12">
            <a:extLst>
              <a:ext uri="{FF2B5EF4-FFF2-40B4-BE49-F238E27FC236}">
                <a16:creationId xmlns="" xmlns:a16="http://schemas.microsoft.com/office/drawing/2014/main" id="{D0154A1D-7913-4809-8E9C-04692D0CC11C}"/>
              </a:ext>
            </a:extLst>
          </p:cNvPr>
          <p:cNvSpPr txBox="1"/>
          <p:nvPr/>
        </p:nvSpPr>
        <p:spPr bwMode="auto">
          <a:xfrm>
            <a:off x="631451" y="4147690"/>
            <a:ext cx="2212357" cy="2223942"/>
          </a:xfrm>
          <a:prstGeom prst="rect">
            <a:avLst/>
          </a:prstGeom>
          <a:noFill/>
        </p:spPr>
        <p:txBody>
          <a:bodyPr wrap="square">
            <a:spAutoFit/>
          </a:bodyPr>
          <a:lstStyle/>
          <a:p>
            <a:pPr>
              <a:lnSpc>
                <a:spcPct val="125000"/>
              </a:lnSpc>
            </a:pPr>
            <a:r>
              <a:rPr lang="zh-CN" altLang="en-US" sz="1600" dirty="0">
                <a:solidFill>
                  <a:srgbClr val="09425E"/>
                </a:solidFill>
                <a:ea typeface="微软雅黑" panose="020B0503020204020204" pitchFamily="34" charset="-122"/>
              </a:rPr>
              <a:t>对资产与报销单信息混杂在一起的情况进行优化，将资产管理与报销业务进行一定程度的分离，对入库单和报销单进行拆分</a:t>
            </a:r>
          </a:p>
          <a:p>
            <a:pPr>
              <a:lnSpc>
                <a:spcPct val="125000"/>
              </a:lnSpc>
            </a:pPr>
            <a:endParaRPr lang="zh-CN" altLang="en-US" sz="1600" dirty="0">
              <a:solidFill>
                <a:srgbClr val="09425E"/>
              </a:solidFill>
              <a:ea typeface="微软雅黑" panose="020B0503020204020204" pitchFamily="34" charset="-122"/>
            </a:endParaRPr>
          </a:p>
        </p:txBody>
      </p:sp>
      <p:cxnSp>
        <p:nvCxnSpPr>
          <p:cNvPr id="16" name="直接连接符 15">
            <a:extLst>
              <a:ext uri="{FF2B5EF4-FFF2-40B4-BE49-F238E27FC236}">
                <a16:creationId xmlns="" xmlns:a16="http://schemas.microsoft.com/office/drawing/2014/main" id="{78FFF7B7-3AAA-4321-9FC7-5DDD069D1B5A}"/>
              </a:ext>
            </a:extLst>
          </p:cNvPr>
          <p:cNvCxnSpPr/>
          <p:nvPr/>
        </p:nvCxnSpPr>
        <p:spPr>
          <a:xfrm>
            <a:off x="763089" y="4060461"/>
            <a:ext cx="1721759" cy="0"/>
          </a:xfrm>
          <a:prstGeom prst="line">
            <a:avLst/>
          </a:prstGeom>
          <a:noFill/>
          <a:ln w="6350" cap="flat" cmpd="sng" algn="ctr">
            <a:solidFill>
              <a:srgbClr val="3C5E67"/>
            </a:solidFill>
            <a:prstDash val="sysDot"/>
            <a:miter lim="800000"/>
          </a:ln>
          <a:effectLst/>
        </p:spPr>
      </p:cxnSp>
      <p:grpSp>
        <p:nvGrpSpPr>
          <p:cNvPr id="17" name="组合 16">
            <a:extLst>
              <a:ext uri="{FF2B5EF4-FFF2-40B4-BE49-F238E27FC236}">
                <a16:creationId xmlns="" xmlns:a16="http://schemas.microsoft.com/office/drawing/2014/main" id="{A42CFF8F-B84F-45CC-AA82-F4C80DB425DD}"/>
              </a:ext>
            </a:extLst>
          </p:cNvPr>
          <p:cNvGrpSpPr/>
          <p:nvPr/>
        </p:nvGrpSpPr>
        <p:grpSpPr>
          <a:xfrm>
            <a:off x="6277328" y="1425723"/>
            <a:ext cx="2456864" cy="2456864"/>
            <a:chOff x="4184106" y="2952206"/>
            <a:chExt cx="3823790" cy="3823790"/>
          </a:xfrm>
        </p:grpSpPr>
        <p:sp>
          <p:nvSpPr>
            <p:cNvPr id="18" name="椭圆 17">
              <a:extLst>
                <a:ext uri="{FF2B5EF4-FFF2-40B4-BE49-F238E27FC236}">
                  <a16:creationId xmlns="" xmlns:a16="http://schemas.microsoft.com/office/drawing/2014/main" id="{C0EE0825-3471-430F-8385-2C3674023013}"/>
                </a:ext>
              </a:extLst>
            </p:cNvPr>
            <p:cNvSpPr/>
            <p:nvPr/>
          </p:nvSpPr>
          <p:spPr>
            <a:xfrm>
              <a:off x="4184106" y="2952206"/>
              <a:ext cx="3823790" cy="3823790"/>
            </a:xfrm>
            <a:prstGeom prst="ellipse">
              <a:avLst/>
            </a:prstGeom>
            <a:gradFill>
              <a:gsLst>
                <a:gs pos="100000">
                  <a:sysClr val="window" lastClr="FFFFFF">
                    <a:lumMod val="75000"/>
                  </a:sysClr>
                </a:gs>
                <a:gs pos="0">
                  <a:sysClr val="window" lastClr="FFFFFF"/>
                </a:gs>
              </a:gsLst>
              <a:lin ang="5400000" scaled="0"/>
            </a:gradFill>
            <a:ln w="9525" cap="flat" cmpd="sng" algn="ctr">
              <a:noFill/>
              <a:prstDash val="solid"/>
              <a:miter lim="800000"/>
            </a:ln>
            <a:effectLst>
              <a:softEdge rad="1905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grpSp>
          <p:nvGrpSpPr>
            <p:cNvPr id="19" name="组合 18">
              <a:extLst>
                <a:ext uri="{FF2B5EF4-FFF2-40B4-BE49-F238E27FC236}">
                  <a16:creationId xmlns="" xmlns:a16="http://schemas.microsoft.com/office/drawing/2014/main" id="{1E2CD6DE-F73B-48B7-9362-4D8A30659E67}"/>
                </a:ext>
              </a:extLst>
            </p:cNvPr>
            <p:cNvGrpSpPr/>
            <p:nvPr/>
          </p:nvGrpSpPr>
          <p:grpSpPr>
            <a:xfrm>
              <a:off x="4710169" y="3478269"/>
              <a:ext cx="2771663" cy="2771663"/>
              <a:chOff x="2193191" y="1899415"/>
              <a:chExt cx="2421376" cy="2421376"/>
            </a:xfrm>
            <a:effectLst/>
          </p:grpSpPr>
          <p:sp>
            <p:nvSpPr>
              <p:cNvPr id="20" name="椭圆 19">
                <a:extLst>
                  <a:ext uri="{FF2B5EF4-FFF2-40B4-BE49-F238E27FC236}">
                    <a16:creationId xmlns="" xmlns:a16="http://schemas.microsoft.com/office/drawing/2014/main" id="{DB792C64-538B-4824-8FD7-41B8DCEF4DB6}"/>
                  </a:ext>
                </a:extLst>
              </p:cNvPr>
              <p:cNvSpPr/>
              <p:nvPr/>
            </p:nvSpPr>
            <p:spPr>
              <a:xfrm>
                <a:off x="2193191" y="1899415"/>
                <a:ext cx="2421376" cy="2421376"/>
              </a:xfrm>
              <a:prstGeom prst="ellipse">
                <a:avLst/>
              </a:prstGeom>
              <a:solidFill>
                <a:srgbClr val="1F84BE"/>
              </a:solidFill>
              <a:ln w="31750" cap="flat" cmpd="sng" algn="ctr">
                <a:gradFill flip="none" rotWithShape="1">
                  <a:gsLst>
                    <a:gs pos="0">
                      <a:sysClr val="window" lastClr="FFFFFF">
                        <a:lumMod val="75000"/>
                      </a:sysClr>
                    </a:gs>
                    <a:gs pos="100000">
                      <a:sysClr val="window" lastClr="FFFFFF"/>
                    </a:gs>
                  </a:gsLst>
                  <a:lin ang="2700000" scaled="1"/>
                  <a:tileRect/>
                </a:gradFill>
                <a:prstDash val="solid"/>
                <a:miter lim="800000"/>
              </a:ln>
              <a:effectLst>
                <a:innerShdw blurRad="127000" dist="63500" dir="13500000">
                  <a:srgbClr val="A5A5A5">
                    <a:lumMod val="50000"/>
                    <a:alpha val="85000"/>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21" name="椭圆 20">
                <a:extLst>
                  <a:ext uri="{FF2B5EF4-FFF2-40B4-BE49-F238E27FC236}">
                    <a16:creationId xmlns="" xmlns:a16="http://schemas.microsoft.com/office/drawing/2014/main" id="{826F2421-0194-45D8-B906-D296C7FC4BB8}"/>
                  </a:ext>
                </a:extLst>
              </p:cNvPr>
              <p:cNvSpPr/>
              <p:nvPr/>
            </p:nvSpPr>
            <p:spPr>
              <a:xfrm>
                <a:off x="2386802" y="2093026"/>
                <a:ext cx="2034160" cy="2034160"/>
              </a:xfrm>
              <a:prstGeom prst="ellipse">
                <a:avLst/>
              </a:prstGeom>
              <a:solidFill>
                <a:sysClr val="window" lastClr="FFFFFF">
                  <a:lumMod val="95000"/>
                </a:sysClr>
              </a:solidFill>
              <a:ln w="50800" cap="flat" cmpd="sng" algn="ctr">
                <a:noFill/>
                <a:prstDash val="solid"/>
                <a:miter lim="800000"/>
              </a:ln>
              <a:effectLst>
                <a:outerShdw blurRad="76200" dist="38100" dir="2700000" algn="tl" rotWithShape="0">
                  <a:srgbClr val="A5A5A5">
                    <a:lumMod val="50000"/>
                    <a:alpha val="64000"/>
                  </a:srgbClr>
                </a:outerShdw>
              </a:effectLst>
              <a:scene3d>
                <a:camera prst="orthographicFront"/>
                <a:lightRig rig="threePt" dir="t"/>
              </a:scene3d>
              <a:sp3d prstMaterial="softEdge">
                <a:bevelT w="31750" h="1270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grpSp>
      </p:grpSp>
      <p:sp>
        <p:nvSpPr>
          <p:cNvPr id="24" name="文本框 21">
            <a:extLst>
              <a:ext uri="{FF2B5EF4-FFF2-40B4-BE49-F238E27FC236}">
                <a16:creationId xmlns="" xmlns:a16="http://schemas.microsoft.com/office/drawing/2014/main" id="{0D09BA02-4AEF-48CE-BC1D-2D6992F90906}"/>
              </a:ext>
            </a:extLst>
          </p:cNvPr>
          <p:cNvSpPr txBox="1"/>
          <p:nvPr/>
        </p:nvSpPr>
        <p:spPr bwMode="auto">
          <a:xfrm>
            <a:off x="6545013" y="4221088"/>
            <a:ext cx="2059435" cy="1915011"/>
          </a:xfrm>
          <a:prstGeom prst="rect">
            <a:avLst/>
          </a:prstGeom>
          <a:noFill/>
        </p:spPr>
        <p:txBody>
          <a:bodyPr wrap="square">
            <a:spAutoFit/>
          </a:bodyPr>
          <a:lstStyle/>
          <a:p>
            <a:pPr>
              <a:lnSpc>
                <a:spcPct val="125000"/>
              </a:lnSpc>
            </a:pPr>
            <a:r>
              <a:rPr lang="zh-CN" altLang="en-US" sz="1600" dirty="0">
                <a:solidFill>
                  <a:srgbClr val="1F84BE"/>
                </a:solidFill>
                <a:ea typeface="微软雅黑" panose="020B0503020204020204" pitchFamily="34" charset="-122"/>
              </a:rPr>
              <a:t>根据资产管理规定，实行先入库后报销的业务操作模式。报销时可选择已审批通过的入库单进行关联，相关信息自动带出</a:t>
            </a:r>
          </a:p>
        </p:txBody>
      </p:sp>
      <p:cxnSp>
        <p:nvCxnSpPr>
          <p:cNvPr id="25" name="直接连接符 24">
            <a:extLst>
              <a:ext uri="{FF2B5EF4-FFF2-40B4-BE49-F238E27FC236}">
                <a16:creationId xmlns="" xmlns:a16="http://schemas.microsoft.com/office/drawing/2014/main" id="{CBAF6A28-0652-4362-B579-B9AF6155A6D7}"/>
              </a:ext>
            </a:extLst>
          </p:cNvPr>
          <p:cNvCxnSpPr/>
          <p:nvPr/>
        </p:nvCxnSpPr>
        <p:spPr>
          <a:xfrm>
            <a:off x="6644881" y="4060461"/>
            <a:ext cx="1721759" cy="0"/>
          </a:xfrm>
          <a:prstGeom prst="line">
            <a:avLst/>
          </a:prstGeom>
          <a:noFill/>
          <a:ln w="9525" cap="flat" cmpd="sng" algn="ctr">
            <a:solidFill>
              <a:srgbClr val="3C5E67"/>
            </a:solidFill>
            <a:prstDash val="sysDot"/>
            <a:miter lim="800000"/>
          </a:ln>
          <a:effectLst/>
        </p:spPr>
      </p:cxnSp>
      <p:sp>
        <p:nvSpPr>
          <p:cNvPr id="26" name="右箭头 57">
            <a:extLst>
              <a:ext uri="{FF2B5EF4-FFF2-40B4-BE49-F238E27FC236}">
                <a16:creationId xmlns="" xmlns:a16="http://schemas.microsoft.com/office/drawing/2014/main" id="{EB2C14BD-5608-46DE-ADDA-045BF876FB16}"/>
              </a:ext>
            </a:extLst>
          </p:cNvPr>
          <p:cNvSpPr/>
          <p:nvPr/>
        </p:nvSpPr>
        <p:spPr>
          <a:xfrm flipH="1">
            <a:off x="3310692" y="2444155"/>
            <a:ext cx="2510087" cy="359902"/>
          </a:xfrm>
          <a:prstGeom prst="rightArrow">
            <a:avLst>
              <a:gd name="adj1" fmla="val 55075"/>
              <a:gd name="adj2" fmla="val 61841"/>
            </a:avLst>
          </a:prstGeom>
          <a:solidFill>
            <a:srgbClr val="09425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24" b="0" i="0" u="none" strike="noStrike" kern="0" cap="none" spc="0" normalizeH="0" baseline="0" noProof="0">
              <a:ln>
                <a:noFill/>
              </a:ln>
              <a:solidFill>
                <a:sysClr val="window" lastClr="FFFFFF"/>
              </a:solidFill>
              <a:effectLst/>
              <a:uLnTx/>
              <a:uFillTx/>
              <a:latin typeface="微软雅黑"/>
              <a:ea typeface="微软雅黑"/>
              <a:cs typeface="+mn-cs"/>
            </a:endParaRPr>
          </a:p>
        </p:txBody>
      </p:sp>
      <p:sp>
        <p:nvSpPr>
          <p:cNvPr id="27" name="右箭头 58">
            <a:extLst>
              <a:ext uri="{FF2B5EF4-FFF2-40B4-BE49-F238E27FC236}">
                <a16:creationId xmlns="" xmlns:a16="http://schemas.microsoft.com/office/drawing/2014/main" id="{3C913979-C300-4D77-A9C5-F4FDFCCAAA13}"/>
              </a:ext>
            </a:extLst>
          </p:cNvPr>
          <p:cNvSpPr/>
          <p:nvPr/>
        </p:nvSpPr>
        <p:spPr>
          <a:xfrm>
            <a:off x="3304271" y="5040830"/>
            <a:ext cx="2510087" cy="359902"/>
          </a:xfrm>
          <a:prstGeom prst="rightArrow">
            <a:avLst>
              <a:gd name="adj1" fmla="val 55075"/>
              <a:gd name="adj2" fmla="val 61841"/>
            </a:avLst>
          </a:prstGeom>
          <a:solidFill>
            <a:srgbClr val="1F84B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24" b="0" i="0" u="none" strike="noStrike" kern="0" cap="none" spc="0" normalizeH="0" baseline="0" noProof="0">
              <a:ln>
                <a:noFill/>
              </a:ln>
              <a:solidFill>
                <a:sysClr val="window" lastClr="FFFFFF"/>
              </a:solidFill>
              <a:effectLst/>
              <a:uLnTx/>
              <a:uFillTx/>
              <a:latin typeface="微软雅黑"/>
              <a:ea typeface="微软雅黑"/>
              <a:cs typeface="+mn-cs"/>
            </a:endParaRPr>
          </a:p>
        </p:txBody>
      </p:sp>
      <p:sp>
        <p:nvSpPr>
          <p:cNvPr id="30" name="文本框 27">
            <a:extLst>
              <a:ext uri="{FF2B5EF4-FFF2-40B4-BE49-F238E27FC236}">
                <a16:creationId xmlns="" xmlns:a16="http://schemas.microsoft.com/office/drawing/2014/main" id="{70AE3AFF-085F-42CD-BA70-D4380C6E66BD}"/>
              </a:ext>
            </a:extLst>
          </p:cNvPr>
          <p:cNvSpPr txBox="1"/>
          <p:nvPr/>
        </p:nvSpPr>
        <p:spPr bwMode="auto">
          <a:xfrm>
            <a:off x="3226597" y="2961271"/>
            <a:ext cx="2644765" cy="1915011"/>
          </a:xfrm>
          <a:prstGeom prst="rect">
            <a:avLst/>
          </a:prstGeom>
          <a:noFill/>
        </p:spPr>
        <p:txBody>
          <a:bodyPr wrap="square">
            <a:spAutoFit/>
          </a:bodyPr>
          <a:lstStyle/>
          <a:p>
            <a:pPr marL="285750" lvl="0" indent="-285750">
              <a:lnSpc>
                <a:spcPct val="125000"/>
              </a:lnSpc>
              <a:buFont typeface="Wingdings" panose="05000000000000000000" pitchFamily="2" charset="2"/>
              <a:buChar char="ü"/>
              <a:defRPr/>
            </a:pPr>
            <a:r>
              <a:rPr lang="zh-CN" altLang="en-US" sz="1600" kern="0" dirty="0">
                <a:solidFill>
                  <a:sysClr val="windowText" lastClr="000000">
                    <a:lumMod val="65000"/>
                    <a:lumOff val="35000"/>
                  </a:sysClr>
                </a:solidFill>
                <a:ea typeface="微软雅黑" panose="020B0503020204020204" pitchFamily="34" charset="-122"/>
              </a:rPr>
              <a:t>资产管理员重点审核与资产相关的业务单据（入库单）</a:t>
            </a:r>
            <a:endParaRPr lang="en-US" altLang="zh-CN" sz="1600" kern="0" dirty="0">
              <a:solidFill>
                <a:sysClr val="windowText" lastClr="000000">
                  <a:lumMod val="65000"/>
                  <a:lumOff val="35000"/>
                </a:sysClr>
              </a:solidFill>
              <a:ea typeface="微软雅黑" panose="020B0503020204020204" pitchFamily="34" charset="-122"/>
            </a:endParaRPr>
          </a:p>
          <a:p>
            <a:pPr marL="285750" lvl="0" indent="-285750">
              <a:lnSpc>
                <a:spcPct val="125000"/>
              </a:lnSpc>
              <a:buFont typeface="Wingdings" panose="05000000000000000000" pitchFamily="2" charset="2"/>
              <a:buChar char="ü"/>
              <a:defRPr/>
            </a:pPr>
            <a:r>
              <a:rPr lang="zh-CN" altLang="en-US" sz="1600" kern="0" dirty="0">
                <a:solidFill>
                  <a:sysClr val="windowText" lastClr="000000">
                    <a:lumMod val="65000"/>
                    <a:lumOff val="35000"/>
                  </a:sysClr>
                </a:solidFill>
                <a:ea typeface="微软雅黑" panose="020B0503020204020204" pitchFamily="34" charset="-122"/>
              </a:rPr>
              <a:t>财务的老师重点审核报销单本身的财务相关信息，业务逻辑更清晰</a:t>
            </a:r>
            <a:endParaRPr kumimoji="0" lang="zh-CN" altLang="en-US" sz="1600" b="0" i="0" u="none" strike="noStrike" kern="0" cap="none" spc="0" normalizeH="0" baseline="0" noProof="0" dirty="0">
              <a:ln>
                <a:noFill/>
              </a:ln>
              <a:solidFill>
                <a:sysClr val="windowText" lastClr="000000">
                  <a:lumMod val="65000"/>
                  <a:lumOff val="35000"/>
                </a:sysClr>
              </a:solidFill>
              <a:effectLst/>
              <a:uLnTx/>
              <a:uFillTx/>
              <a:ea typeface="微软雅黑" panose="020B0503020204020204" pitchFamily="34" charset="-122"/>
            </a:endParaRPr>
          </a:p>
        </p:txBody>
      </p:sp>
      <p:sp>
        <p:nvSpPr>
          <p:cNvPr id="43" name="文本框 12">
            <a:extLst>
              <a:ext uri="{FF2B5EF4-FFF2-40B4-BE49-F238E27FC236}">
                <a16:creationId xmlns="" xmlns:a16="http://schemas.microsoft.com/office/drawing/2014/main" id="{4F6C7646-F992-4D16-8ADA-DECF3337FABB}"/>
              </a:ext>
            </a:extLst>
          </p:cNvPr>
          <p:cNvSpPr txBox="1"/>
          <p:nvPr/>
        </p:nvSpPr>
        <p:spPr bwMode="auto">
          <a:xfrm>
            <a:off x="827584" y="2300211"/>
            <a:ext cx="1510817" cy="707886"/>
          </a:xfrm>
          <a:prstGeom prst="rect">
            <a:avLst/>
          </a:prstGeom>
          <a:noFill/>
        </p:spPr>
        <p:txBody>
          <a:bodyPr wrap="square">
            <a:spAutoFit/>
          </a:bodyPr>
          <a:lstStyle/>
          <a:p>
            <a:pPr algn="ctr"/>
            <a:r>
              <a:rPr lang="zh-CN" altLang="en-US" sz="2000" b="1" dirty="0">
                <a:solidFill>
                  <a:srgbClr val="09425E"/>
                </a:solidFill>
                <a:ea typeface="微软雅黑" panose="020B0503020204020204" pitchFamily="34" charset="-122"/>
              </a:rPr>
              <a:t>入库和报销适度拆分</a:t>
            </a:r>
          </a:p>
        </p:txBody>
      </p:sp>
      <p:sp>
        <p:nvSpPr>
          <p:cNvPr id="44" name="文本框 21">
            <a:extLst>
              <a:ext uri="{FF2B5EF4-FFF2-40B4-BE49-F238E27FC236}">
                <a16:creationId xmlns="" xmlns:a16="http://schemas.microsoft.com/office/drawing/2014/main" id="{DEF22776-3127-4E2F-9BB1-DB14F852682A}"/>
              </a:ext>
            </a:extLst>
          </p:cNvPr>
          <p:cNvSpPr txBox="1"/>
          <p:nvPr/>
        </p:nvSpPr>
        <p:spPr bwMode="auto">
          <a:xfrm>
            <a:off x="7001067" y="2270163"/>
            <a:ext cx="1148851" cy="707886"/>
          </a:xfrm>
          <a:prstGeom prst="rect">
            <a:avLst/>
          </a:prstGeom>
          <a:noFill/>
        </p:spPr>
        <p:txBody>
          <a:bodyPr wrap="square">
            <a:spAutoFit/>
          </a:bodyPr>
          <a:lstStyle/>
          <a:p>
            <a:r>
              <a:rPr lang="zh-CN" altLang="en-US" sz="2000" b="1" dirty="0">
                <a:solidFill>
                  <a:srgbClr val="1F84BE"/>
                </a:solidFill>
                <a:ea typeface="微软雅黑" panose="020B0503020204020204" pitchFamily="34" charset="-122"/>
              </a:rPr>
              <a:t>先入库后报销</a:t>
            </a:r>
          </a:p>
        </p:txBody>
      </p:sp>
      <p:sp>
        <p:nvSpPr>
          <p:cNvPr id="45" name="标题 1">
            <a:extLst>
              <a:ext uri="{FF2B5EF4-FFF2-40B4-BE49-F238E27FC236}">
                <a16:creationId xmlns="" xmlns:a16="http://schemas.microsoft.com/office/drawing/2014/main" id="{28751B0E-164D-4C92-BEBA-C6316AFF5C87}"/>
              </a:ext>
            </a:extLst>
          </p:cNvPr>
          <p:cNvSpPr>
            <a:spLocks noGrp="1"/>
          </p:cNvSpPr>
          <p:nvPr>
            <p:ph type="title"/>
          </p:nvPr>
        </p:nvSpPr>
        <p:spPr/>
        <p:txBody>
          <a:bodyPr vert="horz" lIns="91440" tIns="45720" rIns="91440" bIns="45720" rtlCol="0" anchor="ctr">
            <a:normAutofit/>
          </a:bodyPr>
          <a:lstStyle/>
          <a:p>
            <a:r>
              <a:rPr lang="zh-CN" altLang="en-US" sz="2000" dirty="0"/>
              <a:t>标准业务处理</a:t>
            </a:r>
          </a:p>
        </p:txBody>
      </p:sp>
      <p:sp>
        <p:nvSpPr>
          <p:cNvPr id="46" name="内容占位符 2">
            <a:extLst>
              <a:ext uri="{FF2B5EF4-FFF2-40B4-BE49-F238E27FC236}">
                <a16:creationId xmlns="" xmlns:a16="http://schemas.microsoft.com/office/drawing/2014/main" id="{CE128A55-E4BF-461B-8A7A-63FE0D78A55E}"/>
              </a:ext>
            </a:extLst>
          </p:cNvPr>
          <p:cNvSpPr>
            <a:spLocks noGrp="1"/>
          </p:cNvSpPr>
          <p:nvPr>
            <p:ph idx="1"/>
          </p:nvPr>
        </p:nvSpPr>
        <p:spPr>
          <a:xfrm>
            <a:off x="445170" y="978568"/>
            <a:ext cx="8229599" cy="522143"/>
          </a:xfrm>
        </p:spPr>
        <p:txBody>
          <a:bodyPr>
            <a:normAutofit/>
          </a:bodyPr>
          <a:lstStyle/>
          <a:p>
            <a:pPr>
              <a:buFont typeface="Wingdings" panose="05000000000000000000" pitchFamily="2" charset="2"/>
              <a:buChar char="n"/>
            </a:pPr>
            <a:r>
              <a:rPr lang="zh-CN" altLang="en-US" b="1" dirty="0"/>
              <a:t>关于入库报销的操作模式与</a:t>
            </a:r>
            <a:r>
              <a:rPr lang="en-US" altLang="zh-CN" b="1" dirty="0"/>
              <a:t>2.4</a:t>
            </a:r>
            <a:r>
              <a:rPr lang="zh-CN" altLang="en-US" b="1" dirty="0"/>
              <a:t>系统差异的说明</a:t>
            </a:r>
          </a:p>
        </p:txBody>
      </p:sp>
    </p:spTree>
    <p:extLst>
      <p:ext uri="{BB962C8B-B14F-4D97-AF65-F5344CB8AC3E}">
        <p14:creationId xmlns:p14="http://schemas.microsoft.com/office/powerpoint/2010/main" val="267138207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grpId="0" nodeType="afterEffect" p14:presetBounceEnd="4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0000">
                                          <p:cBhvr additive="base">
                                            <p:cTn id="7"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accel="60000" fill="hold" grpId="0" nodeType="withEffect" p14:presetBounceEnd="40000">
                                      <p:stCondLst>
                                        <p:cond delay="300"/>
                                      </p:stCondLst>
                                      <p:childTnLst>
                                        <p:set>
                                          <p:cBhvr>
                                            <p:cTn id="10" dur="1" fill="hold">
                                              <p:stCondLst>
                                                <p:cond delay="0"/>
                                              </p:stCondLst>
                                            </p:cTn>
                                            <p:tgtEl>
                                              <p:spTgt spid="7"/>
                                            </p:tgtEl>
                                            <p:attrNameLst>
                                              <p:attrName>style.visibility</p:attrName>
                                            </p:attrNameLst>
                                          </p:cBhvr>
                                          <p:to>
                                            <p:strVal val="visible"/>
                                          </p:to>
                                        </p:set>
                                        <p:anim calcmode="lin" valueType="num" p14:bounceEnd="40000">
                                          <p:cBhvr additive="base">
                                            <p:cTn id="11" dur="5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800"/>
                                </p:stCondLst>
                                <p:childTnLst>
                                  <p:par>
                                    <p:cTn id="14" presetID="53" presetClass="entr" presetSubtype="1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300"/>
                                </p:stCondLst>
                                <p:childTnLst>
                                  <p:par>
                                    <p:cTn id="20" presetID="45" presetClass="entr" presetSubtype="0" fill="hold" grpId="0" nodeType="after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ppt_w</p:attrName>
                                            </p:attrNameLst>
                                          </p:cBhvr>
                                          <p:tavLst>
                                            <p:tav tm="0" fmla="#ppt_w*sin(2.5*pi*$)">
                                              <p:val>
                                                <p:fltVal val="0"/>
                                              </p:val>
                                            </p:tav>
                                            <p:tav tm="100000">
                                              <p:val>
                                                <p:fltVal val="1"/>
                                              </p:val>
                                            </p:tav>
                                          </p:tavLst>
                                        </p:anim>
                                        <p:anim calcmode="lin" valueType="num">
                                          <p:cBhvr>
                                            <p:cTn id="24" dur="500" fill="hold"/>
                                            <p:tgtEl>
                                              <p:spTgt spid="43"/>
                                            </p:tgtEl>
                                            <p:attrNameLst>
                                              <p:attrName>ppt_h</p:attrName>
                                            </p:attrNameLst>
                                          </p:cBhvr>
                                          <p:tavLst>
                                            <p:tav tm="0">
                                              <p:val>
                                                <p:strVal val="#ppt_h"/>
                                              </p:val>
                                            </p:tav>
                                            <p:tav tm="100000">
                                              <p:val>
                                                <p:strVal val="#ppt_h"/>
                                              </p:val>
                                            </p:tav>
                                          </p:tavLst>
                                        </p:anim>
                                      </p:childTnLst>
                                    </p:cTn>
                                  </p:par>
                                  <p:par>
                                    <p:cTn id="25" presetID="22" presetClass="entr" presetSubtype="8"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800"/>
                                </p:stCondLst>
                                <p:childTnLst>
                                  <p:par>
                                    <p:cTn id="29" presetID="16" presetClass="entr" presetSubtype="37"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outVertical)">
                                          <p:cBhvr>
                                            <p:cTn id="31" dur="500"/>
                                            <p:tgtEl>
                                              <p:spTgt spid="15"/>
                                            </p:tgtEl>
                                          </p:cBhvr>
                                        </p:animEffect>
                                      </p:childTnLst>
                                    </p:cTn>
                                  </p:par>
                                </p:childTnLst>
                              </p:cTn>
                            </p:par>
                            <p:par>
                              <p:cTn id="32" fill="hold">
                                <p:stCondLst>
                                  <p:cond delay="23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2800"/>
                                </p:stCondLst>
                                <p:childTnLst>
                                  <p:par>
                                    <p:cTn id="39" presetID="45" presetClass="entr" presetSubtype="0"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500"/>
                                            <p:tgtEl>
                                              <p:spTgt spid="44"/>
                                            </p:tgtEl>
                                          </p:cBhvr>
                                        </p:animEffect>
                                        <p:anim calcmode="lin" valueType="num">
                                          <p:cBhvr>
                                            <p:cTn id="42" dur="500" fill="hold"/>
                                            <p:tgtEl>
                                              <p:spTgt spid="44"/>
                                            </p:tgtEl>
                                            <p:attrNameLst>
                                              <p:attrName>ppt_w</p:attrName>
                                            </p:attrNameLst>
                                          </p:cBhvr>
                                          <p:tavLst>
                                            <p:tav tm="0" fmla="#ppt_w*sin(2.5*pi*$)">
                                              <p:val>
                                                <p:fltVal val="0"/>
                                              </p:val>
                                            </p:tav>
                                            <p:tav tm="100000">
                                              <p:val>
                                                <p:fltVal val="1"/>
                                              </p:val>
                                            </p:tav>
                                          </p:tavLst>
                                        </p:anim>
                                        <p:anim calcmode="lin" valueType="num">
                                          <p:cBhvr>
                                            <p:cTn id="43" dur="500" fill="hold"/>
                                            <p:tgtEl>
                                              <p:spTgt spid="44"/>
                                            </p:tgtEl>
                                            <p:attrNameLst>
                                              <p:attrName>ppt_h</p:attrName>
                                            </p:attrNameLst>
                                          </p:cBhvr>
                                          <p:tavLst>
                                            <p:tav tm="0">
                                              <p:val>
                                                <p:strVal val="#ppt_h"/>
                                              </p:val>
                                            </p:tav>
                                            <p:tav tm="100000">
                                              <p:val>
                                                <p:strVal val="#ppt_h"/>
                                              </p:val>
                                            </p:tav>
                                          </p:tavLst>
                                        </p:anim>
                                      </p:childTnLst>
                                    </p:cTn>
                                  </p:par>
                                  <p:par>
                                    <p:cTn id="44" presetID="22" presetClass="entr" presetSubtype="8"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left)">
                                          <p:cBhvr>
                                            <p:cTn id="46" dur="500"/>
                                            <p:tgtEl>
                                              <p:spTgt spid="25"/>
                                            </p:tgtEl>
                                          </p:cBhvr>
                                        </p:animEffect>
                                      </p:childTnLst>
                                    </p:cTn>
                                  </p:par>
                                </p:childTnLst>
                              </p:cTn>
                            </p:par>
                            <p:par>
                              <p:cTn id="47" fill="hold">
                                <p:stCondLst>
                                  <p:cond delay="3300"/>
                                </p:stCondLst>
                                <p:childTnLst>
                                  <p:par>
                                    <p:cTn id="48" presetID="16" presetClass="entr" presetSubtype="37"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arn(outVertical)">
                                          <p:cBhvr>
                                            <p:cTn id="50" dur="500"/>
                                            <p:tgtEl>
                                              <p:spTgt spid="24"/>
                                            </p:tgtEl>
                                          </p:cBhvr>
                                        </p:animEffect>
                                      </p:childTnLst>
                                    </p:cTn>
                                  </p:par>
                                </p:childTnLst>
                              </p:cTn>
                            </p:par>
                            <p:par>
                              <p:cTn id="51" fill="hold">
                                <p:stCondLst>
                                  <p:cond delay="3800"/>
                                </p:stCondLst>
                                <p:childTnLst>
                                  <p:par>
                                    <p:cTn id="52" presetID="22" presetClass="entr" presetSubtype="2"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right)">
                                          <p:cBhvr>
                                            <p:cTn id="54" dur="500"/>
                                            <p:tgtEl>
                                              <p:spTgt spid="26"/>
                                            </p:tgtEl>
                                          </p:cBhvr>
                                        </p:animEffect>
                                      </p:childTnLst>
                                    </p:cTn>
                                  </p:par>
                                  <p:par>
                                    <p:cTn id="55" presetID="22" presetClass="entr" presetSubtype="8" fill="hold" grpId="0" nodeType="withEffect">
                                      <p:stCondLst>
                                        <p:cond delay="30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4600"/>
                                </p:stCondLst>
                                <p:childTnLst>
                                  <p:par>
                                    <p:cTn id="59" presetID="22" presetClass="entr" presetSubtype="1"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up)">
                                          <p:cBhvr>
                                            <p:cTn id="6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p:bldP spid="24" grpId="0"/>
          <p:bldP spid="26" grpId="0" animBg="1"/>
          <p:bldP spid="27" grpId="0" animBg="1"/>
          <p:bldP spid="30" grpId="0"/>
          <p:bldP spid="43" grpId="0"/>
          <p:bldP spid="4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accel="60000" fill="hold" grpId="0" nodeType="withEffect">
                                      <p:stCondLst>
                                        <p:cond delay="3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800"/>
                                </p:stCondLst>
                                <p:childTnLst>
                                  <p:par>
                                    <p:cTn id="14" presetID="53" presetClass="entr" presetSubtype="1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300"/>
                                </p:stCondLst>
                                <p:childTnLst>
                                  <p:par>
                                    <p:cTn id="20" presetID="45" presetClass="entr" presetSubtype="0" fill="hold" grpId="0" nodeType="after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ppt_w</p:attrName>
                                            </p:attrNameLst>
                                          </p:cBhvr>
                                          <p:tavLst>
                                            <p:tav tm="0" fmla="#ppt_w*sin(2.5*pi*$)">
                                              <p:val>
                                                <p:fltVal val="0"/>
                                              </p:val>
                                            </p:tav>
                                            <p:tav tm="100000">
                                              <p:val>
                                                <p:fltVal val="1"/>
                                              </p:val>
                                            </p:tav>
                                          </p:tavLst>
                                        </p:anim>
                                        <p:anim calcmode="lin" valueType="num">
                                          <p:cBhvr>
                                            <p:cTn id="24" dur="500" fill="hold"/>
                                            <p:tgtEl>
                                              <p:spTgt spid="43"/>
                                            </p:tgtEl>
                                            <p:attrNameLst>
                                              <p:attrName>ppt_h</p:attrName>
                                            </p:attrNameLst>
                                          </p:cBhvr>
                                          <p:tavLst>
                                            <p:tav tm="0">
                                              <p:val>
                                                <p:strVal val="#ppt_h"/>
                                              </p:val>
                                            </p:tav>
                                            <p:tav tm="100000">
                                              <p:val>
                                                <p:strVal val="#ppt_h"/>
                                              </p:val>
                                            </p:tav>
                                          </p:tavLst>
                                        </p:anim>
                                      </p:childTnLst>
                                    </p:cTn>
                                  </p:par>
                                  <p:par>
                                    <p:cTn id="25" presetID="22" presetClass="entr" presetSubtype="8"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800"/>
                                </p:stCondLst>
                                <p:childTnLst>
                                  <p:par>
                                    <p:cTn id="29" presetID="16" presetClass="entr" presetSubtype="37"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outVertical)">
                                          <p:cBhvr>
                                            <p:cTn id="31" dur="500"/>
                                            <p:tgtEl>
                                              <p:spTgt spid="15"/>
                                            </p:tgtEl>
                                          </p:cBhvr>
                                        </p:animEffect>
                                      </p:childTnLst>
                                    </p:cTn>
                                  </p:par>
                                </p:childTnLst>
                              </p:cTn>
                            </p:par>
                            <p:par>
                              <p:cTn id="32" fill="hold">
                                <p:stCondLst>
                                  <p:cond delay="23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2800"/>
                                </p:stCondLst>
                                <p:childTnLst>
                                  <p:par>
                                    <p:cTn id="39" presetID="45" presetClass="entr" presetSubtype="0"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500"/>
                                            <p:tgtEl>
                                              <p:spTgt spid="44"/>
                                            </p:tgtEl>
                                          </p:cBhvr>
                                        </p:animEffect>
                                        <p:anim calcmode="lin" valueType="num">
                                          <p:cBhvr>
                                            <p:cTn id="42" dur="500" fill="hold"/>
                                            <p:tgtEl>
                                              <p:spTgt spid="44"/>
                                            </p:tgtEl>
                                            <p:attrNameLst>
                                              <p:attrName>ppt_w</p:attrName>
                                            </p:attrNameLst>
                                          </p:cBhvr>
                                          <p:tavLst>
                                            <p:tav tm="0" fmla="#ppt_w*sin(2.5*pi*$)">
                                              <p:val>
                                                <p:fltVal val="0"/>
                                              </p:val>
                                            </p:tav>
                                            <p:tav tm="100000">
                                              <p:val>
                                                <p:fltVal val="1"/>
                                              </p:val>
                                            </p:tav>
                                          </p:tavLst>
                                        </p:anim>
                                        <p:anim calcmode="lin" valueType="num">
                                          <p:cBhvr>
                                            <p:cTn id="43" dur="500" fill="hold"/>
                                            <p:tgtEl>
                                              <p:spTgt spid="44"/>
                                            </p:tgtEl>
                                            <p:attrNameLst>
                                              <p:attrName>ppt_h</p:attrName>
                                            </p:attrNameLst>
                                          </p:cBhvr>
                                          <p:tavLst>
                                            <p:tav tm="0">
                                              <p:val>
                                                <p:strVal val="#ppt_h"/>
                                              </p:val>
                                            </p:tav>
                                            <p:tav tm="100000">
                                              <p:val>
                                                <p:strVal val="#ppt_h"/>
                                              </p:val>
                                            </p:tav>
                                          </p:tavLst>
                                        </p:anim>
                                      </p:childTnLst>
                                    </p:cTn>
                                  </p:par>
                                  <p:par>
                                    <p:cTn id="44" presetID="22" presetClass="entr" presetSubtype="8"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left)">
                                          <p:cBhvr>
                                            <p:cTn id="46" dur="500"/>
                                            <p:tgtEl>
                                              <p:spTgt spid="25"/>
                                            </p:tgtEl>
                                          </p:cBhvr>
                                        </p:animEffect>
                                      </p:childTnLst>
                                    </p:cTn>
                                  </p:par>
                                </p:childTnLst>
                              </p:cTn>
                            </p:par>
                            <p:par>
                              <p:cTn id="47" fill="hold">
                                <p:stCondLst>
                                  <p:cond delay="3300"/>
                                </p:stCondLst>
                                <p:childTnLst>
                                  <p:par>
                                    <p:cTn id="48" presetID="16" presetClass="entr" presetSubtype="37"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arn(outVertical)">
                                          <p:cBhvr>
                                            <p:cTn id="50" dur="500"/>
                                            <p:tgtEl>
                                              <p:spTgt spid="24"/>
                                            </p:tgtEl>
                                          </p:cBhvr>
                                        </p:animEffect>
                                      </p:childTnLst>
                                    </p:cTn>
                                  </p:par>
                                </p:childTnLst>
                              </p:cTn>
                            </p:par>
                            <p:par>
                              <p:cTn id="51" fill="hold">
                                <p:stCondLst>
                                  <p:cond delay="3800"/>
                                </p:stCondLst>
                                <p:childTnLst>
                                  <p:par>
                                    <p:cTn id="52" presetID="22" presetClass="entr" presetSubtype="2"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right)">
                                          <p:cBhvr>
                                            <p:cTn id="54" dur="500"/>
                                            <p:tgtEl>
                                              <p:spTgt spid="26"/>
                                            </p:tgtEl>
                                          </p:cBhvr>
                                        </p:animEffect>
                                      </p:childTnLst>
                                    </p:cTn>
                                  </p:par>
                                  <p:par>
                                    <p:cTn id="55" presetID="22" presetClass="entr" presetSubtype="8" fill="hold" grpId="0" nodeType="withEffect">
                                      <p:stCondLst>
                                        <p:cond delay="30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4600"/>
                                </p:stCondLst>
                                <p:childTnLst>
                                  <p:par>
                                    <p:cTn id="59" presetID="22" presetClass="entr" presetSubtype="1"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up)">
                                          <p:cBhvr>
                                            <p:cTn id="6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p:bldP spid="24" grpId="0"/>
          <p:bldP spid="26" grpId="0" animBg="1"/>
          <p:bldP spid="27" grpId="0" animBg="1"/>
          <p:bldP spid="30" grpId="0"/>
          <p:bldP spid="43" grpId="0"/>
          <p:bldP spid="44"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E5AA2176-FCAC-4631-A3AD-A4D5FB5BEB27}"/>
              </a:ext>
            </a:extLst>
          </p:cNvPr>
          <p:cNvPicPr>
            <a:picLocks noChangeAspect="1"/>
          </p:cNvPicPr>
          <p:nvPr/>
        </p:nvPicPr>
        <p:blipFill>
          <a:blip r:embed="rId3"/>
          <a:stretch>
            <a:fillRect/>
          </a:stretch>
        </p:blipFill>
        <p:spPr>
          <a:xfrm>
            <a:off x="971600" y="5580396"/>
            <a:ext cx="7429500" cy="1038225"/>
          </a:xfrm>
          <a:prstGeom prst="rect">
            <a:avLst/>
          </a:prstGeom>
        </p:spPr>
      </p:pic>
      <p:sp>
        <p:nvSpPr>
          <p:cNvPr id="4" name="标题 1">
            <a:extLst>
              <a:ext uri="{FF2B5EF4-FFF2-40B4-BE49-F238E27FC236}">
                <a16:creationId xmlns="" xmlns:a16="http://schemas.microsoft.com/office/drawing/2014/main" id="{70297431-53B0-41FD-8933-F3256E700A74}"/>
              </a:ext>
            </a:extLst>
          </p:cNvPr>
          <p:cNvSpPr>
            <a:spLocks noGrp="1"/>
          </p:cNvSpPr>
          <p:nvPr>
            <p:ph type="title"/>
          </p:nvPr>
        </p:nvSpPr>
        <p:spPr/>
        <p:txBody>
          <a:bodyPr vert="horz" lIns="91440" tIns="45720" rIns="91440" bIns="45720" rtlCol="0" anchor="ctr">
            <a:normAutofit/>
          </a:bodyPr>
          <a:lstStyle/>
          <a:p>
            <a:r>
              <a:rPr lang="zh-CN" altLang="en-US" sz="2000" dirty="0"/>
              <a:t>标准业务处理</a:t>
            </a:r>
          </a:p>
        </p:txBody>
      </p:sp>
      <p:sp>
        <p:nvSpPr>
          <p:cNvPr id="11" name="内容占位符 2">
            <a:extLst>
              <a:ext uri="{FF2B5EF4-FFF2-40B4-BE49-F238E27FC236}">
                <a16:creationId xmlns="" xmlns:a16="http://schemas.microsoft.com/office/drawing/2014/main" id="{576BD065-1A47-443E-BD57-B539EB2CA082}"/>
              </a:ext>
            </a:extLst>
          </p:cNvPr>
          <p:cNvSpPr>
            <a:spLocks noGrp="1"/>
          </p:cNvSpPr>
          <p:nvPr>
            <p:ph idx="1"/>
          </p:nvPr>
        </p:nvSpPr>
        <p:spPr>
          <a:xfrm>
            <a:off x="445170" y="962641"/>
            <a:ext cx="8229599" cy="522143"/>
          </a:xfrm>
        </p:spPr>
        <p:txBody>
          <a:bodyPr>
            <a:normAutofit/>
          </a:bodyPr>
          <a:lstStyle/>
          <a:p>
            <a:pPr>
              <a:buFont typeface="Wingdings" panose="05000000000000000000" pitchFamily="2" charset="2"/>
              <a:buChar char="n"/>
            </a:pPr>
            <a:r>
              <a:rPr lang="zh-CN" altLang="en-US" b="1" dirty="0"/>
              <a:t>标准业务</a:t>
            </a:r>
            <a:r>
              <a:rPr lang="en-US" altLang="zh-CN" b="1" dirty="0"/>
              <a:t>1</a:t>
            </a:r>
            <a:r>
              <a:rPr lang="zh-CN" altLang="en-US" b="1" dirty="0"/>
              <a:t>：采购</a:t>
            </a:r>
            <a:r>
              <a:rPr lang="en-US" altLang="zh-CN" b="1" dirty="0"/>
              <a:t>-</a:t>
            </a:r>
            <a:r>
              <a:rPr lang="zh-CN" altLang="en-US" b="1" dirty="0"/>
              <a:t>入库</a:t>
            </a:r>
            <a:r>
              <a:rPr lang="en-US" altLang="zh-CN" b="1" dirty="0"/>
              <a:t>-</a:t>
            </a:r>
            <a:r>
              <a:rPr lang="zh-CN" altLang="en-US" b="1" dirty="0"/>
              <a:t>报销的标准业务处理过程</a:t>
            </a:r>
          </a:p>
        </p:txBody>
      </p:sp>
      <p:graphicFrame>
        <p:nvGraphicFramePr>
          <p:cNvPr id="5" name="图示 4">
            <a:extLst>
              <a:ext uri="{FF2B5EF4-FFF2-40B4-BE49-F238E27FC236}">
                <a16:creationId xmlns="" xmlns:a16="http://schemas.microsoft.com/office/drawing/2014/main" id="{84609EF2-57B6-4D22-BEAC-EAD2F52F15F4}"/>
              </a:ext>
            </a:extLst>
          </p:cNvPr>
          <p:cNvGraphicFramePr/>
          <p:nvPr>
            <p:extLst>
              <p:ext uri="{D42A27DB-BD31-4B8C-83A1-F6EECF244321}">
                <p14:modId xmlns:p14="http://schemas.microsoft.com/office/powerpoint/2010/main" val="1852406712"/>
              </p:ext>
            </p:extLst>
          </p:nvPr>
        </p:nvGraphicFramePr>
        <p:xfrm>
          <a:off x="541422" y="1484784"/>
          <a:ext cx="7991018" cy="439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矩形 1">
            <a:extLst>
              <a:ext uri="{FF2B5EF4-FFF2-40B4-BE49-F238E27FC236}">
                <a16:creationId xmlns="" xmlns:a16="http://schemas.microsoft.com/office/drawing/2014/main" id="{5049F93A-03DD-4E70-A90C-336E743E6E03}"/>
              </a:ext>
            </a:extLst>
          </p:cNvPr>
          <p:cNvSpPr/>
          <p:nvPr/>
        </p:nvSpPr>
        <p:spPr>
          <a:xfrm>
            <a:off x="1547664" y="5661248"/>
            <a:ext cx="6853436" cy="87652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nSpc>
                <a:spcPct val="110000"/>
              </a:lnSpc>
            </a:pPr>
            <a:r>
              <a:rPr lang="zh-CN" altLang="en-US" sz="2400" b="1" dirty="0">
                <a:latin typeface="微软雅黑" panose="020B0503020204020204" pitchFamily="34" charset="-122"/>
                <a:ea typeface="微软雅黑" panose="020B0503020204020204" pitchFamily="34" charset="-122"/>
              </a:rPr>
              <a:t>标准业务处理过程中，后一个环节需要关联前一个环节的单据，以保证业务的连续性。</a:t>
            </a:r>
            <a:endParaRPr lang="en-US" altLang="zh-CN" sz="2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3056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 xmlns:a16="http://schemas.microsoft.com/office/drawing/2014/main" id="{70297431-53B0-41FD-8933-F3256E700A74}"/>
              </a:ext>
            </a:extLst>
          </p:cNvPr>
          <p:cNvSpPr>
            <a:spLocks noGrp="1"/>
          </p:cNvSpPr>
          <p:nvPr>
            <p:ph type="title"/>
          </p:nvPr>
        </p:nvSpPr>
        <p:spPr/>
        <p:txBody>
          <a:bodyPr vert="horz" lIns="91440" tIns="45720" rIns="91440" bIns="45720" rtlCol="0" anchor="ctr">
            <a:normAutofit/>
          </a:bodyPr>
          <a:lstStyle/>
          <a:p>
            <a:r>
              <a:rPr lang="zh-CN" altLang="en-US" sz="2000" dirty="0"/>
              <a:t>标准业务处理</a:t>
            </a:r>
          </a:p>
        </p:txBody>
      </p:sp>
      <p:sp>
        <p:nvSpPr>
          <p:cNvPr id="11" name="内容占位符 2">
            <a:extLst>
              <a:ext uri="{FF2B5EF4-FFF2-40B4-BE49-F238E27FC236}">
                <a16:creationId xmlns="" xmlns:a16="http://schemas.microsoft.com/office/drawing/2014/main" id="{576BD065-1A47-443E-BD57-B539EB2CA082}"/>
              </a:ext>
            </a:extLst>
          </p:cNvPr>
          <p:cNvSpPr>
            <a:spLocks noGrp="1"/>
          </p:cNvSpPr>
          <p:nvPr>
            <p:ph idx="1"/>
          </p:nvPr>
        </p:nvSpPr>
        <p:spPr>
          <a:xfrm>
            <a:off x="445170" y="962641"/>
            <a:ext cx="8229599" cy="522143"/>
          </a:xfrm>
        </p:spPr>
        <p:txBody>
          <a:bodyPr>
            <a:normAutofit/>
          </a:bodyPr>
          <a:lstStyle/>
          <a:p>
            <a:pPr>
              <a:buFont typeface="Wingdings" panose="05000000000000000000" pitchFamily="2" charset="2"/>
              <a:buChar char="n"/>
            </a:pPr>
            <a:r>
              <a:rPr lang="zh-CN" altLang="en-US" b="1" dirty="0"/>
              <a:t>标准业务</a:t>
            </a:r>
            <a:r>
              <a:rPr lang="en-US" altLang="zh-CN" b="1" dirty="0"/>
              <a:t>2</a:t>
            </a:r>
            <a:r>
              <a:rPr lang="zh-CN" altLang="en-US" b="1" dirty="0"/>
              <a:t>：采购</a:t>
            </a:r>
            <a:r>
              <a:rPr lang="en-US" altLang="zh-CN" b="1" dirty="0"/>
              <a:t>-</a:t>
            </a:r>
            <a:r>
              <a:rPr lang="zh-CN" altLang="en-US" b="1" dirty="0"/>
              <a:t>借款</a:t>
            </a:r>
            <a:r>
              <a:rPr lang="en-US" altLang="zh-CN" b="1" dirty="0"/>
              <a:t>-</a:t>
            </a:r>
            <a:r>
              <a:rPr lang="zh-CN" altLang="en-US" b="1" dirty="0"/>
              <a:t>入库</a:t>
            </a:r>
            <a:r>
              <a:rPr lang="en-US" altLang="zh-CN" b="1" dirty="0"/>
              <a:t>-</a:t>
            </a:r>
            <a:r>
              <a:rPr lang="zh-CN" altLang="en-US" b="1" dirty="0"/>
              <a:t>报销的标准业务处理过程</a:t>
            </a:r>
          </a:p>
        </p:txBody>
      </p:sp>
      <p:graphicFrame>
        <p:nvGraphicFramePr>
          <p:cNvPr id="5" name="图示 4">
            <a:extLst>
              <a:ext uri="{FF2B5EF4-FFF2-40B4-BE49-F238E27FC236}">
                <a16:creationId xmlns="" xmlns:a16="http://schemas.microsoft.com/office/drawing/2014/main" id="{84609EF2-57B6-4D22-BEAC-EAD2F52F15F4}"/>
              </a:ext>
            </a:extLst>
          </p:cNvPr>
          <p:cNvGraphicFramePr/>
          <p:nvPr>
            <p:extLst>
              <p:ext uri="{D42A27DB-BD31-4B8C-83A1-F6EECF244321}">
                <p14:modId xmlns:p14="http://schemas.microsoft.com/office/powerpoint/2010/main" val="1342516071"/>
              </p:ext>
            </p:extLst>
          </p:nvPr>
        </p:nvGraphicFramePr>
        <p:xfrm>
          <a:off x="541422" y="1556792"/>
          <a:ext cx="7991018" cy="500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7698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 xmlns:a16="http://schemas.microsoft.com/office/drawing/2014/main" id="{70297431-53B0-41FD-8933-F3256E700A74}"/>
              </a:ext>
            </a:extLst>
          </p:cNvPr>
          <p:cNvSpPr>
            <a:spLocks noGrp="1"/>
          </p:cNvSpPr>
          <p:nvPr>
            <p:ph type="title"/>
          </p:nvPr>
        </p:nvSpPr>
        <p:spPr/>
        <p:txBody>
          <a:bodyPr vert="horz" lIns="91440" tIns="45720" rIns="91440" bIns="45720" rtlCol="0" anchor="ctr">
            <a:normAutofit/>
          </a:bodyPr>
          <a:lstStyle/>
          <a:p>
            <a:r>
              <a:rPr lang="zh-CN" altLang="en-US" sz="2000" dirty="0"/>
              <a:t>标准业务处理</a:t>
            </a:r>
          </a:p>
        </p:txBody>
      </p:sp>
      <p:sp>
        <p:nvSpPr>
          <p:cNvPr id="11" name="内容占位符 2">
            <a:extLst>
              <a:ext uri="{FF2B5EF4-FFF2-40B4-BE49-F238E27FC236}">
                <a16:creationId xmlns="" xmlns:a16="http://schemas.microsoft.com/office/drawing/2014/main" id="{576BD065-1A47-443E-BD57-B539EB2CA082}"/>
              </a:ext>
            </a:extLst>
          </p:cNvPr>
          <p:cNvSpPr>
            <a:spLocks noGrp="1"/>
          </p:cNvSpPr>
          <p:nvPr>
            <p:ph idx="1"/>
          </p:nvPr>
        </p:nvSpPr>
        <p:spPr>
          <a:xfrm>
            <a:off x="445170" y="836712"/>
            <a:ext cx="8229599" cy="2088232"/>
          </a:xfrm>
        </p:spPr>
        <p:txBody>
          <a:bodyPr>
            <a:normAutofit/>
          </a:bodyPr>
          <a:lstStyle/>
          <a:p>
            <a:pPr>
              <a:lnSpc>
                <a:spcPct val="150000"/>
              </a:lnSpc>
              <a:buFont typeface="Wingdings" panose="05000000000000000000" pitchFamily="2" charset="2"/>
              <a:buChar char="n"/>
            </a:pPr>
            <a:r>
              <a:rPr lang="zh-CN" altLang="en-US" b="1" dirty="0"/>
              <a:t>标准业务</a:t>
            </a:r>
            <a:r>
              <a:rPr lang="en-US" altLang="zh-CN" b="1" dirty="0"/>
              <a:t>3</a:t>
            </a:r>
            <a:r>
              <a:rPr lang="zh-CN" altLang="en-US" b="1" dirty="0"/>
              <a:t>：入库</a:t>
            </a:r>
            <a:r>
              <a:rPr lang="en-US" altLang="zh-CN" b="1" dirty="0"/>
              <a:t>-</a:t>
            </a:r>
            <a:r>
              <a:rPr lang="zh-CN" altLang="en-US" b="1" dirty="0"/>
              <a:t>报销的标准业务处理过程</a:t>
            </a:r>
            <a:endParaRPr lang="en-US" altLang="zh-CN" b="1" dirty="0"/>
          </a:p>
          <a:p>
            <a:pPr lvl="1">
              <a:lnSpc>
                <a:spcPct val="150000"/>
              </a:lnSpc>
              <a:buFont typeface="Wingdings" panose="05000000000000000000" pitchFamily="2" charset="2"/>
              <a:buChar char="ü"/>
            </a:pPr>
            <a:endParaRPr lang="en-US" altLang="zh-CN" b="1" dirty="0" smtClean="0"/>
          </a:p>
          <a:p>
            <a:pPr lvl="1">
              <a:lnSpc>
                <a:spcPct val="150000"/>
              </a:lnSpc>
              <a:buFont typeface="Wingdings" panose="05000000000000000000" pitchFamily="2" charset="2"/>
              <a:buChar char="ü"/>
            </a:pPr>
            <a:endParaRPr lang="en-US" altLang="zh-CN" b="1" dirty="0"/>
          </a:p>
          <a:p>
            <a:pPr lvl="1">
              <a:lnSpc>
                <a:spcPct val="150000"/>
              </a:lnSpc>
              <a:buFont typeface="Wingdings" panose="05000000000000000000" pitchFamily="2" charset="2"/>
              <a:buChar char="ü"/>
            </a:pPr>
            <a:r>
              <a:rPr lang="zh-CN" altLang="en-US" b="1" dirty="0" smtClean="0"/>
              <a:t>标准</a:t>
            </a:r>
            <a:r>
              <a:rPr lang="zh-CN" altLang="en-US" b="1" dirty="0"/>
              <a:t>业务处理过程如下：</a:t>
            </a:r>
          </a:p>
        </p:txBody>
      </p:sp>
      <p:graphicFrame>
        <p:nvGraphicFramePr>
          <p:cNvPr id="5" name="图示 4">
            <a:extLst>
              <a:ext uri="{FF2B5EF4-FFF2-40B4-BE49-F238E27FC236}">
                <a16:creationId xmlns="" xmlns:a16="http://schemas.microsoft.com/office/drawing/2014/main" id="{84609EF2-57B6-4D22-BEAC-EAD2F52F15F4}"/>
              </a:ext>
            </a:extLst>
          </p:cNvPr>
          <p:cNvGraphicFramePr/>
          <p:nvPr>
            <p:extLst>
              <p:ext uri="{D42A27DB-BD31-4B8C-83A1-F6EECF244321}">
                <p14:modId xmlns:p14="http://schemas.microsoft.com/office/powerpoint/2010/main" val="1463650259"/>
              </p:ext>
            </p:extLst>
          </p:nvPr>
        </p:nvGraphicFramePr>
        <p:xfrm>
          <a:off x="671919" y="2924944"/>
          <a:ext cx="7991018"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矩形 5">
            <a:extLst>
              <a:ext uri="{FF2B5EF4-FFF2-40B4-BE49-F238E27FC236}">
                <a16:creationId xmlns="" xmlns:a16="http://schemas.microsoft.com/office/drawing/2014/main" id="{5302A312-FA2F-4B34-996C-B77D057D7240}"/>
              </a:ext>
            </a:extLst>
          </p:cNvPr>
          <p:cNvSpPr/>
          <p:nvPr/>
        </p:nvSpPr>
        <p:spPr>
          <a:xfrm>
            <a:off x="570392" y="1555537"/>
            <a:ext cx="8244408" cy="56630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nSpc>
                <a:spcPct val="110000"/>
              </a:lnSpc>
            </a:pPr>
            <a:r>
              <a:rPr lang="zh-CN" altLang="en-US" sz="2800" b="1" dirty="0">
                <a:latin typeface="微软雅黑" panose="020B0503020204020204" pitchFamily="34" charset="-122"/>
                <a:ea typeface="微软雅黑" panose="020B0503020204020204" pitchFamily="34" charset="-122"/>
              </a:rPr>
              <a:t>现阶段</a:t>
            </a:r>
            <a:r>
              <a:rPr lang="zh-CN" altLang="en-US" sz="2800" b="1" dirty="0" smtClean="0">
                <a:latin typeface="微软雅黑" panose="020B0503020204020204" pitchFamily="34" charset="-122"/>
                <a:ea typeface="微软雅黑" panose="020B0503020204020204" pitchFamily="34" charset="-122"/>
              </a:rPr>
              <a:t>采购申请仍在“采购申请审批系统”里提交</a:t>
            </a:r>
            <a:endParaRPr lang="en-US" altLang="zh-CN"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63803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22">
            <a:extLst>
              <a:ext uri="{FF2B5EF4-FFF2-40B4-BE49-F238E27FC236}">
                <a16:creationId xmlns="" xmlns:a16="http://schemas.microsoft.com/office/drawing/2014/main" id="{C7F08A64-8FD4-4228-8B5B-F7B8C371B73B}"/>
              </a:ext>
            </a:extLst>
          </p:cNvPr>
          <p:cNvSpPr/>
          <p:nvPr/>
        </p:nvSpPr>
        <p:spPr>
          <a:xfrm>
            <a:off x="247164" y="2354795"/>
            <a:ext cx="3456000" cy="3455813"/>
          </a:xfrm>
          <a:prstGeom prst="roundRect">
            <a:avLst/>
          </a:prstGeom>
          <a:noFill/>
          <a:ln w="127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latin typeface="微软雅黑" pitchFamily="34" charset="-122"/>
              <a:ea typeface="微软雅黑" pitchFamily="34" charset="-122"/>
              <a:cs typeface="+mn-cs"/>
            </a:endParaRPr>
          </a:p>
        </p:txBody>
      </p:sp>
      <p:grpSp>
        <p:nvGrpSpPr>
          <p:cNvPr id="33" name="组合 32">
            <a:extLst>
              <a:ext uri="{FF2B5EF4-FFF2-40B4-BE49-F238E27FC236}">
                <a16:creationId xmlns="" xmlns:a16="http://schemas.microsoft.com/office/drawing/2014/main" id="{78F0604C-CB84-40AB-8A64-26385D601892}"/>
              </a:ext>
            </a:extLst>
          </p:cNvPr>
          <p:cNvGrpSpPr/>
          <p:nvPr/>
        </p:nvGrpSpPr>
        <p:grpSpPr>
          <a:xfrm>
            <a:off x="1319954" y="1222913"/>
            <a:ext cx="1447442" cy="1447442"/>
            <a:chOff x="304800" y="673100"/>
            <a:chExt cx="4000500" cy="4000500"/>
          </a:xfrm>
          <a:effectLst>
            <a:outerShdw blurRad="444500" dist="254000" dir="8100000" algn="tr" rotWithShape="0">
              <a:prstClr val="black">
                <a:alpha val="50000"/>
              </a:prstClr>
            </a:outerShdw>
          </a:effectLst>
        </p:grpSpPr>
        <p:sp>
          <p:nvSpPr>
            <p:cNvPr id="34" name="同心圆 24">
              <a:extLst>
                <a:ext uri="{FF2B5EF4-FFF2-40B4-BE49-F238E27FC236}">
                  <a16:creationId xmlns="" xmlns:a16="http://schemas.microsoft.com/office/drawing/2014/main" id="{9D90BFBF-022C-4FE6-A17F-DC7AABB04FAF}"/>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latin typeface="微软雅黑" pitchFamily="34" charset="-122"/>
                <a:ea typeface="微软雅黑" pitchFamily="34" charset="-122"/>
                <a:cs typeface="+mn-cs"/>
              </a:endParaRPr>
            </a:p>
          </p:txBody>
        </p:sp>
        <p:sp>
          <p:nvSpPr>
            <p:cNvPr id="35" name="椭圆 34">
              <a:extLst>
                <a:ext uri="{FF2B5EF4-FFF2-40B4-BE49-F238E27FC236}">
                  <a16:creationId xmlns="" xmlns:a16="http://schemas.microsoft.com/office/drawing/2014/main" id="{8FA63A7C-1ACF-4A60-A876-532BCF5EB6AB}"/>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latin typeface="微软雅黑" pitchFamily="34" charset="-122"/>
                <a:ea typeface="微软雅黑" pitchFamily="34" charset="-122"/>
                <a:cs typeface="+mn-cs"/>
              </a:endParaRPr>
            </a:p>
          </p:txBody>
        </p:sp>
      </p:grpSp>
      <p:sp>
        <p:nvSpPr>
          <p:cNvPr id="37" name="矩形 36">
            <a:extLst>
              <a:ext uri="{FF2B5EF4-FFF2-40B4-BE49-F238E27FC236}">
                <a16:creationId xmlns="" xmlns:a16="http://schemas.microsoft.com/office/drawing/2014/main" id="{3C13419F-8AC3-49F0-AD8B-0B70FE4B3F24}"/>
              </a:ext>
            </a:extLst>
          </p:cNvPr>
          <p:cNvSpPr/>
          <p:nvPr/>
        </p:nvSpPr>
        <p:spPr>
          <a:xfrm>
            <a:off x="1465976" y="1650976"/>
            <a:ext cx="1194370" cy="646331"/>
          </a:xfrm>
          <a:prstGeom prst="rect">
            <a:avLst/>
          </a:prstGeom>
        </p:spPr>
        <p:txBody>
          <a:bodyPr wrap="square">
            <a:spAutoFit/>
          </a:bodyPr>
          <a:lstStyle/>
          <a:p>
            <a:pPr lvl="0" algn="ctr">
              <a:defRPr/>
            </a:pPr>
            <a:r>
              <a:rPr lang="zh-CN" altLang="en-US" b="1" kern="0" dirty="0">
                <a:solidFill>
                  <a:sysClr val="windowText" lastClr="000000">
                    <a:lumMod val="65000"/>
                    <a:lumOff val="35000"/>
                  </a:sysClr>
                </a:solidFill>
                <a:latin typeface="微软雅黑" pitchFamily="34" charset="-122"/>
                <a:ea typeface="微软雅黑" pitchFamily="34" charset="-122"/>
              </a:rPr>
              <a:t>业务场景示例</a:t>
            </a:r>
            <a:endParaRPr kumimoji="0" lang="zh-CN" altLang="en-US" sz="1800" b="1" i="0" u="none" strike="noStrike" kern="0" cap="none" spc="0" normalizeH="0" baseline="0" noProof="0" dirty="0">
              <a:ln>
                <a:noFill/>
              </a:ln>
              <a:solidFill>
                <a:sysClr val="windowText" lastClr="000000">
                  <a:lumMod val="65000"/>
                  <a:lumOff val="35000"/>
                </a:sysClr>
              </a:solidFill>
              <a:effectLst/>
              <a:uLnTx/>
              <a:uFillTx/>
              <a:latin typeface="微软雅黑" pitchFamily="34" charset="-122"/>
              <a:ea typeface="微软雅黑" pitchFamily="34" charset="-122"/>
            </a:endParaRPr>
          </a:p>
        </p:txBody>
      </p:sp>
      <p:sp>
        <p:nvSpPr>
          <p:cNvPr id="38" name="TextBox 40">
            <a:extLst>
              <a:ext uri="{FF2B5EF4-FFF2-40B4-BE49-F238E27FC236}">
                <a16:creationId xmlns="" xmlns:a16="http://schemas.microsoft.com/office/drawing/2014/main" id="{711A9E22-983F-4F59-9270-F41FD5E4425E}"/>
              </a:ext>
            </a:extLst>
          </p:cNvPr>
          <p:cNvSpPr txBox="1"/>
          <p:nvPr/>
        </p:nvSpPr>
        <p:spPr>
          <a:xfrm>
            <a:off x="391132" y="2900276"/>
            <a:ext cx="3096016" cy="2908489"/>
          </a:xfrm>
          <a:prstGeom prst="rect">
            <a:avLst/>
          </a:prstGeom>
          <a:noFill/>
        </p:spPr>
        <p:txBody>
          <a:bodyPr wrap="square" lIns="0" tIns="0" rIns="0" bIns="0" rtlCol="0">
            <a:spAutoFit/>
          </a:bodyPr>
          <a:lstStyle/>
          <a:p>
            <a:pPr marL="285750" lvl="0" indent="-285750">
              <a:lnSpc>
                <a:spcPct val="150000"/>
              </a:lnSpc>
              <a:buFont typeface="Wingdings" panose="05000000000000000000" pitchFamily="2" charset="2"/>
              <a:buChar char="u"/>
              <a:defRPr/>
            </a:pPr>
            <a:r>
              <a:rPr lang="zh-CN" altLang="en-US" kern="0" dirty="0" smtClean="0">
                <a:solidFill>
                  <a:sysClr val="windowText" lastClr="000000">
                    <a:lumMod val="65000"/>
                    <a:lumOff val="35000"/>
                  </a:sysClr>
                </a:solidFill>
                <a:latin typeface="微软雅黑" pitchFamily="34" charset="-122"/>
                <a:ea typeface="微软雅黑" pitchFamily="34" charset="-122"/>
              </a:rPr>
              <a:t>某课题组需要</a:t>
            </a:r>
            <a:r>
              <a:rPr lang="zh-CN" altLang="en-US" kern="0" dirty="0">
                <a:solidFill>
                  <a:sysClr val="windowText" lastClr="000000">
                    <a:lumMod val="65000"/>
                    <a:lumOff val="35000"/>
                  </a:sysClr>
                </a:solidFill>
                <a:latin typeface="微软雅黑" pitchFamily="34" charset="-122"/>
                <a:ea typeface="微软雅黑" pitchFamily="34" charset="-122"/>
              </a:rPr>
              <a:t>采购一台服务器，采购价格</a:t>
            </a:r>
            <a:r>
              <a:rPr lang="en-US" altLang="zh-CN" kern="0" dirty="0">
                <a:solidFill>
                  <a:sysClr val="windowText" lastClr="000000">
                    <a:lumMod val="65000"/>
                    <a:lumOff val="35000"/>
                  </a:sysClr>
                </a:solidFill>
                <a:latin typeface="微软雅黑" pitchFamily="34" charset="-122"/>
                <a:ea typeface="微软雅黑" pitchFamily="34" charset="-122"/>
              </a:rPr>
              <a:t>9.8</a:t>
            </a:r>
            <a:r>
              <a:rPr lang="zh-CN" altLang="en-US" kern="0" dirty="0">
                <a:solidFill>
                  <a:sysClr val="windowText" lastClr="000000">
                    <a:lumMod val="65000"/>
                    <a:lumOff val="35000"/>
                  </a:sysClr>
                </a:solidFill>
                <a:latin typeface="微软雅黑" pitchFamily="34" charset="-122"/>
                <a:ea typeface="微软雅黑" pitchFamily="34" charset="-122"/>
              </a:rPr>
              <a:t>万元</a:t>
            </a:r>
            <a:r>
              <a:rPr lang="zh-CN" altLang="en-US" kern="0" dirty="0" smtClean="0">
                <a:solidFill>
                  <a:sysClr val="windowText" lastClr="000000">
                    <a:lumMod val="65000"/>
                    <a:lumOff val="35000"/>
                  </a:sysClr>
                </a:solidFill>
                <a:latin typeface="微软雅黑" pitchFamily="34" charset="-122"/>
                <a:ea typeface="微软雅黑" pitchFamily="34" charset="-122"/>
              </a:rPr>
              <a:t>，在采购申请审批系统里提交采购</a:t>
            </a:r>
            <a:r>
              <a:rPr lang="zh-CN" altLang="en-US" kern="0" dirty="0">
                <a:solidFill>
                  <a:sysClr val="windowText" lastClr="000000">
                    <a:lumMod val="65000"/>
                    <a:lumOff val="35000"/>
                  </a:sysClr>
                </a:solidFill>
                <a:latin typeface="微软雅黑" pitchFamily="34" charset="-122"/>
                <a:ea typeface="微软雅黑" pitchFamily="34" charset="-122"/>
              </a:rPr>
              <a:t>申请</a:t>
            </a:r>
            <a:r>
              <a:rPr lang="zh-CN" altLang="en-US" kern="0" dirty="0" smtClean="0">
                <a:solidFill>
                  <a:sysClr val="windowText" lastClr="000000">
                    <a:lumMod val="65000"/>
                    <a:lumOff val="35000"/>
                  </a:sysClr>
                </a:solidFill>
                <a:latin typeface="微软雅黑" pitchFamily="34" charset="-122"/>
                <a:ea typeface="微软雅黑" pitchFamily="34" charset="-122"/>
              </a:rPr>
              <a:t>。</a:t>
            </a:r>
            <a:endParaRPr lang="en-US" altLang="zh-CN" kern="0" dirty="0">
              <a:solidFill>
                <a:sysClr val="windowText" lastClr="000000">
                  <a:lumMod val="65000"/>
                  <a:lumOff val="35000"/>
                </a:sysClr>
              </a:solidFill>
              <a:latin typeface="微软雅黑" pitchFamily="34" charset="-122"/>
              <a:ea typeface="微软雅黑" pitchFamily="34" charset="-122"/>
            </a:endParaRPr>
          </a:p>
          <a:p>
            <a:pPr marL="285750" lvl="0" indent="-285750">
              <a:lnSpc>
                <a:spcPct val="150000"/>
              </a:lnSpc>
              <a:buFont typeface="Wingdings" panose="05000000000000000000" pitchFamily="2" charset="2"/>
              <a:buChar char="Ø"/>
              <a:defRPr/>
            </a:pPr>
            <a:r>
              <a:rPr lang="en-US" altLang="zh-CN" b="1" kern="0" dirty="0">
                <a:solidFill>
                  <a:srgbClr val="C00000"/>
                </a:solidFill>
                <a:latin typeface="微软雅黑" pitchFamily="34" charset="-122"/>
                <a:ea typeface="微软雅黑" pitchFamily="34" charset="-122"/>
              </a:rPr>
              <a:t>6</a:t>
            </a:r>
            <a:r>
              <a:rPr lang="zh-CN" altLang="en-US" b="1" kern="0" dirty="0">
                <a:solidFill>
                  <a:srgbClr val="C00000"/>
                </a:solidFill>
                <a:latin typeface="微软雅黑" pitchFamily="34" charset="-122"/>
                <a:ea typeface="微软雅黑" pitchFamily="34" charset="-122"/>
              </a:rPr>
              <a:t>月</a:t>
            </a:r>
            <a:r>
              <a:rPr lang="en-US" altLang="zh-CN" b="1" kern="0" dirty="0">
                <a:solidFill>
                  <a:srgbClr val="C00000"/>
                </a:solidFill>
                <a:latin typeface="微软雅黑" pitchFamily="34" charset="-122"/>
                <a:ea typeface="微软雅黑" pitchFamily="34" charset="-122"/>
              </a:rPr>
              <a:t>5</a:t>
            </a:r>
            <a:r>
              <a:rPr lang="zh-CN" altLang="en-US" b="1" kern="0" dirty="0">
                <a:solidFill>
                  <a:srgbClr val="C00000"/>
                </a:solidFill>
                <a:latin typeface="微软雅黑" pitchFamily="34" charset="-122"/>
                <a:ea typeface="微软雅黑" pitchFamily="34" charset="-122"/>
              </a:rPr>
              <a:t>日服务器到货</a:t>
            </a:r>
            <a:endParaRPr lang="en-US" altLang="zh-CN" b="1" kern="0" dirty="0">
              <a:solidFill>
                <a:srgbClr val="C00000"/>
              </a:solidFill>
              <a:latin typeface="微软雅黑" pitchFamily="34" charset="-122"/>
              <a:ea typeface="微软雅黑" pitchFamily="34" charset="-122"/>
            </a:endParaRPr>
          </a:p>
          <a:p>
            <a:pPr marL="285750" lvl="0" indent="-285750">
              <a:lnSpc>
                <a:spcPct val="150000"/>
              </a:lnSpc>
              <a:buFont typeface="Wingdings" panose="05000000000000000000" pitchFamily="2" charset="2"/>
              <a:buChar char="Ø"/>
              <a:defRPr/>
            </a:pPr>
            <a:r>
              <a:rPr lang="en-US" altLang="zh-CN" kern="0" dirty="0">
                <a:solidFill>
                  <a:sysClr val="windowText" lastClr="000000">
                    <a:lumMod val="65000"/>
                    <a:lumOff val="35000"/>
                  </a:sysClr>
                </a:solidFill>
                <a:latin typeface="微软雅黑" pitchFamily="34" charset="-122"/>
                <a:ea typeface="微软雅黑" pitchFamily="34" charset="-122"/>
              </a:rPr>
              <a:t>6</a:t>
            </a:r>
            <a:r>
              <a:rPr lang="zh-CN" altLang="en-US" kern="0" dirty="0">
                <a:solidFill>
                  <a:sysClr val="windowText" lastClr="000000">
                    <a:lumMod val="65000"/>
                    <a:lumOff val="35000"/>
                  </a:sysClr>
                </a:solidFill>
                <a:latin typeface="微软雅黑" pitchFamily="34" charset="-122"/>
                <a:ea typeface="微软雅黑" pitchFamily="34" charset="-122"/>
              </a:rPr>
              <a:t>月</a:t>
            </a:r>
            <a:r>
              <a:rPr lang="en-US" altLang="zh-CN" kern="0" dirty="0">
                <a:solidFill>
                  <a:sysClr val="windowText" lastClr="000000">
                    <a:lumMod val="65000"/>
                    <a:lumOff val="35000"/>
                  </a:sysClr>
                </a:solidFill>
                <a:latin typeface="微软雅黑" pitchFamily="34" charset="-122"/>
                <a:ea typeface="微软雅黑" pitchFamily="34" charset="-122"/>
              </a:rPr>
              <a:t>6</a:t>
            </a:r>
            <a:r>
              <a:rPr lang="zh-CN" altLang="en-US" kern="0" dirty="0">
                <a:solidFill>
                  <a:sysClr val="windowText" lastClr="000000">
                    <a:lumMod val="65000"/>
                    <a:lumOff val="35000"/>
                  </a:sysClr>
                </a:solidFill>
                <a:latin typeface="微软雅黑" pitchFamily="34" charset="-122"/>
                <a:ea typeface="微软雅黑" pitchFamily="34" charset="-122"/>
              </a:rPr>
              <a:t>日课题组收到发票，要进行报销</a:t>
            </a:r>
            <a:endParaRPr kumimoji="0" lang="zh-CN" altLang="en-US" b="1" i="0" u="none" strike="noStrike" kern="0" cap="none" spc="0" normalizeH="0" baseline="0" noProof="0" dirty="0">
              <a:ln>
                <a:noFill/>
              </a:ln>
              <a:solidFill>
                <a:sysClr val="windowText" lastClr="000000">
                  <a:lumMod val="65000"/>
                  <a:lumOff val="35000"/>
                </a:sysClr>
              </a:solidFill>
              <a:effectLst/>
              <a:uLnTx/>
              <a:uFillTx/>
              <a:latin typeface="微软雅黑" pitchFamily="34" charset="-122"/>
              <a:ea typeface="微软雅黑" pitchFamily="34" charset="-122"/>
            </a:endParaRPr>
          </a:p>
        </p:txBody>
      </p:sp>
      <p:sp>
        <p:nvSpPr>
          <p:cNvPr id="39" name="标题 1">
            <a:extLst>
              <a:ext uri="{FF2B5EF4-FFF2-40B4-BE49-F238E27FC236}">
                <a16:creationId xmlns="" xmlns:a16="http://schemas.microsoft.com/office/drawing/2014/main" id="{BEC7B0B2-9A9F-42FE-81D5-E797CBC0BA45}"/>
              </a:ext>
            </a:extLst>
          </p:cNvPr>
          <p:cNvSpPr>
            <a:spLocks noGrp="1"/>
          </p:cNvSpPr>
          <p:nvPr>
            <p:ph type="title"/>
          </p:nvPr>
        </p:nvSpPr>
        <p:spPr/>
        <p:txBody>
          <a:bodyPr vert="horz" lIns="91440" tIns="45720" rIns="91440" bIns="45720" rtlCol="0" anchor="ctr">
            <a:normAutofit/>
          </a:bodyPr>
          <a:lstStyle/>
          <a:p>
            <a:r>
              <a:rPr lang="zh-CN" altLang="en-US" sz="2000" dirty="0"/>
              <a:t>标准业务处理</a:t>
            </a:r>
          </a:p>
        </p:txBody>
      </p:sp>
      <p:grpSp>
        <p:nvGrpSpPr>
          <p:cNvPr id="14" name="组合 13">
            <a:extLst>
              <a:ext uri="{FF2B5EF4-FFF2-40B4-BE49-F238E27FC236}">
                <a16:creationId xmlns="" xmlns:a16="http://schemas.microsoft.com/office/drawing/2014/main" id="{39F7E2A3-1A01-4A35-ADCB-D15B2E17240A}"/>
              </a:ext>
            </a:extLst>
          </p:cNvPr>
          <p:cNvGrpSpPr/>
          <p:nvPr/>
        </p:nvGrpSpPr>
        <p:grpSpPr>
          <a:xfrm>
            <a:off x="3737305" y="1447694"/>
            <a:ext cx="4973976" cy="4645602"/>
            <a:chOff x="3737305" y="1447694"/>
            <a:chExt cx="4973976" cy="4645602"/>
          </a:xfrm>
        </p:grpSpPr>
        <p:grpSp>
          <p:nvGrpSpPr>
            <p:cNvPr id="4" name="组合 3">
              <a:extLst>
                <a:ext uri="{FF2B5EF4-FFF2-40B4-BE49-F238E27FC236}">
                  <a16:creationId xmlns="" xmlns:a16="http://schemas.microsoft.com/office/drawing/2014/main" id="{53EE81CF-3047-411B-96AC-FF23938E697C}"/>
                </a:ext>
              </a:extLst>
            </p:cNvPr>
            <p:cNvGrpSpPr/>
            <p:nvPr/>
          </p:nvGrpSpPr>
          <p:grpSpPr>
            <a:xfrm>
              <a:off x="4151614" y="2331497"/>
              <a:ext cx="1253228" cy="964591"/>
              <a:chOff x="5027106" y="2345385"/>
              <a:chExt cx="1172844" cy="902720"/>
            </a:xfrm>
          </p:grpSpPr>
          <p:grpSp>
            <p:nvGrpSpPr>
              <p:cNvPr id="5" name="组合 4">
                <a:extLst>
                  <a:ext uri="{FF2B5EF4-FFF2-40B4-BE49-F238E27FC236}">
                    <a16:creationId xmlns="" xmlns:a16="http://schemas.microsoft.com/office/drawing/2014/main" id="{225C87A2-A5CC-4B3F-AFC5-B555BC296D0B}"/>
                  </a:ext>
                </a:extLst>
              </p:cNvPr>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7" name="等腰三角形 43">
                  <a:extLst>
                    <a:ext uri="{FF2B5EF4-FFF2-40B4-BE49-F238E27FC236}">
                      <a16:creationId xmlns="" xmlns:a16="http://schemas.microsoft.com/office/drawing/2014/main" id="{0844BD1A-A08D-420D-BDC6-51A1B3A16378}"/>
                    </a:ext>
                  </a:extLst>
                </p:cNvPr>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flip="none" rotWithShape="1">
                  <a:gsLst>
                    <a:gs pos="0">
                      <a:srgbClr val="09425E">
                        <a:shade val="30000"/>
                        <a:satMod val="115000"/>
                      </a:srgbClr>
                    </a:gs>
                    <a:gs pos="50000">
                      <a:srgbClr val="09425E">
                        <a:shade val="67500"/>
                        <a:satMod val="115000"/>
                      </a:srgbClr>
                    </a:gs>
                    <a:gs pos="100000">
                      <a:srgbClr val="09425E">
                        <a:shade val="100000"/>
                        <a:satMod val="11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 lastClr="FFFFFF"/>
                    </a:solidFill>
                    <a:effectLst/>
                    <a:uLnTx/>
                    <a:uFillTx/>
                    <a:latin typeface="微软雅黑"/>
                    <a:ea typeface="微软雅黑"/>
                    <a:cs typeface="+mn-cs"/>
                  </a:endParaRPr>
                </a:p>
              </p:txBody>
            </p:sp>
            <p:sp>
              <p:nvSpPr>
                <p:cNvPr id="8" name="等腰三角形 42">
                  <a:extLst>
                    <a:ext uri="{FF2B5EF4-FFF2-40B4-BE49-F238E27FC236}">
                      <a16:creationId xmlns="" xmlns:a16="http://schemas.microsoft.com/office/drawing/2014/main" id="{74E65DFE-FE65-44DB-B79D-C66B167AC436}"/>
                    </a:ext>
                  </a:extLst>
                </p:cNvPr>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flip="none" rotWithShape="1">
                  <a:gsLst>
                    <a:gs pos="0">
                      <a:srgbClr val="09425E">
                        <a:shade val="30000"/>
                        <a:satMod val="115000"/>
                      </a:srgbClr>
                    </a:gs>
                    <a:gs pos="50000">
                      <a:srgbClr val="09425E">
                        <a:shade val="67500"/>
                        <a:satMod val="115000"/>
                      </a:srgbClr>
                    </a:gs>
                    <a:gs pos="100000">
                      <a:srgbClr val="09425E">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 lastClr="FFFFFF"/>
                    </a:solidFill>
                    <a:effectLst/>
                    <a:uLnTx/>
                    <a:uFillTx/>
                    <a:latin typeface="微软雅黑"/>
                    <a:ea typeface="微软雅黑"/>
                    <a:cs typeface="+mn-cs"/>
                  </a:endParaRPr>
                </a:p>
              </p:txBody>
            </p:sp>
          </p:grpSp>
          <p:sp>
            <p:nvSpPr>
              <p:cNvPr id="6" name="TextBox 33">
                <a:extLst>
                  <a:ext uri="{FF2B5EF4-FFF2-40B4-BE49-F238E27FC236}">
                    <a16:creationId xmlns="" xmlns:a16="http://schemas.microsoft.com/office/drawing/2014/main" id="{A796C338-F3ED-423D-A0C3-7C49AA3BD272}"/>
                  </a:ext>
                </a:extLst>
              </p:cNvPr>
              <p:cNvSpPr>
                <a:spLocks noChangeArrowheads="1"/>
              </p:cNvSpPr>
              <p:nvPr/>
            </p:nvSpPr>
            <p:spPr bwMode="auto">
              <a:xfrm>
                <a:off x="5260447" y="2583929"/>
                <a:ext cx="678823" cy="40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1200" kern="0" dirty="0">
                    <a:solidFill>
                      <a:sysClr val="window" lastClr="FFFFFF"/>
                    </a:solidFill>
                    <a:ea typeface="微软雅黑" panose="020B0503020204020204" pitchFamily="34" charset="-122"/>
                  </a:rPr>
                  <a:t>步骤一</a:t>
                </a:r>
                <a:endParaRPr lang="en-US" altLang="zh-CN" sz="1200" kern="0" dirty="0">
                  <a:solidFill>
                    <a:sysClr val="window" lastClr="FFFFFF"/>
                  </a:solidFill>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ysClr val="window" lastClr="FFFFFF"/>
                    </a:solidFill>
                    <a:effectLst/>
                    <a:uLnTx/>
                    <a:uFillTx/>
                    <a:ea typeface="微软雅黑" panose="020B0503020204020204" pitchFamily="34" charset="-122"/>
                  </a:rPr>
                  <a:t>入库</a:t>
                </a:r>
              </a:p>
            </p:txBody>
          </p:sp>
        </p:grpSp>
        <p:grpSp>
          <p:nvGrpSpPr>
            <p:cNvPr id="9" name="组合 8">
              <a:extLst>
                <a:ext uri="{FF2B5EF4-FFF2-40B4-BE49-F238E27FC236}">
                  <a16:creationId xmlns="" xmlns:a16="http://schemas.microsoft.com/office/drawing/2014/main" id="{9A325A9D-BF36-49A4-A0D5-97963FDB9DD0}"/>
                </a:ext>
              </a:extLst>
            </p:cNvPr>
            <p:cNvGrpSpPr/>
            <p:nvPr/>
          </p:nvGrpSpPr>
          <p:grpSpPr>
            <a:xfrm>
              <a:off x="5426127" y="2313118"/>
              <a:ext cx="1253228" cy="964591"/>
              <a:chOff x="5027106" y="2345385"/>
              <a:chExt cx="1172844" cy="902720"/>
            </a:xfrm>
          </p:grpSpPr>
          <p:grpSp>
            <p:nvGrpSpPr>
              <p:cNvPr id="10" name="组合 9">
                <a:extLst>
                  <a:ext uri="{FF2B5EF4-FFF2-40B4-BE49-F238E27FC236}">
                    <a16:creationId xmlns="" xmlns:a16="http://schemas.microsoft.com/office/drawing/2014/main" id="{35C913FC-16B2-44DC-B230-03B19EB4B2DA}"/>
                  </a:ext>
                </a:extLst>
              </p:cNvPr>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12" name="等腰三角形 43">
                  <a:extLst>
                    <a:ext uri="{FF2B5EF4-FFF2-40B4-BE49-F238E27FC236}">
                      <a16:creationId xmlns="" xmlns:a16="http://schemas.microsoft.com/office/drawing/2014/main" id="{86BA2956-F34B-4C02-8F7B-FEF05C1E3BF5}"/>
                    </a:ext>
                  </a:extLst>
                </p:cNvPr>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flip="none" rotWithShape="1">
                  <a:gsLst>
                    <a:gs pos="0">
                      <a:srgbClr val="1F84BE">
                        <a:shade val="30000"/>
                        <a:satMod val="115000"/>
                      </a:srgbClr>
                    </a:gs>
                    <a:gs pos="50000">
                      <a:srgbClr val="1F84BE">
                        <a:shade val="67500"/>
                        <a:satMod val="115000"/>
                      </a:srgbClr>
                    </a:gs>
                    <a:gs pos="100000">
                      <a:srgbClr val="1F84BE">
                        <a:shade val="100000"/>
                        <a:satMod val="11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 lastClr="FFFFFF"/>
                    </a:solidFill>
                    <a:effectLst/>
                    <a:uLnTx/>
                    <a:uFillTx/>
                    <a:latin typeface="微软雅黑"/>
                    <a:ea typeface="微软雅黑"/>
                    <a:cs typeface="+mn-cs"/>
                  </a:endParaRPr>
                </a:p>
              </p:txBody>
            </p:sp>
            <p:sp>
              <p:nvSpPr>
                <p:cNvPr id="13" name="等腰三角形 42">
                  <a:extLst>
                    <a:ext uri="{FF2B5EF4-FFF2-40B4-BE49-F238E27FC236}">
                      <a16:creationId xmlns="" xmlns:a16="http://schemas.microsoft.com/office/drawing/2014/main" id="{CE86B988-E960-41A1-8E78-7697A9617682}"/>
                    </a:ext>
                  </a:extLst>
                </p:cNvPr>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flip="none" rotWithShape="1">
                  <a:gsLst>
                    <a:gs pos="0">
                      <a:srgbClr val="1F84BE">
                        <a:shade val="30000"/>
                        <a:satMod val="115000"/>
                      </a:srgbClr>
                    </a:gs>
                    <a:gs pos="50000">
                      <a:srgbClr val="1F84BE">
                        <a:shade val="67500"/>
                        <a:satMod val="115000"/>
                      </a:srgbClr>
                    </a:gs>
                    <a:gs pos="100000">
                      <a:srgbClr val="1F84BE">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 lastClr="FFFFFF"/>
                    </a:solidFill>
                    <a:effectLst/>
                    <a:uLnTx/>
                    <a:uFillTx/>
                    <a:latin typeface="微软雅黑"/>
                    <a:ea typeface="微软雅黑"/>
                    <a:cs typeface="+mn-cs"/>
                  </a:endParaRPr>
                </a:p>
              </p:txBody>
            </p:sp>
          </p:grpSp>
          <p:sp>
            <p:nvSpPr>
              <p:cNvPr id="11" name="TextBox 33">
                <a:extLst>
                  <a:ext uri="{FF2B5EF4-FFF2-40B4-BE49-F238E27FC236}">
                    <a16:creationId xmlns="" xmlns:a16="http://schemas.microsoft.com/office/drawing/2014/main" id="{6DCD65A9-E588-46B5-AAE6-7EE3ACFAA187}"/>
                  </a:ext>
                </a:extLst>
              </p:cNvPr>
              <p:cNvSpPr>
                <a:spLocks noChangeArrowheads="1"/>
              </p:cNvSpPr>
              <p:nvPr/>
            </p:nvSpPr>
            <p:spPr bwMode="auto">
              <a:xfrm>
                <a:off x="5328733" y="2585264"/>
                <a:ext cx="678823" cy="40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1200" kern="0" dirty="0">
                    <a:solidFill>
                      <a:sysClr val="window" lastClr="FFFFFF"/>
                    </a:solidFill>
                    <a:ea typeface="微软雅黑" panose="020B0503020204020204" pitchFamily="34" charset="-122"/>
                  </a:rPr>
                  <a:t>步骤二</a:t>
                </a:r>
                <a:endParaRPr lang="en-US" altLang="zh-CN" sz="1200" kern="0" dirty="0">
                  <a:solidFill>
                    <a:sysClr val="window" lastClr="FFFFFF"/>
                  </a:solidFill>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ysClr val="window" lastClr="FFFFFF"/>
                    </a:solidFill>
                    <a:effectLst/>
                    <a:uLnTx/>
                    <a:uFillTx/>
                    <a:ea typeface="微软雅黑" panose="020B0503020204020204" pitchFamily="34" charset="-122"/>
                  </a:rPr>
                  <a:t>报销</a:t>
                </a:r>
              </a:p>
            </p:txBody>
          </p:sp>
        </p:grpSp>
        <p:sp>
          <p:nvSpPr>
            <p:cNvPr id="24" name="Text Placeholder 7">
              <a:extLst>
                <a:ext uri="{FF2B5EF4-FFF2-40B4-BE49-F238E27FC236}">
                  <a16:creationId xmlns="" xmlns:a16="http://schemas.microsoft.com/office/drawing/2014/main" id="{1557E3B0-974D-4889-800C-24603A981282}"/>
                </a:ext>
              </a:extLst>
            </p:cNvPr>
            <p:cNvSpPr txBox="1">
              <a:spLocks/>
            </p:cNvSpPr>
            <p:nvPr/>
          </p:nvSpPr>
          <p:spPr>
            <a:xfrm>
              <a:off x="4286107" y="3743024"/>
              <a:ext cx="3874004" cy="322662"/>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R="0" lvl="0" algn="l" defTabSz="914400" rtl="0" eaLnBrk="0" fontAlgn="base" latinLnBrk="0" hangingPunct="0">
                <a:lnSpc>
                  <a:spcPct val="100000"/>
                </a:lnSpc>
                <a:spcBef>
                  <a:spcPts val="0"/>
                </a:spcBef>
                <a:spcAft>
                  <a:spcPts val="0"/>
                </a:spcAft>
                <a:buClrTx/>
                <a:buSzTx/>
                <a:tabLst/>
                <a:defRPr/>
              </a:pPr>
              <a:r>
                <a:rPr kumimoji="0" lang="en-US" altLang="zh-CN" sz="2000" i="0" u="none" strike="noStrike" kern="1200" cap="none" spc="0" normalizeH="0" baseline="0" noProof="0" dirty="0">
                  <a:ln>
                    <a:noFill/>
                  </a:ln>
                  <a:solidFill>
                    <a:schemeClr val="tx2">
                      <a:lumMod val="50000"/>
                    </a:schemeClr>
                  </a:solidFill>
                  <a:effectLst/>
                  <a:uLnTx/>
                  <a:uFillTx/>
                  <a:latin typeface="微软雅黑" pitchFamily="34" charset="-122"/>
                  <a:ea typeface="微软雅黑" pitchFamily="34" charset="-122"/>
                </a:rPr>
                <a:t>1. </a:t>
              </a:r>
              <a:r>
                <a:rPr lang="zh-CN" altLang="en-US" sz="2000" dirty="0">
                  <a:solidFill>
                    <a:schemeClr val="tx2">
                      <a:lumMod val="50000"/>
                    </a:schemeClr>
                  </a:solidFill>
                  <a:latin typeface="微软雅黑" pitchFamily="34" charset="-122"/>
                  <a:ea typeface="微软雅黑" pitchFamily="34" charset="-122"/>
                </a:rPr>
                <a:t>提交验收入库</a:t>
              </a:r>
              <a:r>
                <a:rPr kumimoji="0" lang="zh-CN" altLang="en-US" sz="2000" i="0" u="none" strike="noStrike" kern="1200" cap="none" spc="0" normalizeH="0" baseline="0" noProof="0" dirty="0">
                  <a:ln>
                    <a:noFill/>
                  </a:ln>
                  <a:solidFill>
                    <a:schemeClr val="tx2">
                      <a:lumMod val="50000"/>
                    </a:schemeClr>
                  </a:solidFill>
                  <a:effectLst/>
                  <a:uLnTx/>
                  <a:uFillTx/>
                  <a:latin typeface="微软雅黑" pitchFamily="34" charset="-122"/>
                  <a:ea typeface="微软雅黑" pitchFamily="34" charset="-122"/>
                </a:rPr>
                <a:t>申请</a:t>
              </a:r>
            </a:p>
          </p:txBody>
        </p:sp>
        <p:sp>
          <p:nvSpPr>
            <p:cNvPr id="25" name="Text Placeholder 2">
              <a:extLst>
                <a:ext uri="{FF2B5EF4-FFF2-40B4-BE49-F238E27FC236}">
                  <a16:creationId xmlns="" xmlns:a16="http://schemas.microsoft.com/office/drawing/2014/main" id="{ED4039AB-FD04-4A3A-BB6E-8E0ED9A0F8F2}"/>
                </a:ext>
              </a:extLst>
            </p:cNvPr>
            <p:cNvSpPr txBox="1">
              <a:spLocks/>
            </p:cNvSpPr>
            <p:nvPr/>
          </p:nvSpPr>
          <p:spPr>
            <a:xfrm>
              <a:off x="4413636" y="4204989"/>
              <a:ext cx="4297645" cy="1888307"/>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2"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285750" lvl="0" indent="-285750" algn="l">
                <a:buFont typeface="Wingdings" panose="05000000000000000000" pitchFamily="2" charset="2"/>
                <a:buChar char="ü"/>
                <a:defRPr/>
              </a:pPr>
              <a:r>
                <a:rPr lang="en-US" altLang="zh-CN" sz="1600" dirty="0">
                  <a:solidFill>
                    <a:sysClr val="windowText" lastClr="000000">
                      <a:lumMod val="65000"/>
                      <a:lumOff val="35000"/>
                    </a:sysClr>
                  </a:solidFill>
                  <a:latin typeface="微软雅黑" pitchFamily="34" charset="-122"/>
                  <a:ea typeface="微软雅黑" pitchFamily="34" charset="-122"/>
                  <a:cs typeface="+mn-ea"/>
                  <a:sym typeface="+mn-lt"/>
                </a:rPr>
                <a:t>6</a:t>
              </a:r>
              <a:r>
                <a:rPr lang="zh-CN" altLang="en-US" sz="1600" dirty="0">
                  <a:solidFill>
                    <a:sysClr val="windowText" lastClr="000000">
                      <a:lumMod val="65000"/>
                      <a:lumOff val="35000"/>
                    </a:sysClr>
                  </a:solidFill>
                  <a:latin typeface="微软雅黑" pitchFamily="34" charset="-122"/>
                  <a:ea typeface="微软雅黑" pitchFamily="34" charset="-122"/>
                  <a:cs typeface="+mn-ea"/>
                  <a:sym typeface="+mn-lt"/>
                </a:rPr>
                <a:t>月</a:t>
              </a:r>
              <a:r>
                <a:rPr lang="en-US" altLang="zh-CN" sz="1600" dirty="0">
                  <a:solidFill>
                    <a:sysClr val="windowText" lastClr="000000">
                      <a:lumMod val="65000"/>
                      <a:lumOff val="35000"/>
                    </a:sysClr>
                  </a:solidFill>
                  <a:latin typeface="微软雅黑" pitchFamily="34" charset="-122"/>
                  <a:ea typeface="微软雅黑" pitchFamily="34" charset="-122"/>
                  <a:cs typeface="+mn-ea"/>
                  <a:sym typeface="+mn-lt"/>
                </a:rPr>
                <a:t>5</a:t>
              </a:r>
              <a:r>
                <a:rPr lang="zh-CN" altLang="en-US" sz="1600" dirty="0">
                  <a:solidFill>
                    <a:sysClr val="windowText" lastClr="000000">
                      <a:lumMod val="65000"/>
                      <a:lumOff val="35000"/>
                    </a:sysClr>
                  </a:solidFill>
                  <a:latin typeface="微软雅黑" pitchFamily="34" charset="-122"/>
                  <a:ea typeface="微软雅黑" pitchFamily="34" charset="-122"/>
                  <a:cs typeface="+mn-ea"/>
                  <a:sym typeface="+mn-lt"/>
                </a:rPr>
                <a:t>日，课题组收到产品并验货后，用户</a:t>
              </a:r>
              <a:r>
                <a:rPr lang="en-US" altLang="zh-CN" sz="1600" dirty="0">
                  <a:solidFill>
                    <a:sysClr val="windowText" lastClr="000000">
                      <a:lumMod val="65000"/>
                      <a:lumOff val="35000"/>
                    </a:sysClr>
                  </a:solidFill>
                  <a:latin typeface="微软雅黑" pitchFamily="34" charset="-122"/>
                  <a:ea typeface="微软雅黑" pitchFamily="34" charset="-122"/>
                  <a:cs typeface="+mn-ea"/>
                  <a:sym typeface="+mn-lt"/>
                </a:rPr>
                <a:t>A</a:t>
              </a:r>
              <a:r>
                <a:rPr lang="zh-CN" altLang="en-US" sz="1600" dirty="0">
                  <a:solidFill>
                    <a:sysClr val="windowText" lastClr="000000">
                      <a:lumMod val="65000"/>
                      <a:lumOff val="35000"/>
                    </a:sysClr>
                  </a:solidFill>
                  <a:latin typeface="微软雅黑" pitchFamily="34" charset="-122"/>
                  <a:ea typeface="微软雅黑" pitchFamily="34" charset="-122"/>
                  <a:cs typeface="+mn-ea"/>
                  <a:sym typeface="+mn-lt"/>
                </a:rPr>
                <a:t>提交固定资产验收入库申请，选择“补录”的方式，录入资产的详细信息。所资产管理员审核课题组用户提交的入库单并补充资产编码和资产标签等信息。</a:t>
              </a:r>
            </a:p>
            <a:p>
              <a:pPr marL="285750" lvl="0" indent="-285750" algn="l">
                <a:buFont typeface="Wingdings" panose="05000000000000000000" pitchFamily="2" charset="2"/>
                <a:buChar char="ü"/>
                <a:defRPr/>
              </a:pPr>
              <a:endParaRPr kumimoji="0" lang="en-GB" altLang="zh-CN" sz="1600" b="0" i="0" u="none" strike="noStrike" kern="1200" cap="none" spc="0" normalizeH="0" baseline="0" noProof="0" dirty="0">
                <a:ln>
                  <a:noFill/>
                </a:ln>
                <a:solidFill>
                  <a:sysClr val="windowText" lastClr="000000">
                    <a:lumMod val="65000"/>
                    <a:lumOff val="35000"/>
                  </a:sysClr>
                </a:solidFill>
                <a:effectLst/>
                <a:uLnTx/>
                <a:uFillTx/>
                <a:latin typeface="微软雅黑" pitchFamily="34" charset="-122"/>
                <a:ea typeface="微软雅黑" pitchFamily="34" charset="-122"/>
                <a:cs typeface="+mn-ea"/>
                <a:sym typeface="+mn-lt"/>
              </a:endParaRPr>
            </a:p>
          </p:txBody>
        </p:sp>
        <p:sp>
          <p:nvSpPr>
            <p:cNvPr id="40" name="矩形 39">
              <a:extLst>
                <a:ext uri="{FF2B5EF4-FFF2-40B4-BE49-F238E27FC236}">
                  <a16:creationId xmlns="" xmlns:a16="http://schemas.microsoft.com/office/drawing/2014/main" id="{8668AA56-C822-470E-93A9-C3FB1688DEA0}"/>
                </a:ext>
              </a:extLst>
            </p:cNvPr>
            <p:cNvSpPr/>
            <p:nvPr/>
          </p:nvSpPr>
          <p:spPr>
            <a:xfrm>
              <a:off x="3737305" y="1447694"/>
              <a:ext cx="4891083" cy="400110"/>
            </a:xfrm>
            <a:prstGeom prst="rect">
              <a:avLst/>
            </a:prstGeom>
          </p:spPr>
          <p:txBody>
            <a:bodyPr vert="horz" lIns="91440" tIns="45720" rIns="91440" bIns="45720" rtlCol="0">
              <a:normAutofit/>
            </a:bodyPr>
            <a:lstStyle/>
            <a:p>
              <a:pPr defTabSz="457200">
                <a:spcBef>
                  <a:spcPct val="20000"/>
                </a:spcBef>
              </a:pPr>
              <a:r>
                <a:rPr lang="zh-CN" altLang="en-US" sz="2000" b="1" dirty="0">
                  <a:solidFill>
                    <a:schemeClr val="tx1">
                      <a:lumMod val="75000"/>
                      <a:lumOff val="25000"/>
                    </a:schemeClr>
                  </a:solidFill>
                  <a:latin typeface="微软雅黑" pitchFamily="34" charset="-122"/>
                  <a:ea typeface="微软雅黑" pitchFamily="34" charset="-122"/>
                </a:rPr>
                <a:t>该业务场景，用户在系统中的标准操作为：</a:t>
              </a:r>
            </a:p>
          </p:txBody>
        </p:sp>
      </p:grpSp>
      <p:sp>
        <p:nvSpPr>
          <p:cNvPr id="27" name="椭圆 26">
            <a:extLst>
              <a:ext uri="{FF2B5EF4-FFF2-40B4-BE49-F238E27FC236}">
                <a16:creationId xmlns="" xmlns:a16="http://schemas.microsoft.com/office/drawing/2014/main" id="{A026FCEF-C0F9-4904-A6E5-B89BDA693606}"/>
              </a:ext>
            </a:extLst>
          </p:cNvPr>
          <p:cNvSpPr/>
          <p:nvPr/>
        </p:nvSpPr>
        <p:spPr>
          <a:xfrm>
            <a:off x="2428864" y="2177717"/>
            <a:ext cx="373310" cy="373310"/>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kern="0" dirty="0">
                <a:solidFill>
                  <a:sysClr val="window" lastClr="FFFFFF"/>
                </a:solidFill>
                <a:latin typeface="微软雅黑" pitchFamily="34" charset="-122"/>
                <a:ea typeface="微软雅黑" pitchFamily="34" charset="-122"/>
              </a:rPr>
              <a:t>3</a:t>
            </a:r>
            <a:endParaRPr kumimoji="0" lang="zh-CN" altLang="en-US" sz="18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endParaRPr>
          </a:p>
        </p:txBody>
      </p:sp>
    </p:spTree>
    <p:extLst>
      <p:ext uri="{BB962C8B-B14F-4D97-AF65-F5344CB8AC3E}">
        <p14:creationId xmlns:p14="http://schemas.microsoft.com/office/powerpoint/2010/main" val="383945852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14:bounceEnd="40000">
                                          <p:cBhvr additive="base">
                                            <p:cTn id="7" dur="500" fill="hold"/>
                                            <p:tgtEl>
                                              <p:spTgt spid="33"/>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16" presetClass="entr" presetSubtype="37"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heel(1)">
                                          <p:cBhvr>
                                            <p:cTn id="15" dur="800"/>
                                            <p:tgtEl>
                                              <p:spTgt spid="3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13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38"/>
                                            </p:tgtEl>
                                            <p:attrNameLst>
                                              <p:attrName>style.visibility</p:attrName>
                                            </p:attrNameLst>
                                          </p:cBhvr>
                                          <p:to>
                                            <p:strVal val="visible"/>
                                          </p:to>
                                        </p:set>
                                        <p:animEffect transition="in" filter="wipe(left)">
                                          <p:cBhvr>
                                            <p:cTn id="24" dur="50"/>
                                            <p:tgtEl>
                                              <p:spTgt spid="38"/>
                                            </p:tgtEl>
                                          </p:cBhvr>
                                        </p:animEffect>
                                      </p:childTnLst>
                                    </p:cTn>
                                  </p:par>
                                  <p:par>
                                    <p:cTn id="25" presetID="36" presetClass="emph" presetSubtype="0" fill="hold" grpId="1" nodeType="withEffect">
                                      <p:stCondLst>
                                        <p:cond delay="0"/>
                                      </p:stCondLst>
                                      <p:iterate type="lt">
                                        <p:tmPct val="30000"/>
                                      </p:iterate>
                                      <p:childTnLst>
                                        <p:animScale>
                                          <p:cBhvr>
                                            <p:cTn id="26" dur="25" autoRev="1" fill="hold">
                                              <p:stCondLst>
                                                <p:cond delay="0"/>
                                              </p:stCondLst>
                                            </p:cTn>
                                            <p:tgtEl>
                                              <p:spTgt spid="38"/>
                                            </p:tgtEl>
                                          </p:cBhvr>
                                          <p:to x="80000" y="100000"/>
                                        </p:animScale>
                                        <p:anim by="(#ppt_w*0.10)" calcmode="lin" valueType="num">
                                          <p:cBhvr>
                                            <p:cTn id="27" dur="25" autoRev="1" fill="hold">
                                              <p:stCondLst>
                                                <p:cond delay="0"/>
                                              </p:stCondLst>
                                            </p:cTn>
                                            <p:tgtEl>
                                              <p:spTgt spid="38"/>
                                            </p:tgtEl>
                                            <p:attrNameLst>
                                              <p:attrName>ppt_x</p:attrName>
                                            </p:attrNameLst>
                                          </p:cBhvr>
                                        </p:anim>
                                        <p:anim by="(-#ppt_w*0.10)" calcmode="lin" valueType="num">
                                          <p:cBhvr>
                                            <p:cTn id="28" dur="25" autoRev="1" fill="hold">
                                              <p:stCondLst>
                                                <p:cond delay="0"/>
                                              </p:stCondLst>
                                            </p:cTn>
                                            <p:tgtEl>
                                              <p:spTgt spid="38"/>
                                            </p:tgtEl>
                                            <p:attrNameLst>
                                              <p:attrName>ppt_y</p:attrName>
                                            </p:attrNameLst>
                                          </p:cBhvr>
                                        </p:anim>
                                        <p:animRot by="-480000">
                                          <p:cBhvr>
                                            <p:cTn id="29" dur="25" autoRev="1" fill="hold">
                                              <p:stCondLst>
                                                <p:cond delay="0"/>
                                              </p:stCondLst>
                                            </p:cTn>
                                            <p:tgtEl>
                                              <p:spTgt spid="38"/>
                                            </p:tgtEl>
                                            <p:attrNameLst>
                                              <p:attrName>r</p:attrName>
                                            </p:attrNameLst>
                                          </p:cBhvr>
                                        </p:animRot>
                                      </p:childTnLst>
                                    </p:cTn>
                                  </p:par>
                                </p:childTnLst>
                              </p:cTn>
                            </p:par>
                            <p:par>
                              <p:cTn id="30" fill="hold">
                                <p:stCondLst>
                                  <p:cond delay="2340"/>
                                </p:stCondLst>
                                <p:childTnLst>
                                  <p:par>
                                    <p:cTn id="31" presetID="22" presetClass="entr" presetSubtype="8" fill="hold" nodeType="afterEffect">
                                      <p:stCondLst>
                                        <p:cond delay="50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7" grpId="0"/>
          <p:bldP spid="38" grpId="0"/>
          <p:bldP spid="38" grpId="1"/>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16" presetClass="entr" presetSubtype="37"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heel(1)">
                                          <p:cBhvr>
                                            <p:cTn id="15" dur="800"/>
                                            <p:tgtEl>
                                              <p:spTgt spid="3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13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38"/>
                                            </p:tgtEl>
                                            <p:attrNameLst>
                                              <p:attrName>style.visibility</p:attrName>
                                            </p:attrNameLst>
                                          </p:cBhvr>
                                          <p:to>
                                            <p:strVal val="visible"/>
                                          </p:to>
                                        </p:set>
                                        <p:animEffect transition="in" filter="wipe(left)">
                                          <p:cBhvr>
                                            <p:cTn id="24" dur="50"/>
                                            <p:tgtEl>
                                              <p:spTgt spid="38"/>
                                            </p:tgtEl>
                                          </p:cBhvr>
                                        </p:animEffect>
                                      </p:childTnLst>
                                    </p:cTn>
                                  </p:par>
                                  <p:par>
                                    <p:cTn id="25" presetID="36" presetClass="emph" presetSubtype="0" fill="hold" grpId="1" nodeType="withEffect">
                                      <p:stCondLst>
                                        <p:cond delay="0"/>
                                      </p:stCondLst>
                                      <p:iterate type="lt">
                                        <p:tmPct val="30000"/>
                                      </p:iterate>
                                      <p:childTnLst>
                                        <p:animScale>
                                          <p:cBhvr>
                                            <p:cTn id="26" dur="25" autoRev="1" fill="hold">
                                              <p:stCondLst>
                                                <p:cond delay="0"/>
                                              </p:stCondLst>
                                            </p:cTn>
                                            <p:tgtEl>
                                              <p:spTgt spid="38"/>
                                            </p:tgtEl>
                                          </p:cBhvr>
                                          <p:to x="80000" y="100000"/>
                                        </p:animScale>
                                        <p:anim by="(#ppt_w*0.10)" calcmode="lin" valueType="num">
                                          <p:cBhvr>
                                            <p:cTn id="27" dur="25" autoRev="1" fill="hold">
                                              <p:stCondLst>
                                                <p:cond delay="0"/>
                                              </p:stCondLst>
                                            </p:cTn>
                                            <p:tgtEl>
                                              <p:spTgt spid="38"/>
                                            </p:tgtEl>
                                            <p:attrNameLst>
                                              <p:attrName>ppt_x</p:attrName>
                                            </p:attrNameLst>
                                          </p:cBhvr>
                                        </p:anim>
                                        <p:anim by="(-#ppt_w*0.10)" calcmode="lin" valueType="num">
                                          <p:cBhvr>
                                            <p:cTn id="28" dur="25" autoRev="1" fill="hold">
                                              <p:stCondLst>
                                                <p:cond delay="0"/>
                                              </p:stCondLst>
                                            </p:cTn>
                                            <p:tgtEl>
                                              <p:spTgt spid="38"/>
                                            </p:tgtEl>
                                            <p:attrNameLst>
                                              <p:attrName>ppt_y</p:attrName>
                                            </p:attrNameLst>
                                          </p:cBhvr>
                                        </p:anim>
                                        <p:animRot by="-480000">
                                          <p:cBhvr>
                                            <p:cTn id="29" dur="25" autoRev="1" fill="hold">
                                              <p:stCondLst>
                                                <p:cond delay="0"/>
                                              </p:stCondLst>
                                            </p:cTn>
                                            <p:tgtEl>
                                              <p:spTgt spid="38"/>
                                            </p:tgtEl>
                                            <p:attrNameLst>
                                              <p:attrName>r</p:attrName>
                                            </p:attrNameLst>
                                          </p:cBhvr>
                                        </p:animRot>
                                      </p:childTnLst>
                                    </p:cTn>
                                  </p:par>
                                </p:childTnLst>
                              </p:cTn>
                            </p:par>
                            <p:par>
                              <p:cTn id="30" fill="hold">
                                <p:stCondLst>
                                  <p:cond delay="2340"/>
                                </p:stCondLst>
                                <p:childTnLst>
                                  <p:par>
                                    <p:cTn id="31" presetID="22" presetClass="entr" presetSubtype="8" fill="hold" nodeType="afterEffect">
                                      <p:stCondLst>
                                        <p:cond delay="50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7" grpId="0"/>
          <p:bldP spid="38" grpId="0"/>
          <p:bldP spid="38" grpId="1"/>
          <p:bldP spid="27"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22">
            <a:extLst>
              <a:ext uri="{FF2B5EF4-FFF2-40B4-BE49-F238E27FC236}">
                <a16:creationId xmlns="" xmlns:a16="http://schemas.microsoft.com/office/drawing/2014/main" id="{C7F08A64-8FD4-4228-8B5B-F7B8C371B73B}"/>
              </a:ext>
            </a:extLst>
          </p:cNvPr>
          <p:cNvSpPr/>
          <p:nvPr/>
        </p:nvSpPr>
        <p:spPr>
          <a:xfrm>
            <a:off x="247164" y="2354795"/>
            <a:ext cx="3456000" cy="3455813"/>
          </a:xfrm>
          <a:prstGeom prst="roundRect">
            <a:avLst/>
          </a:prstGeom>
          <a:noFill/>
          <a:ln w="127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latin typeface="微软雅黑" pitchFamily="34" charset="-122"/>
              <a:ea typeface="微软雅黑" pitchFamily="34" charset="-122"/>
              <a:cs typeface="+mn-cs"/>
            </a:endParaRPr>
          </a:p>
        </p:txBody>
      </p:sp>
      <p:grpSp>
        <p:nvGrpSpPr>
          <p:cNvPr id="33" name="组合 32">
            <a:extLst>
              <a:ext uri="{FF2B5EF4-FFF2-40B4-BE49-F238E27FC236}">
                <a16:creationId xmlns="" xmlns:a16="http://schemas.microsoft.com/office/drawing/2014/main" id="{78F0604C-CB84-40AB-8A64-26385D601892}"/>
              </a:ext>
            </a:extLst>
          </p:cNvPr>
          <p:cNvGrpSpPr/>
          <p:nvPr/>
        </p:nvGrpSpPr>
        <p:grpSpPr>
          <a:xfrm>
            <a:off x="1319954" y="1222913"/>
            <a:ext cx="1447442" cy="1447442"/>
            <a:chOff x="304800" y="673100"/>
            <a:chExt cx="4000500" cy="4000500"/>
          </a:xfrm>
          <a:effectLst>
            <a:outerShdw blurRad="444500" dist="254000" dir="8100000" algn="tr" rotWithShape="0">
              <a:prstClr val="black">
                <a:alpha val="50000"/>
              </a:prstClr>
            </a:outerShdw>
          </a:effectLst>
        </p:grpSpPr>
        <p:sp>
          <p:nvSpPr>
            <p:cNvPr id="34" name="同心圆 24">
              <a:extLst>
                <a:ext uri="{FF2B5EF4-FFF2-40B4-BE49-F238E27FC236}">
                  <a16:creationId xmlns="" xmlns:a16="http://schemas.microsoft.com/office/drawing/2014/main" id="{9D90BFBF-022C-4FE6-A17F-DC7AABB04FAF}"/>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latin typeface="微软雅黑" pitchFamily="34" charset="-122"/>
                <a:ea typeface="微软雅黑" pitchFamily="34" charset="-122"/>
                <a:cs typeface="+mn-cs"/>
              </a:endParaRPr>
            </a:p>
          </p:txBody>
        </p:sp>
        <p:sp>
          <p:nvSpPr>
            <p:cNvPr id="35" name="椭圆 34">
              <a:extLst>
                <a:ext uri="{FF2B5EF4-FFF2-40B4-BE49-F238E27FC236}">
                  <a16:creationId xmlns="" xmlns:a16="http://schemas.microsoft.com/office/drawing/2014/main" id="{8FA63A7C-1ACF-4A60-A876-532BCF5EB6AB}"/>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latin typeface="微软雅黑" pitchFamily="34" charset="-122"/>
                <a:ea typeface="微软雅黑" pitchFamily="34" charset="-122"/>
                <a:cs typeface="+mn-cs"/>
              </a:endParaRPr>
            </a:p>
          </p:txBody>
        </p:sp>
      </p:grpSp>
      <p:sp>
        <p:nvSpPr>
          <p:cNvPr id="37" name="矩形 36">
            <a:extLst>
              <a:ext uri="{FF2B5EF4-FFF2-40B4-BE49-F238E27FC236}">
                <a16:creationId xmlns="" xmlns:a16="http://schemas.microsoft.com/office/drawing/2014/main" id="{3C13419F-8AC3-49F0-AD8B-0B70FE4B3F24}"/>
              </a:ext>
            </a:extLst>
          </p:cNvPr>
          <p:cNvSpPr/>
          <p:nvPr/>
        </p:nvSpPr>
        <p:spPr>
          <a:xfrm>
            <a:off x="1465976" y="1650976"/>
            <a:ext cx="1194370" cy="646331"/>
          </a:xfrm>
          <a:prstGeom prst="rect">
            <a:avLst/>
          </a:prstGeom>
        </p:spPr>
        <p:txBody>
          <a:bodyPr wrap="square">
            <a:spAutoFit/>
          </a:bodyPr>
          <a:lstStyle/>
          <a:p>
            <a:pPr lvl="0" algn="ctr">
              <a:defRPr/>
            </a:pPr>
            <a:r>
              <a:rPr lang="zh-CN" altLang="en-US" b="1" kern="0" dirty="0">
                <a:solidFill>
                  <a:sysClr val="windowText" lastClr="000000">
                    <a:lumMod val="65000"/>
                    <a:lumOff val="35000"/>
                  </a:sysClr>
                </a:solidFill>
                <a:latin typeface="微软雅黑" pitchFamily="34" charset="-122"/>
                <a:ea typeface="微软雅黑" pitchFamily="34" charset="-122"/>
              </a:rPr>
              <a:t>业务场景示例</a:t>
            </a:r>
            <a:endParaRPr kumimoji="0" lang="zh-CN" altLang="en-US" sz="1800" b="1" i="0" u="none" strike="noStrike" kern="0" cap="none" spc="0" normalizeH="0" baseline="0" noProof="0" dirty="0">
              <a:ln>
                <a:noFill/>
              </a:ln>
              <a:solidFill>
                <a:sysClr val="windowText" lastClr="000000">
                  <a:lumMod val="65000"/>
                  <a:lumOff val="35000"/>
                </a:sysClr>
              </a:solidFill>
              <a:effectLst/>
              <a:uLnTx/>
              <a:uFillTx/>
              <a:latin typeface="微软雅黑" pitchFamily="34" charset="-122"/>
              <a:ea typeface="微软雅黑" pitchFamily="34" charset="-122"/>
            </a:endParaRPr>
          </a:p>
        </p:txBody>
      </p:sp>
      <p:sp>
        <p:nvSpPr>
          <p:cNvPr id="38" name="TextBox 40">
            <a:extLst>
              <a:ext uri="{FF2B5EF4-FFF2-40B4-BE49-F238E27FC236}">
                <a16:creationId xmlns="" xmlns:a16="http://schemas.microsoft.com/office/drawing/2014/main" id="{711A9E22-983F-4F59-9270-F41FD5E4425E}"/>
              </a:ext>
            </a:extLst>
          </p:cNvPr>
          <p:cNvSpPr txBox="1"/>
          <p:nvPr/>
        </p:nvSpPr>
        <p:spPr>
          <a:xfrm>
            <a:off x="391132" y="2900276"/>
            <a:ext cx="3096016" cy="2520690"/>
          </a:xfrm>
          <a:prstGeom prst="rect">
            <a:avLst/>
          </a:prstGeom>
          <a:noFill/>
        </p:spPr>
        <p:txBody>
          <a:bodyPr wrap="square" lIns="0" tIns="0" rIns="0" bIns="0" rtlCol="0">
            <a:spAutoFit/>
          </a:bodyPr>
          <a:lstStyle/>
          <a:p>
            <a:pPr marL="285750" lvl="0" indent="-285750">
              <a:lnSpc>
                <a:spcPct val="130000"/>
              </a:lnSpc>
              <a:buFont typeface="Wingdings" panose="05000000000000000000" pitchFamily="2" charset="2"/>
              <a:buChar char="u"/>
              <a:defRPr/>
            </a:pPr>
            <a:r>
              <a:rPr lang="zh-CN" altLang="en-US" kern="0" dirty="0">
                <a:solidFill>
                  <a:sysClr val="windowText" lastClr="000000">
                    <a:lumMod val="65000"/>
                    <a:lumOff val="35000"/>
                  </a:sysClr>
                </a:solidFill>
                <a:latin typeface="微软雅黑" pitchFamily="34" charset="-122"/>
                <a:ea typeface="微软雅黑" pitchFamily="34" charset="-122"/>
              </a:rPr>
              <a:t>某课题组需要采购一台服务器，采购价格</a:t>
            </a:r>
            <a:r>
              <a:rPr lang="en-US" altLang="zh-CN" kern="0" dirty="0">
                <a:solidFill>
                  <a:sysClr val="windowText" lastClr="000000">
                    <a:lumMod val="65000"/>
                    <a:lumOff val="35000"/>
                  </a:sysClr>
                </a:solidFill>
                <a:latin typeface="微软雅黑" pitchFamily="34" charset="-122"/>
                <a:ea typeface="微软雅黑" pitchFamily="34" charset="-122"/>
              </a:rPr>
              <a:t>9.8</a:t>
            </a:r>
            <a:r>
              <a:rPr lang="zh-CN" altLang="en-US" kern="0" dirty="0">
                <a:solidFill>
                  <a:sysClr val="windowText" lastClr="000000">
                    <a:lumMod val="65000"/>
                    <a:lumOff val="35000"/>
                  </a:sysClr>
                </a:solidFill>
                <a:latin typeface="微软雅黑" pitchFamily="34" charset="-122"/>
                <a:ea typeface="微软雅黑" pitchFamily="34" charset="-122"/>
              </a:rPr>
              <a:t>万元</a:t>
            </a:r>
            <a:r>
              <a:rPr lang="zh-CN" altLang="en-US" kern="0" dirty="0" smtClean="0">
                <a:solidFill>
                  <a:sysClr val="windowText" lastClr="000000">
                    <a:lumMod val="65000"/>
                    <a:lumOff val="35000"/>
                  </a:sysClr>
                </a:solidFill>
                <a:latin typeface="微软雅黑" pitchFamily="34" charset="-122"/>
                <a:ea typeface="微软雅黑" pitchFamily="34" charset="-122"/>
              </a:rPr>
              <a:t>，在采购申请审批系统里提交采购申请。</a:t>
            </a:r>
            <a:endParaRPr lang="en-US" altLang="zh-CN" kern="0" dirty="0" smtClean="0">
              <a:solidFill>
                <a:sysClr val="windowText" lastClr="000000">
                  <a:lumMod val="65000"/>
                  <a:lumOff val="35000"/>
                </a:sysClr>
              </a:solidFill>
              <a:latin typeface="微软雅黑" pitchFamily="34" charset="-122"/>
              <a:ea typeface="微软雅黑" pitchFamily="34" charset="-122"/>
            </a:endParaRPr>
          </a:p>
          <a:p>
            <a:pPr marL="285750" lvl="0" indent="-285750">
              <a:lnSpc>
                <a:spcPct val="130000"/>
              </a:lnSpc>
              <a:buFont typeface="Wingdings" panose="05000000000000000000" pitchFamily="2" charset="2"/>
              <a:buChar char="Ø"/>
              <a:defRPr/>
            </a:pPr>
            <a:r>
              <a:rPr lang="en-US" altLang="zh-CN" kern="0" dirty="0" smtClean="0">
                <a:solidFill>
                  <a:sysClr val="windowText" lastClr="000000">
                    <a:lumMod val="65000"/>
                    <a:lumOff val="35000"/>
                  </a:sysClr>
                </a:solidFill>
                <a:latin typeface="微软雅黑" pitchFamily="34" charset="-122"/>
                <a:ea typeface="微软雅黑" pitchFamily="34" charset="-122"/>
              </a:rPr>
              <a:t>6</a:t>
            </a:r>
            <a:r>
              <a:rPr lang="zh-CN" altLang="en-US" kern="0" dirty="0" smtClean="0">
                <a:solidFill>
                  <a:sysClr val="windowText" lastClr="000000">
                    <a:lumMod val="65000"/>
                    <a:lumOff val="35000"/>
                  </a:sysClr>
                </a:solidFill>
                <a:latin typeface="微软雅黑" pitchFamily="34" charset="-122"/>
                <a:ea typeface="微软雅黑" pitchFamily="34" charset="-122"/>
              </a:rPr>
              <a:t>月</a:t>
            </a:r>
            <a:r>
              <a:rPr lang="en-US" altLang="zh-CN" kern="0" dirty="0" smtClean="0">
                <a:solidFill>
                  <a:sysClr val="windowText" lastClr="000000">
                    <a:lumMod val="65000"/>
                    <a:lumOff val="35000"/>
                  </a:sysClr>
                </a:solidFill>
                <a:latin typeface="微软雅黑" pitchFamily="34" charset="-122"/>
                <a:ea typeface="微软雅黑" pitchFamily="34" charset="-122"/>
              </a:rPr>
              <a:t>5</a:t>
            </a:r>
            <a:r>
              <a:rPr lang="zh-CN" altLang="en-US" kern="0" dirty="0" smtClean="0">
                <a:solidFill>
                  <a:sysClr val="windowText" lastClr="000000">
                    <a:lumMod val="65000"/>
                    <a:lumOff val="35000"/>
                  </a:sysClr>
                </a:solidFill>
                <a:latin typeface="微软雅黑" pitchFamily="34" charset="-122"/>
                <a:ea typeface="微软雅黑" pitchFamily="34" charset="-122"/>
              </a:rPr>
              <a:t>日服务器到货</a:t>
            </a:r>
            <a:endParaRPr lang="en-US" altLang="zh-CN" kern="0" dirty="0" smtClean="0">
              <a:solidFill>
                <a:sysClr val="windowText" lastClr="000000">
                  <a:lumMod val="65000"/>
                  <a:lumOff val="35000"/>
                </a:sysClr>
              </a:solidFill>
              <a:latin typeface="微软雅黑" pitchFamily="34" charset="-122"/>
              <a:ea typeface="微软雅黑" pitchFamily="34" charset="-122"/>
            </a:endParaRPr>
          </a:p>
          <a:p>
            <a:pPr marL="285750" lvl="0" indent="-285750">
              <a:lnSpc>
                <a:spcPct val="130000"/>
              </a:lnSpc>
              <a:buFont typeface="Wingdings" panose="05000000000000000000" pitchFamily="2" charset="2"/>
              <a:buChar char="Ø"/>
              <a:defRPr/>
            </a:pPr>
            <a:r>
              <a:rPr lang="en-US" altLang="zh-CN" b="1" kern="0" dirty="0" smtClean="0">
                <a:solidFill>
                  <a:srgbClr val="C00000"/>
                </a:solidFill>
                <a:latin typeface="微软雅黑" pitchFamily="34" charset="-122"/>
                <a:ea typeface="微软雅黑" pitchFamily="34" charset="-122"/>
              </a:rPr>
              <a:t>6</a:t>
            </a:r>
            <a:r>
              <a:rPr lang="zh-CN" altLang="en-US" b="1" kern="0" dirty="0">
                <a:solidFill>
                  <a:srgbClr val="C00000"/>
                </a:solidFill>
                <a:latin typeface="微软雅黑" pitchFamily="34" charset="-122"/>
                <a:ea typeface="微软雅黑" pitchFamily="34" charset="-122"/>
              </a:rPr>
              <a:t>月</a:t>
            </a:r>
            <a:r>
              <a:rPr lang="en-US" altLang="zh-CN" b="1" kern="0" dirty="0">
                <a:solidFill>
                  <a:srgbClr val="C00000"/>
                </a:solidFill>
                <a:latin typeface="微软雅黑" pitchFamily="34" charset="-122"/>
                <a:ea typeface="微软雅黑" pitchFamily="34" charset="-122"/>
              </a:rPr>
              <a:t>6</a:t>
            </a:r>
            <a:r>
              <a:rPr lang="zh-CN" altLang="en-US" b="1" kern="0" dirty="0">
                <a:solidFill>
                  <a:srgbClr val="C00000"/>
                </a:solidFill>
                <a:latin typeface="微软雅黑" pitchFamily="34" charset="-122"/>
                <a:ea typeface="微软雅黑" pitchFamily="34" charset="-122"/>
              </a:rPr>
              <a:t>日课题组收到发票，要进行报销</a:t>
            </a:r>
            <a:endParaRPr kumimoji="0" lang="zh-CN" altLang="en-US" b="1" i="0" u="none" strike="noStrike" kern="0" cap="none" spc="0" normalizeH="0" baseline="0" noProof="0" dirty="0">
              <a:ln>
                <a:noFill/>
              </a:ln>
              <a:solidFill>
                <a:srgbClr val="C00000"/>
              </a:solidFill>
              <a:effectLst/>
              <a:uLnTx/>
              <a:uFillTx/>
              <a:latin typeface="微软雅黑" pitchFamily="34" charset="-122"/>
              <a:ea typeface="微软雅黑" pitchFamily="34" charset="-122"/>
            </a:endParaRPr>
          </a:p>
        </p:txBody>
      </p:sp>
      <p:sp>
        <p:nvSpPr>
          <p:cNvPr id="39" name="标题 1">
            <a:extLst>
              <a:ext uri="{FF2B5EF4-FFF2-40B4-BE49-F238E27FC236}">
                <a16:creationId xmlns="" xmlns:a16="http://schemas.microsoft.com/office/drawing/2014/main" id="{BEC7B0B2-9A9F-42FE-81D5-E797CBC0BA45}"/>
              </a:ext>
            </a:extLst>
          </p:cNvPr>
          <p:cNvSpPr>
            <a:spLocks noGrp="1"/>
          </p:cNvSpPr>
          <p:nvPr>
            <p:ph type="title"/>
          </p:nvPr>
        </p:nvSpPr>
        <p:spPr/>
        <p:txBody>
          <a:bodyPr vert="horz" lIns="91440" tIns="45720" rIns="91440" bIns="45720" rtlCol="0" anchor="ctr">
            <a:normAutofit/>
          </a:bodyPr>
          <a:lstStyle/>
          <a:p>
            <a:r>
              <a:rPr lang="zh-CN" altLang="en-US" sz="2000" dirty="0"/>
              <a:t>标准业务处理</a:t>
            </a:r>
          </a:p>
        </p:txBody>
      </p:sp>
      <p:sp>
        <p:nvSpPr>
          <p:cNvPr id="25" name="Text Placeholder 2">
            <a:extLst>
              <a:ext uri="{FF2B5EF4-FFF2-40B4-BE49-F238E27FC236}">
                <a16:creationId xmlns="" xmlns:a16="http://schemas.microsoft.com/office/drawing/2014/main" id="{ED4039AB-FD04-4A3A-BB6E-8E0ED9A0F8F2}"/>
              </a:ext>
            </a:extLst>
          </p:cNvPr>
          <p:cNvSpPr txBox="1">
            <a:spLocks/>
          </p:cNvSpPr>
          <p:nvPr/>
        </p:nvSpPr>
        <p:spPr>
          <a:xfrm>
            <a:off x="4413636" y="4204989"/>
            <a:ext cx="4297645" cy="1888307"/>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2"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285750" lvl="0" indent="-285750" algn="l">
              <a:buFont typeface="Wingdings" panose="05000000000000000000" pitchFamily="2" charset="2"/>
              <a:buChar char="ü"/>
              <a:defRPr/>
            </a:pPr>
            <a:r>
              <a:rPr lang="en-US" altLang="zh-CN" sz="1600" dirty="0">
                <a:solidFill>
                  <a:sysClr val="windowText" lastClr="000000">
                    <a:lumMod val="65000"/>
                    <a:lumOff val="35000"/>
                  </a:sysClr>
                </a:solidFill>
                <a:latin typeface="微软雅黑" pitchFamily="34" charset="-122"/>
                <a:ea typeface="微软雅黑" pitchFamily="34" charset="-122"/>
                <a:cs typeface="+mn-ea"/>
                <a:sym typeface="+mn-lt"/>
              </a:rPr>
              <a:t>6</a:t>
            </a:r>
            <a:r>
              <a:rPr lang="zh-CN" altLang="en-US" sz="1600" dirty="0">
                <a:solidFill>
                  <a:sysClr val="windowText" lastClr="000000">
                    <a:lumMod val="65000"/>
                    <a:lumOff val="35000"/>
                  </a:sysClr>
                </a:solidFill>
                <a:latin typeface="微软雅黑" pitchFamily="34" charset="-122"/>
                <a:ea typeface="微软雅黑" pitchFamily="34" charset="-122"/>
                <a:cs typeface="+mn-ea"/>
                <a:sym typeface="+mn-lt"/>
              </a:rPr>
              <a:t>月</a:t>
            </a:r>
            <a:r>
              <a:rPr lang="en-US" altLang="zh-CN" sz="1600" dirty="0">
                <a:solidFill>
                  <a:sysClr val="windowText" lastClr="000000">
                    <a:lumMod val="65000"/>
                    <a:lumOff val="35000"/>
                  </a:sysClr>
                </a:solidFill>
                <a:latin typeface="微软雅黑" pitchFamily="34" charset="-122"/>
                <a:ea typeface="微软雅黑" pitchFamily="34" charset="-122"/>
                <a:cs typeface="+mn-ea"/>
                <a:sym typeface="+mn-lt"/>
              </a:rPr>
              <a:t>6</a:t>
            </a:r>
            <a:r>
              <a:rPr lang="zh-CN" altLang="en-US" sz="1600" dirty="0">
                <a:solidFill>
                  <a:sysClr val="windowText" lastClr="000000">
                    <a:lumMod val="65000"/>
                    <a:lumOff val="35000"/>
                  </a:sysClr>
                </a:solidFill>
                <a:latin typeface="微软雅黑" pitchFamily="34" charset="-122"/>
                <a:ea typeface="微软雅黑" pitchFamily="34" charset="-122"/>
                <a:cs typeface="+mn-ea"/>
                <a:sym typeface="+mn-lt"/>
              </a:rPr>
              <a:t>日，课题组收到发票后，用户</a:t>
            </a:r>
            <a:r>
              <a:rPr lang="en-US" altLang="zh-CN" sz="1600" dirty="0">
                <a:solidFill>
                  <a:sysClr val="windowText" lastClr="000000">
                    <a:lumMod val="65000"/>
                    <a:lumOff val="35000"/>
                  </a:sysClr>
                </a:solidFill>
                <a:latin typeface="微软雅黑" pitchFamily="34" charset="-122"/>
                <a:ea typeface="微软雅黑" pitchFamily="34" charset="-122"/>
                <a:cs typeface="+mn-ea"/>
                <a:sym typeface="+mn-lt"/>
              </a:rPr>
              <a:t>A</a:t>
            </a:r>
            <a:r>
              <a:rPr lang="zh-CN" altLang="en-US" sz="1600" dirty="0">
                <a:solidFill>
                  <a:sysClr val="windowText" lastClr="000000">
                    <a:lumMod val="65000"/>
                    <a:lumOff val="35000"/>
                  </a:sysClr>
                </a:solidFill>
                <a:latin typeface="微软雅黑" pitchFamily="34" charset="-122"/>
                <a:ea typeface="微软雅黑" pitchFamily="34" charset="-122"/>
                <a:cs typeface="+mn-ea"/>
                <a:sym typeface="+mn-lt"/>
              </a:rPr>
              <a:t>新建固定资产费用报销单，关联</a:t>
            </a:r>
            <a:r>
              <a:rPr lang="en-US" altLang="zh-CN" sz="1600" dirty="0">
                <a:solidFill>
                  <a:sysClr val="windowText" lastClr="000000">
                    <a:lumMod val="65000"/>
                    <a:lumOff val="35000"/>
                  </a:sysClr>
                </a:solidFill>
                <a:latin typeface="微软雅黑" pitchFamily="34" charset="-122"/>
                <a:ea typeface="微软雅黑" pitchFamily="34" charset="-122"/>
                <a:cs typeface="+mn-ea"/>
                <a:sym typeface="+mn-lt"/>
              </a:rPr>
              <a:t>6</a:t>
            </a:r>
            <a:r>
              <a:rPr lang="zh-CN" altLang="en-US" sz="1600" dirty="0">
                <a:solidFill>
                  <a:sysClr val="windowText" lastClr="000000">
                    <a:lumMod val="65000"/>
                    <a:lumOff val="35000"/>
                  </a:sysClr>
                </a:solidFill>
                <a:latin typeface="微软雅黑" pitchFamily="34" charset="-122"/>
                <a:ea typeface="微软雅黑" pitchFamily="34" charset="-122"/>
                <a:cs typeface="+mn-ea"/>
                <a:sym typeface="+mn-lt"/>
              </a:rPr>
              <a:t>月</a:t>
            </a:r>
            <a:r>
              <a:rPr lang="en-US" altLang="zh-CN" sz="1600" dirty="0">
                <a:solidFill>
                  <a:sysClr val="windowText" lastClr="000000">
                    <a:lumMod val="65000"/>
                    <a:lumOff val="35000"/>
                  </a:sysClr>
                </a:solidFill>
                <a:latin typeface="微软雅黑" pitchFamily="34" charset="-122"/>
                <a:ea typeface="微软雅黑" pitchFamily="34" charset="-122"/>
                <a:cs typeface="+mn-ea"/>
                <a:sym typeface="+mn-lt"/>
              </a:rPr>
              <a:t>5</a:t>
            </a:r>
            <a:r>
              <a:rPr lang="zh-CN" altLang="en-US" sz="1600" dirty="0">
                <a:solidFill>
                  <a:sysClr val="windowText" lastClr="000000">
                    <a:lumMod val="65000"/>
                    <a:lumOff val="35000"/>
                  </a:sysClr>
                </a:solidFill>
                <a:latin typeface="微软雅黑" pitchFamily="34" charset="-122"/>
                <a:ea typeface="微软雅黑" pitchFamily="34" charset="-122"/>
                <a:cs typeface="+mn-ea"/>
                <a:sym typeface="+mn-lt"/>
              </a:rPr>
              <a:t>日提交的入库单，进行报销。</a:t>
            </a:r>
          </a:p>
          <a:p>
            <a:pPr marL="285750" lvl="0" indent="-285750" algn="l">
              <a:buFont typeface="Wingdings" panose="05000000000000000000" pitchFamily="2" charset="2"/>
              <a:buChar char="ü"/>
              <a:defRPr/>
            </a:pPr>
            <a:endParaRPr kumimoji="0" lang="en-GB" altLang="zh-CN" sz="1600" b="0" i="0" u="none" strike="noStrike" kern="1200" cap="none" spc="0" normalizeH="0" baseline="0" noProof="0" dirty="0">
              <a:ln>
                <a:noFill/>
              </a:ln>
              <a:solidFill>
                <a:sysClr val="windowText" lastClr="000000">
                  <a:lumMod val="65000"/>
                  <a:lumOff val="35000"/>
                </a:sysClr>
              </a:solidFill>
              <a:effectLst/>
              <a:uLnTx/>
              <a:uFillTx/>
              <a:latin typeface="微软雅黑" pitchFamily="34" charset="-122"/>
              <a:ea typeface="微软雅黑" pitchFamily="34" charset="-122"/>
              <a:cs typeface="+mn-ea"/>
              <a:sym typeface="+mn-lt"/>
            </a:endParaRPr>
          </a:p>
        </p:txBody>
      </p:sp>
      <p:sp>
        <p:nvSpPr>
          <p:cNvPr id="40" name="矩形 39">
            <a:extLst>
              <a:ext uri="{FF2B5EF4-FFF2-40B4-BE49-F238E27FC236}">
                <a16:creationId xmlns="" xmlns:a16="http://schemas.microsoft.com/office/drawing/2014/main" id="{8668AA56-C822-470E-93A9-C3FB1688DEA0}"/>
              </a:ext>
            </a:extLst>
          </p:cNvPr>
          <p:cNvSpPr/>
          <p:nvPr/>
        </p:nvSpPr>
        <p:spPr>
          <a:xfrm>
            <a:off x="3737305" y="1447694"/>
            <a:ext cx="4891083" cy="400110"/>
          </a:xfrm>
          <a:prstGeom prst="rect">
            <a:avLst/>
          </a:prstGeom>
        </p:spPr>
        <p:txBody>
          <a:bodyPr vert="horz" lIns="91440" tIns="45720" rIns="91440" bIns="45720" rtlCol="0">
            <a:normAutofit/>
          </a:bodyPr>
          <a:lstStyle/>
          <a:p>
            <a:pPr defTabSz="457200">
              <a:spcBef>
                <a:spcPct val="20000"/>
              </a:spcBef>
            </a:pPr>
            <a:r>
              <a:rPr lang="zh-CN" altLang="en-US" sz="2000" b="1" dirty="0">
                <a:solidFill>
                  <a:schemeClr val="tx1">
                    <a:lumMod val="75000"/>
                    <a:lumOff val="25000"/>
                  </a:schemeClr>
                </a:solidFill>
                <a:latin typeface="微软雅黑" pitchFamily="34" charset="-122"/>
                <a:ea typeface="微软雅黑" pitchFamily="34" charset="-122"/>
              </a:rPr>
              <a:t>该业务场景，用户在系统中的标准操作为：</a:t>
            </a:r>
          </a:p>
        </p:txBody>
      </p:sp>
      <p:sp>
        <p:nvSpPr>
          <p:cNvPr id="22" name="Text Placeholder 7">
            <a:extLst>
              <a:ext uri="{FF2B5EF4-FFF2-40B4-BE49-F238E27FC236}">
                <a16:creationId xmlns="" xmlns:a16="http://schemas.microsoft.com/office/drawing/2014/main" id="{E3A74103-1B9E-49DB-9A49-EC017172E9B0}"/>
              </a:ext>
            </a:extLst>
          </p:cNvPr>
          <p:cNvSpPr txBox="1">
            <a:spLocks/>
          </p:cNvSpPr>
          <p:nvPr/>
        </p:nvSpPr>
        <p:spPr>
          <a:xfrm>
            <a:off x="5364088" y="3601208"/>
            <a:ext cx="2009214" cy="332577"/>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R="0" lvl="0" algn="l" defTabSz="914400" rtl="0" eaLnBrk="0" fontAlgn="base" latinLnBrk="0" hangingPunct="0">
              <a:lnSpc>
                <a:spcPct val="100000"/>
              </a:lnSpc>
              <a:spcBef>
                <a:spcPts val="0"/>
              </a:spcBef>
              <a:spcAft>
                <a:spcPts val="0"/>
              </a:spcAft>
              <a:buClrTx/>
              <a:buSzTx/>
              <a:tabLst/>
              <a:defRPr/>
            </a:pPr>
            <a:r>
              <a:rPr lang="en-US" altLang="zh-CN" sz="2000" dirty="0">
                <a:solidFill>
                  <a:schemeClr val="accent1">
                    <a:lumMod val="75000"/>
                  </a:schemeClr>
                </a:solidFill>
                <a:latin typeface="微软雅黑" pitchFamily="34" charset="-122"/>
                <a:ea typeface="微软雅黑" pitchFamily="34" charset="-122"/>
              </a:rPr>
              <a:t>2</a:t>
            </a:r>
            <a:r>
              <a:rPr kumimoji="0" lang="en-US" altLang="zh-CN" sz="2000" i="0" u="none" strike="noStrike" kern="1200" cap="none" spc="0" normalizeH="0" baseline="0" noProof="0" dirty="0">
                <a:ln>
                  <a:noFill/>
                </a:ln>
                <a:solidFill>
                  <a:schemeClr val="accent1">
                    <a:lumMod val="75000"/>
                  </a:schemeClr>
                </a:solidFill>
                <a:effectLst/>
                <a:uLnTx/>
                <a:uFillTx/>
                <a:latin typeface="微软雅黑" pitchFamily="34" charset="-122"/>
                <a:ea typeface="微软雅黑" pitchFamily="34" charset="-122"/>
              </a:rPr>
              <a:t>. </a:t>
            </a:r>
            <a:r>
              <a:rPr kumimoji="0" lang="zh-CN" altLang="en-US" sz="2000" i="0" u="none" strike="noStrike" kern="1200" cap="none" spc="0" normalizeH="0" baseline="0" noProof="0" dirty="0">
                <a:ln>
                  <a:noFill/>
                </a:ln>
                <a:solidFill>
                  <a:schemeClr val="accent1">
                    <a:lumMod val="75000"/>
                  </a:schemeClr>
                </a:solidFill>
                <a:effectLst/>
                <a:uLnTx/>
                <a:uFillTx/>
                <a:latin typeface="微软雅黑" pitchFamily="34" charset="-122"/>
                <a:ea typeface="微软雅黑" pitchFamily="34" charset="-122"/>
              </a:rPr>
              <a:t>报销</a:t>
            </a:r>
          </a:p>
        </p:txBody>
      </p:sp>
      <p:sp>
        <p:nvSpPr>
          <p:cNvPr id="23" name="椭圆 22">
            <a:extLst>
              <a:ext uri="{FF2B5EF4-FFF2-40B4-BE49-F238E27FC236}">
                <a16:creationId xmlns="" xmlns:a16="http://schemas.microsoft.com/office/drawing/2014/main" id="{D80C4F3F-3638-4B29-A93B-AD4BD07DB8D1}"/>
              </a:ext>
            </a:extLst>
          </p:cNvPr>
          <p:cNvSpPr/>
          <p:nvPr/>
        </p:nvSpPr>
        <p:spPr>
          <a:xfrm>
            <a:off x="2428864" y="2177717"/>
            <a:ext cx="373310" cy="373310"/>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kern="0" dirty="0">
                <a:solidFill>
                  <a:sysClr val="window" lastClr="FFFFFF"/>
                </a:solidFill>
                <a:latin typeface="微软雅黑" pitchFamily="34" charset="-122"/>
                <a:ea typeface="微软雅黑" pitchFamily="34" charset="-122"/>
              </a:rPr>
              <a:t>3</a:t>
            </a:r>
            <a:endParaRPr kumimoji="0" lang="zh-CN" altLang="en-US" sz="18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endParaRPr>
          </a:p>
        </p:txBody>
      </p:sp>
      <p:grpSp>
        <p:nvGrpSpPr>
          <p:cNvPr id="24" name="组合 23">
            <a:extLst>
              <a:ext uri="{FF2B5EF4-FFF2-40B4-BE49-F238E27FC236}">
                <a16:creationId xmlns="" xmlns:a16="http://schemas.microsoft.com/office/drawing/2014/main" id="{85475DC5-87B6-43C3-B559-D04A1617D1D1}"/>
              </a:ext>
            </a:extLst>
          </p:cNvPr>
          <p:cNvGrpSpPr/>
          <p:nvPr/>
        </p:nvGrpSpPr>
        <p:grpSpPr>
          <a:xfrm>
            <a:off x="4151614" y="2331497"/>
            <a:ext cx="1253228" cy="964591"/>
            <a:chOff x="5027106" y="2345385"/>
            <a:chExt cx="1172844" cy="902720"/>
          </a:xfrm>
        </p:grpSpPr>
        <p:grpSp>
          <p:nvGrpSpPr>
            <p:cNvPr id="26" name="组合 25">
              <a:extLst>
                <a:ext uri="{FF2B5EF4-FFF2-40B4-BE49-F238E27FC236}">
                  <a16:creationId xmlns="" xmlns:a16="http://schemas.microsoft.com/office/drawing/2014/main" id="{7329BDB5-46D3-4B5C-B2F6-BE88FF293C0A}"/>
                </a:ext>
              </a:extLst>
            </p:cNvPr>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28" name="等腰三角形 43">
                <a:extLst>
                  <a:ext uri="{FF2B5EF4-FFF2-40B4-BE49-F238E27FC236}">
                    <a16:creationId xmlns="" xmlns:a16="http://schemas.microsoft.com/office/drawing/2014/main" id="{042C158B-7F74-4837-892E-E1D2498B8DDA}"/>
                  </a:ext>
                </a:extLst>
              </p:cNvPr>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flip="none" rotWithShape="1">
                <a:gsLst>
                  <a:gs pos="0">
                    <a:srgbClr val="09425E">
                      <a:shade val="30000"/>
                      <a:satMod val="115000"/>
                    </a:srgbClr>
                  </a:gs>
                  <a:gs pos="50000">
                    <a:srgbClr val="09425E">
                      <a:shade val="67500"/>
                      <a:satMod val="115000"/>
                    </a:srgbClr>
                  </a:gs>
                  <a:gs pos="100000">
                    <a:srgbClr val="09425E">
                      <a:shade val="100000"/>
                      <a:satMod val="11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 lastClr="FFFFFF"/>
                  </a:solidFill>
                  <a:effectLst/>
                  <a:uLnTx/>
                  <a:uFillTx/>
                  <a:latin typeface="微软雅黑"/>
                  <a:ea typeface="微软雅黑"/>
                  <a:cs typeface="+mn-cs"/>
                </a:endParaRPr>
              </a:p>
            </p:txBody>
          </p:sp>
          <p:sp>
            <p:nvSpPr>
              <p:cNvPr id="29" name="等腰三角形 42">
                <a:extLst>
                  <a:ext uri="{FF2B5EF4-FFF2-40B4-BE49-F238E27FC236}">
                    <a16:creationId xmlns="" xmlns:a16="http://schemas.microsoft.com/office/drawing/2014/main" id="{36E15A8C-AC4F-4926-BFBB-0290748C5693}"/>
                  </a:ext>
                </a:extLst>
              </p:cNvPr>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flip="none" rotWithShape="1">
                <a:gsLst>
                  <a:gs pos="0">
                    <a:srgbClr val="09425E">
                      <a:shade val="30000"/>
                      <a:satMod val="115000"/>
                    </a:srgbClr>
                  </a:gs>
                  <a:gs pos="50000">
                    <a:srgbClr val="09425E">
                      <a:shade val="67500"/>
                      <a:satMod val="115000"/>
                    </a:srgbClr>
                  </a:gs>
                  <a:gs pos="100000">
                    <a:srgbClr val="09425E">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 lastClr="FFFFFF"/>
                  </a:solidFill>
                  <a:effectLst/>
                  <a:uLnTx/>
                  <a:uFillTx/>
                  <a:latin typeface="微软雅黑"/>
                  <a:ea typeface="微软雅黑"/>
                  <a:cs typeface="+mn-cs"/>
                </a:endParaRPr>
              </a:p>
            </p:txBody>
          </p:sp>
        </p:grpSp>
        <p:sp>
          <p:nvSpPr>
            <p:cNvPr id="27" name="TextBox 33">
              <a:extLst>
                <a:ext uri="{FF2B5EF4-FFF2-40B4-BE49-F238E27FC236}">
                  <a16:creationId xmlns="" xmlns:a16="http://schemas.microsoft.com/office/drawing/2014/main" id="{80A1C409-4AEC-4E35-8B26-55B04C3F9F4E}"/>
                </a:ext>
              </a:extLst>
            </p:cNvPr>
            <p:cNvSpPr>
              <a:spLocks noChangeArrowheads="1"/>
            </p:cNvSpPr>
            <p:nvPr/>
          </p:nvSpPr>
          <p:spPr bwMode="auto">
            <a:xfrm>
              <a:off x="5260447" y="2583929"/>
              <a:ext cx="678823" cy="40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1200" kern="0" dirty="0">
                  <a:solidFill>
                    <a:sysClr val="window" lastClr="FFFFFF"/>
                  </a:solidFill>
                  <a:ea typeface="微软雅黑" panose="020B0503020204020204" pitchFamily="34" charset="-122"/>
                </a:rPr>
                <a:t>步骤一</a:t>
              </a:r>
              <a:endParaRPr lang="en-US" altLang="zh-CN" sz="1200" kern="0" dirty="0">
                <a:solidFill>
                  <a:sysClr val="window" lastClr="FFFFFF"/>
                </a:solidFill>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ysClr val="window" lastClr="FFFFFF"/>
                  </a:solidFill>
                  <a:effectLst/>
                  <a:uLnTx/>
                  <a:uFillTx/>
                  <a:ea typeface="微软雅黑" panose="020B0503020204020204" pitchFamily="34" charset="-122"/>
                </a:rPr>
                <a:t>入库</a:t>
              </a:r>
            </a:p>
          </p:txBody>
        </p:sp>
      </p:grpSp>
      <p:grpSp>
        <p:nvGrpSpPr>
          <p:cNvPr id="30" name="组合 29">
            <a:extLst>
              <a:ext uri="{FF2B5EF4-FFF2-40B4-BE49-F238E27FC236}">
                <a16:creationId xmlns="" xmlns:a16="http://schemas.microsoft.com/office/drawing/2014/main" id="{707D0830-74F8-415E-818F-DC1544CBB86A}"/>
              </a:ext>
            </a:extLst>
          </p:cNvPr>
          <p:cNvGrpSpPr/>
          <p:nvPr/>
        </p:nvGrpSpPr>
        <p:grpSpPr>
          <a:xfrm>
            <a:off x="5426127" y="2313118"/>
            <a:ext cx="1253228" cy="964591"/>
            <a:chOff x="5027106" y="2345385"/>
            <a:chExt cx="1172844" cy="902720"/>
          </a:xfrm>
        </p:grpSpPr>
        <p:grpSp>
          <p:nvGrpSpPr>
            <p:cNvPr id="31" name="组合 30">
              <a:extLst>
                <a:ext uri="{FF2B5EF4-FFF2-40B4-BE49-F238E27FC236}">
                  <a16:creationId xmlns="" xmlns:a16="http://schemas.microsoft.com/office/drawing/2014/main" id="{FA1C9FCB-C177-4A1F-BF4B-AC38BDD9E49F}"/>
                </a:ext>
              </a:extLst>
            </p:cNvPr>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41" name="等腰三角形 43">
                <a:extLst>
                  <a:ext uri="{FF2B5EF4-FFF2-40B4-BE49-F238E27FC236}">
                    <a16:creationId xmlns="" xmlns:a16="http://schemas.microsoft.com/office/drawing/2014/main" id="{22384CFB-5D8E-4190-815F-0B1C8A2A114D}"/>
                  </a:ext>
                </a:extLst>
              </p:cNvPr>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flip="none" rotWithShape="1">
                <a:gsLst>
                  <a:gs pos="0">
                    <a:srgbClr val="1F84BE">
                      <a:shade val="30000"/>
                      <a:satMod val="115000"/>
                    </a:srgbClr>
                  </a:gs>
                  <a:gs pos="50000">
                    <a:srgbClr val="1F84BE">
                      <a:shade val="67500"/>
                      <a:satMod val="115000"/>
                    </a:srgbClr>
                  </a:gs>
                  <a:gs pos="100000">
                    <a:srgbClr val="1F84BE">
                      <a:shade val="100000"/>
                      <a:satMod val="11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 lastClr="FFFFFF"/>
                  </a:solidFill>
                  <a:effectLst/>
                  <a:uLnTx/>
                  <a:uFillTx/>
                  <a:latin typeface="微软雅黑"/>
                  <a:ea typeface="微软雅黑"/>
                  <a:cs typeface="+mn-cs"/>
                </a:endParaRPr>
              </a:p>
            </p:txBody>
          </p:sp>
          <p:sp>
            <p:nvSpPr>
              <p:cNvPr id="42" name="等腰三角形 42">
                <a:extLst>
                  <a:ext uri="{FF2B5EF4-FFF2-40B4-BE49-F238E27FC236}">
                    <a16:creationId xmlns="" xmlns:a16="http://schemas.microsoft.com/office/drawing/2014/main" id="{541DCDE1-2222-4C53-9954-ECAA9533EA10}"/>
                  </a:ext>
                </a:extLst>
              </p:cNvPr>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flip="none" rotWithShape="1">
                <a:gsLst>
                  <a:gs pos="0">
                    <a:srgbClr val="1F84BE">
                      <a:shade val="30000"/>
                      <a:satMod val="115000"/>
                    </a:srgbClr>
                  </a:gs>
                  <a:gs pos="50000">
                    <a:srgbClr val="1F84BE">
                      <a:shade val="67500"/>
                      <a:satMod val="115000"/>
                    </a:srgbClr>
                  </a:gs>
                  <a:gs pos="100000">
                    <a:srgbClr val="1F84BE">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 lastClr="FFFFFF"/>
                  </a:solidFill>
                  <a:effectLst/>
                  <a:uLnTx/>
                  <a:uFillTx/>
                  <a:latin typeface="微软雅黑"/>
                  <a:ea typeface="微软雅黑"/>
                  <a:cs typeface="+mn-cs"/>
                </a:endParaRPr>
              </a:p>
            </p:txBody>
          </p:sp>
        </p:grpSp>
        <p:sp>
          <p:nvSpPr>
            <p:cNvPr id="36" name="TextBox 33">
              <a:extLst>
                <a:ext uri="{FF2B5EF4-FFF2-40B4-BE49-F238E27FC236}">
                  <a16:creationId xmlns="" xmlns:a16="http://schemas.microsoft.com/office/drawing/2014/main" id="{ADF5BE63-5CF8-4ADC-9F5A-4A7C55862CB2}"/>
                </a:ext>
              </a:extLst>
            </p:cNvPr>
            <p:cNvSpPr>
              <a:spLocks noChangeArrowheads="1"/>
            </p:cNvSpPr>
            <p:nvPr/>
          </p:nvSpPr>
          <p:spPr bwMode="auto">
            <a:xfrm>
              <a:off x="5328733" y="2585264"/>
              <a:ext cx="678823" cy="40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1200" kern="0" dirty="0">
                  <a:solidFill>
                    <a:sysClr val="window" lastClr="FFFFFF"/>
                  </a:solidFill>
                  <a:ea typeface="微软雅黑" panose="020B0503020204020204" pitchFamily="34" charset="-122"/>
                </a:rPr>
                <a:t>步骤二</a:t>
              </a:r>
              <a:endParaRPr lang="en-US" altLang="zh-CN" sz="1200" kern="0" dirty="0">
                <a:solidFill>
                  <a:sysClr val="window" lastClr="FFFFFF"/>
                </a:solidFill>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ysClr val="window" lastClr="FFFFFF"/>
                  </a:solidFill>
                  <a:effectLst/>
                  <a:uLnTx/>
                  <a:uFillTx/>
                  <a:ea typeface="微软雅黑" panose="020B0503020204020204" pitchFamily="34" charset="-122"/>
                </a:rPr>
                <a:t>报销</a:t>
              </a:r>
            </a:p>
          </p:txBody>
        </p:sp>
      </p:grpSp>
    </p:spTree>
    <p:extLst>
      <p:ext uri="{BB962C8B-B14F-4D97-AF65-F5344CB8AC3E}">
        <p14:creationId xmlns:p14="http://schemas.microsoft.com/office/powerpoint/2010/main" val="5422948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 xmlns:a16="http://schemas.microsoft.com/office/drawing/2014/main" id="{70297431-53B0-41FD-8933-F3256E700A74}"/>
              </a:ext>
            </a:extLst>
          </p:cNvPr>
          <p:cNvSpPr>
            <a:spLocks noGrp="1"/>
          </p:cNvSpPr>
          <p:nvPr>
            <p:ph type="title"/>
          </p:nvPr>
        </p:nvSpPr>
        <p:spPr/>
        <p:txBody>
          <a:bodyPr vert="horz" lIns="91440" tIns="45720" rIns="91440" bIns="45720" rtlCol="0" anchor="ctr">
            <a:normAutofit/>
          </a:bodyPr>
          <a:lstStyle/>
          <a:p>
            <a:r>
              <a:rPr lang="zh-CN" altLang="en-US" sz="2000" dirty="0"/>
              <a:t>标准业务处理</a:t>
            </a:r>
          </a:p>
        </p:txBody>
      </p:sp>
      <p:sp>
        <p:nvSpPr>
          <p:cNvPr id="11" name="内容占位符 2">
            <a:extLst>
              <a:ext uri="{FF2B5EF4-FFF2-40B4-BE49-F238E27FC236}">
                <a16:creationId xmlns="" xmlns:a16="http://schemas.microsoft.com/office/drawing/2014/main" id="{576BD065-1A47-443E-BD57-B539EB2CA082}"/>
              </a:ext>
            </a:extLst>
          </p:cNvPr>
          <p:cNvSpPr>
            <a:spLocks noGrp="1"/>
          </p:cNvSpPr>
          <p:nvPr>
            <p:ph idx="1"/>
          </p:nvPr>
        </p:nvSpPr>
        <p:spPr>
          <a:xfrm>
            <a:off x="445170" y="836712"/>
            <a:ext cx="8229599" cy="2088232"/>
          </a:xfrm>
        </p:spPr>
        <p:txBody>
          <a:bodyPr>
            <a:normAutofit/>
          </a:bodyPr>
          <a:lstStyle/>
          <a:p>
            <a:pPr>
              <a:lnSpc>
                <a:spcPct val="150000"/>
              </a:lnSpc>
              <a:buFont typeface="Wingdings" panose="05000000000000000000" pitchFamily="2" charset="2"/>
              <a:buChar char="n"/>
            </a:pPr>
            <a:r>
              <a:rPr lang="zh-CN" altLang="en-US" b="1" dirty="0"/>
              <a:t>标准业务</a:t>
            </a:r>
            <a:r>
              <a:rPr lang="en-US" altLang="zh-CN" b="1" dirty="0"/>
              <a:t>4</a:t>
            </a:r>
            <a:r>
              <a:rPr lang="zh-CN" altLang="en-US" b="1" dirty="0"/>
              <a:t>：借款</a:t>
            </a:r>
            <a:r>
              <a:rPr lang="en-US" altLang="zh-CN" b="1" dirty="0"/>
              <a:t>-</a:t>
            </a:r>
            <a:r>
              <a:rPr lang="zh-CN" altLang="en-US" b="1" dirty="0"/>
              <a:t>入库</a:t>
            </a:r>
            <a:r>
              <a:rPr lang="en-US" altLang="zh-CN" b="1" dirty="0"/>
              <a:t>-</a:t>
            </a:r>
            <a:r>
              <a:rPr lang="zh-CN" altLang="en-US" b="1" dirty="0"/>
              <a:t>报销的标准业务处理过程</a:t>
            </a:r>
            <a:endParaRPr lang="en-US" altLang="zh-CN" b="1" dirty="0"/>
          </a:p>
          <a:p>
            <a:pPr lvl="1">
              <a:lnSpc>
                <a:spcPct val="150000"/>
              </a:lnSpc>
              <a:buFont typeface="Wingdings" panose="05000000000000000000" pitchFamily="2" charset="2"/>
              <a:buChar char="ü"/>
            </a:pPr>
            <a:r>
              <a:rPr lang="zh-CN" altLang="en-US" b="1" dirty="0"/>
              <a:t>一些</a:t>
            </a:r>
            <a:r>
              <a:rPr lang="zh-CN" altLang="en-US" b="1" dirty="0" smtClean="0"/>
              <a:t>业务在</a:t>
            </a:r>
            <a:r>
              <a:rPr lang="zh-CN" altLang="en-US" b="1" dirty="0"/>
              <a:t>购买过程中需要借款，用以提前支付一部分货款</a:t>
            </a:r>
            <a:r>
              <a:rPr lang="zh-CN" altLang="en-US" b="1" dirty="0" smtClean="0"/>
              <a:t>。业务</a:t>
            </a:r>
            <a:r>
              <a:rPr lang="zh-CN" altLang="en-US" b="1" dirty="0"/>
              <a:t>处理过程如下：</a:t>
            </a:r>
          </a:p>
        </p:txBody>
      </p:sp>
      <p:graphicFrame>
        <p:nvGraphicFramePr>
          <p:cNvPr id="5" name="图示 4">
            <a:extLst>
              <a:ext uri="{FF2B5EF4-FFF2-40B4-BE49-F238E27FC236}">
                <a16:creationId xmlns="" xmlns:a16="http://schemas.microsoft.com/office/drawing/2014/main" id="{84609EF2-57B6-4D22-BEAC-EAD2F52F15F4}"/>
              </a:ext>
            </a:extLst>
          </p:cNvPr>
          <p:cNvGraphicFramePr/>
          <p:nvPr>
            <p:extLst>
              <p:ext uri="{D42A27DB-BD31-4B8C-83A1-F6EECF244321}">
                <p14:modId xmlns:p14="http://schemas.microsoft.com/office/powerpoint/2010/main" val="77217620"/>
              </p:ext>
            </p:extLst>
          </p:nvPr>
        </p:nvGraphicFramePr>
        <p:xfrm>
          <a:off x="688048" y="2636912"/>
          <a:ext cx="7991018" cy="3434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1106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22">
            <a:extLst>
              <a:ext uri="{FF2B5EF4-FFF2-40B4-BE49-F238E27FC236}">
                <a16:creationId xmlns="" xmlns:a16="http://schemas.microsoft.com/office/drawing/2014/main" id="{C7F08A64-8FD4-4228-8B5B-F7B8C371B73B}"/>
              </a:ext>
            </a:extLst>
          </p:cNvPr>
          <p:cNvSpPr/>
          <p:nvPr/>
        </p:nvSpPr>
        <p:spPr>
          <a:xfrm>
            <a:off x="247164" y="2354795"/>
            <a:ext cx="3456000" cy="3647869"/>
          </a:xfrm>
          <a:prstGeom prst="roundRect">
            <a:avLst/>
          </a:prstGeom>
          <a:noFill/>
          <a:ln w="127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latin typeface="微软雅黑" pitchFamily="34" charset="-122"/>
              <a:ea typeface="微软雅黑" pitchFamily="34" charset="-122"/>
              <a:cs typeface="+mn-cs"/>
            </a:endParaRPr>
          </a:p>
        </p:txBody>
      </p:sp>
      <p:grpSp>
        <p:nvGrpSpPr>
          <p:cNvPr id="33" name="组合 32">
            <a:extLst>
              <a:ext uri="{FF2B5EF4-FFF2-40B4-BE49-F238E27FC236}">
                <a16:creationId xmlns="" xmlns:a16="http://schemas.microsoft.com/office/drawing/2014/main" id="{78F0604C-CB84-40AB-8A64-26385D601892}"/>
              </a:ext>
            </a:extLst>
          </p:cNvPr>
          <p:cNvGrpSpPr/>
          <p:nvPr/>
        </p:nvGrpSpPr>
        <p:grpSpPr>
          <a:xfrm>
            <a:off x="1319954" y="1222913"/>
            <a:ext cx="1447442" cy="1447442"/>
            <a:chOff x="304800" y="673100"/>
            <a:chExt cx="4000500" cy="4000500"/>
          </a:xfrm>
          <a:effectLst>
            <a:outerShdw blurRad="444500" dist="254000" dir="8100000" algn="tr" rotWithShape="0">
              <a:prstClr val="black">
                <a:alpha val="50000"/>
              </a:prstClr>
            </a:outerShdw>
          </a:effectLst>
        </p:grpSpPr>
        <p:sp>
          <p:nvSpPr>
            <p:cNvPr id="34" name="同心圆 24">
              <a:extLst>
                <a:ext uri="{FF2B5EF4-FFF2-40B4-BE49-F238E27FC236}">
                  <a16:creationId xmlns="" xmlns:a16="http://schemas.microsoft.com/office/drawing/2014/main" id="{9D90BFBF-022C-4FE6-A17F-DC7AABB04FAF}"/>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latin typeface="微软雅黑" pitchFamily="34" charset="-122"/>
                <a:ea typeface="微软雅黑" pitchFamily="34" charset="-122"/>
                <a:cs typeface="+mn-cs"/>
              </a:endParaRPr>
            </a:p>
          </p:txBody>
        </p:sp>
        <p:sp>
          <p:nvSpPr>
            <p:cNvPr id="35" name="椭圆 34">
              <a:extLst>
                <a:ext uri="{FF2B5EF4-FFF2-40B4-BE49-F238E27FC236}">
                  <a16:creationId xmlns="" xmlns:a16="http://schemas.microsoft.com/office/drawing/2014/main" id="{8FA63A7C-1ACF-4A60-A876-532BCF5EB6AB}"/>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latin typeface="微软雅黑" pitchFamily="34" charset="-122"/>
                <a:ea typeface="微软雅黑" pitchFamily="34" charset="-122"/>
                <a:cs typeface="+mn-cs"/>
              </a:endParaRPr>
            </a:p>
          </p:txBody>
        </p:sp>
      </p:grpSp>
      <p:sp>
        <p:nvSpPr>
          <p:cNvPr id="37" name="矩形 36">
            <a:extLst>
              <a:ext uri="{FF2B5EF4-FFF2-40B4-BE49-F238E27FC236}">
                <a16:creationId xmlns="" xmlns:a16="http://schemas.microsoft.com/office/drawing/2014/main" id="{3C13419F-8AC3-49F0-AD8B-0B70FE4B3F24}"/>
              </a:ext>
            </a:extLst>
          </p:cNvPr>
          <p:cNvSpPr/>
          <p:nvPr/>
        </p:nvSpPr>
        <p:spPr>
          <a:xfrm>
            <a:off x="1465976" y="1650976"/>
            <a:ext cx="1194370" cy="646331"/>
          </a:xfrm>
          <a:prstGeom prst="rect">
            <a:avLst/>
          </a:prstGeom>
        </p:spPr>
        <p:txBody>
          <a:bodyPr wrap="square">
            <a:spAutoFit/>
          </a:bodyPr>
          <a:lstStyle/>
          <a:p>
            <a:pPr lvl="0" algn="ctr">
              <a:defRPr/>
            </a:pPr>
            <a:r>
              <a:rPr lang="zh-CN" altLang="en-US" b="1" kern="0" dirty="0">
                <a:solidFill>
                  <a:sysClr val="windowText" lastClr="000000">
                    <a:lumMod val="65000"/>
                    <a:lumOff val="35000"/>
                  </a:sysClr>
                </a:solidFill>
                <a:latin typeface="微软雅黑" pitchFamily="34" charset="-122"/>
                <a:ea typeface="微软雅黑" pitchFamily="34" charset="-122"/>
              </a:rPr>
              <a:t>业务场景示例</a:t>
            </a:r>
            <a:endParaRPr kumimoji="0" lang="zh-CN" altLang="en-US" sz="1800" b="1" i="0" u="none" strike="noStrike" kern="0" cap="none" spc="0" normalizeH="0" baseline="0" noProof="0" dirty="0">
              <a:ln>
                <a:noFill/>
              </a:ln>
              <a:solidFill>
                <a:sysClr val="windowText" lastClr="000000">
                  <a:lumMod val="65000"/>
                  <a:lumOff val="35000"/>
                </a:sysClr>
              </a:solidFill>
              <a:effectLst/>
              <a:uLnTx/>
              <a:uFillTx/>
              <a:latin typeface="微软雅黑" pitchFamily="34" charset="-122"/>
              <a:ea typeface="微软雅黑" pitchFamily="34" charset="-122"/>
            </a:endParaRPr>
          </a:p>
        </p:txBody>
      </p:sp>
      <p:sp>
        <p:nvSpPr>
          <p:cNvPr id="38" name="TextBox 40">
            <a:extLst>
              <a:ext uri="{FF2B5EF4-FFF2-40B4-BE49-F238E27FC236}">
                <a16:creationId xmlns="" xmlns:a16="http://schemas.microsoft.com/office/drawing/2014/main" id="{711A9E22-983F-4F59-9270-F41FD5E4425E}"/>
              </a:ext>
            </a:extLst>
          </p:cNvPr>
          <p:cNvSpPr txBox="1"/>
          <p:nvPr/>
        </p:nvSpPr>
        <p:spPr>
          <a:xfrm>
            <a:off x="391132" y="2900276"/>
            <a:ext cx="3096016" cy="3102388"/>
          </a:xfrm>
          <a:prstGeom prst="rect">
            <a:avLst/>
          </a:prstGeom>
          <a:noFill/>
        </p:spPr>
        <p:txBody>
          <a:bodyPr wrap="square" lIns="0" tIns="0" rIns="0" bIns="0" rtlCol="0">
            <a:spAutoFit/>
          </a:bodyPr>
          <a:lstStyle/>
          <a:p>
            <a:pPr marL="285750" lvl="0" indent="-285750">
              <a:lnSpc>
                <a:spcPct val="150000"/>
              </a:lnSpc>
              <a:buFont typeface="Wingdings" panose="05000000000000000000" pitchFamily="2" charset="2"/>
              <a:buChar char="u"/>
              <a:defRPr/>
            </a:pPr>
            <a:r>
              <a:rPr lang="zh-CN" altLang="en-US" kern="0" dirty="0">
                <a:solidFill>
                  <a:sysClr val="windowText" lastClr="000000">
                    <a:lumMod val="65000"/>
                    <a:lumOff val="35000"/>
                  </a:sysClr>
                </a:solidFill>
                <a:latin typeface="微软雅黑" pitchFamily="34" charset="-122"/>
                <a:ea typeface="微软雅黑" pitchFamily="34" charset="-122"/>
              </a:rPr>
              <a:t>某课题组需要采购一台服务器，采购价格</a:t>
            </a:r>
            <a:r>
              <a:rPr lang="en-US" altLang="zh-CN" kern="0" dirty="0">
                <a:solidFill>
                  <a:sysClr val="windowText" lastClr="000000">
                    <a:lumMod val="65000"/>
                    <a:lumOff val="35000"/>
                  </a:sysClr>
                </a:solidFill>
                <a:latin typeface="微软雅黑" pitchFamily="34" charset="-122"/>
                <a:ea typeface="微软雅黑" pitchFamily="34" charset="-122"/>
              </a:rPr>
              <a:t>9.8</a:t>
            </a:r>
            <a:r>
              <a:rPr lang="zh-CN" altLang="en-US" kern="0" dirty="0">
                <a:solidFill>
                  <a:sysClr val="windowText" lastClr="000000">
                    <a:lumMod val="65000"/>
                    <a:lumOff val="35000"/>
                  </a:sysClr>
                </a:solidFill>
                <a:latin typeface="微软雅黑" pitchFamily="34" charset="-122"/>
                <a:ea typeface="微软雅黑" pitchFamily="34" charset="-122"/>
              </a:rPr>
              <a:t>万元，在采购申请审批系统里提交采购申请。</a:t>
            </a:r>
            <a:endParaRPr lang="en-US" altLang="zh-CN" kern="0" dirty="0">
              <a:solidFill>
                <a:sysClr val="windowText" lastClr="000000">
                  <a:lumMod val="65000"/>
                  <a:lumOff val="35000"/>
                </a:sysClr>
              </a:solidFill>
              <a:latin typeface="微软雅黑" pitchFamily="34" charset="-122"/>
              <a:ea typeface="微软雅黑" pitchFamily="34" charset="-122"/>
            </a:endParaRPr>
          </a:p>
          <a:p>
            <a:pPr marL="285750" lvl="0" indent="-285750">
              <a:lnSpc>
                <a:spcPct val="130000"/>
              </a:lnSpc>
              <a:buFont typeface="Wingdings" panose="05000000000000000000" pitchFamily="2" charset="2"/>
              <a:buChar char="Ø"/>
              <a:defRPr/>
            </a:pPr>
            <a:r>
              <a:rPr lang="en-US" altLang="zh-CN" b="1" kern="0" dirty="0" smtClean="0">
                <a:solidFill>
                  <a:srgbClr val="C00000"/>
                </a:solidFill>
                <a:latin typeface="微软雅黑" pitchFamily="34" charset="-122"/>
                <a:ea typeface="微软雅黑" pitchFamily="34" charset="-122"/>
              </a:rPr>
              <a:t>6</a:t>
            </a:r>
            <a:r>
              <a:rPr lang="zh-CN" altLang="en-US" b="1" kern="0" dirty="0">
                <a:solidFill>
                  <a:srgbClr val="C00000"/>
                </a:solidFill>
                <a:latin typeface="微软雅黑" pitchFamily="34" charset="-122"/>
                <a:ea typeface="微软雅黑" pitchFamily="34" charset="-122"/>
              </a:rPr>
              <a:t>月</a:t>
            </a:r>
            <a:r>
              <a:rPr lang="en-US" altLang="zh-CN" b="1" kern="0" dirty="0">
                <a:solidFill>
                  <a:srgbClr val="C00000"/>
                </a:solidFill>
                <a:latin typeface="微软雅黑" pitchFamily="34" charset="-122"/>
                <a:ea typeface="微软雅黑" pitchFamily="34" charset="-122"/>
              </a:rPr>
              <a:t>3</a:t>
            </a:r>
            <a:r>
              <a:rPr lang="zh-CN" altLang="en-US" b="1" kern="0" dirty="0">
                <a:solidFill>
                  <a:srgbClr val="C00000"/>
                </a:solidFill>
                <a:latin typeface="微软雅黑" pitchFamily="34" charset="-122"/>
                <a:ea typeface="微软雅黑" pitchFamily="34" charset="-122"/>
              </a:rPr>
              <a:t>日需要预付货款</a:t>
            </a:r>
            <a:r>
              <a:rPr lang="en-US" altLang="zh-CN" b="1" kern="0" dirty="0">
                <a:solidFill>
                  <a:srgbClr val="C00000"/>
                </a:solidFill>
                <a:latin typeface="微软雅黑" pitchFamily="34" charset="-122"/>
                <a:ea typeface="微软雅黑" pitchFamily="34" charset="-122"/>
              </a:rPr>
              <a:t>5</a:t>
            </a:r>
            <a:r>
              <a:rPr lang="zh-CN" altLang="en-US" b="1" kern="0" dirty="0">
                <a:solidFill>
                  <a:srgbClr val="C00000"/>
                </a:solidFill>
                <a:latin typeface="微软雅黑" pitchFamily="34" charset="-122"/>
                <a:ea typeface="微软雅黑" pitchFamily="34" charset="-122"/>
              </a:rPr>
              <a:t>万元。</a:t>
            </a:r>
            <a:endParaRPr lang="en-US" altLang="zh-CN" b="1" kern="0" dirty="0">
              <a:solidFill>
                <a:srgbClr val="C00000"/>
              </a:solidFill>
              <a:latin typeface="微软雅黑" pitchFamily="34" charset="-122"/>
              <a:ea typeface="微软雅黑" pitchFamily="34" charset="-122"/>
            </a:endParaRPr>
          </a:p>
          <a:p>
            <a:pPr marL="285750" lvl="0" indent="-285750">
              <a:lnSpc>
                <a:spcPct val="130000"/>
              </a:lnSpc>
              <a:buFont typeface="Wingdings" panose="05000000000000000000" pitchFamily="2" charset="2"/>
              <a:buChar char="Ø"/>
              <a:defRPr/>
            </a:pPr>
            <a:r>
              <a:rPr lang="en-US" altLang="zh-CN" kern="0" dirty="0">
                <a:solidFill>
                  <a:sysClr val="windowText" lastClr="000000">
                    <a:lumMod val="65000"/>
                    <a:lumOff val="35000"/>
                  </a:sysClr>
                </a:solidFill>
                <a:latin typeface="微软雅黑" pitchFamily="34" charset="-122"/>
                <a:ea typeface="微软雅黑" pitchFamily="34" charset="-122"/>
              </a:rPr>
              <a:t>6</a:t>
            </a:r>
            <a:r>
              <a:rPr lang="zh-CN" altLang="en-US" kern="0" dirty="0">
                <a:solidFill>
                  <a:sysClr val="windowText" lastClr="000000">
                    <a:lumMod val="65000"/>
                    <a:lumOff val="35000"/>
                  </a:sysClr>
                </a:solidFill>
                <a:latin typeface="微软雅黑" pitchFamily="34" charset="-122"/>
                <a:ea typeface="微软雅黑" pitchFamily="34" charset="-122"/>
              </a:rPr>
              <a:t>月</a:t>
            </a:r>
            <a:r>
              <a:rPr lang="en-US" altLang="zh-CN" kern="0" dirty="0">
                <a:solidFill>
                  <a:sysClr val="windowText" lastClr="000000">
                    <a:lumMod val="65000"/>
                    <a:lumOff val="35000"/>
                  </a:sysClr>
                </a:solidFill>
                <a:latin typeface="微软雅黑" pitchFamily="34" charset="-122"/>
                <a:ea typeface="微软雅黑" pitchFamily="34" charset="-122"/>
              </a:rPr>
              <a:t>5</a:t>
            </a:r>
            <a:r>
              <a:rPr lang="zh-CN" altLang="en-US" kern="0" dirty="0">
                <a:solidFill>
                  <a:sysClr val="windowText" lastClr="000000">
                    <a:lumMod val="65000"/>
                    <a:lumOff val="35000"/>
                  </a:sysClr>
                </a:solidFill>
                <a:latin typeface="微软雅黑" pitchFamily="34" charset="-122"/>
                <a:ea typeface="微软雅黑" pitchFamily="34" charset="-122"/>
              </a:rPr>
              <a:t>日服务器到货</a:t>
            </a:r>
            <a:endParaRPr lang="en-US" altLang="zh-CN" kern="0" dirty="0">
              <a:solidFill>
                <a:sysClr val="windowText" lastClr="000000">
                  <a:lumMod val="65000"/>
                  <a:lumOff val="35000"/>
                </a:sysClr>
              </a:solidFill>
              <a:latin typeface="微软雅黑" pitchFamily="34" charset="-122"/>
              <a:ea typeface="微软雅黑" pitchFamily="34" charset="-122"/>
            </a:endParaRPr>
          </a:p>
          <a:p>
            <a:pPr marL="285750" lvl="0" indent="-285750">
              <a:lnSpc>
                <a:spcPct val="130000"/>
              </a:lnSpc>
              <a:buFont typeface="Wingdings" panose="05000000000000000000" pitchFamily="2" charset="2"/>
              <a:buChar char="Ø"/>
              <a:defRPr/>
            </a:pPr>
            <a:r>
              <a:rPr lang="en-US" altLang="zh-CN" kern="0" dirty="0">
                <a:solidFill>
                  <a:sysClr val="windowText" lastClr="000000">
                    <a:lumMod val="65000"/>
                    <a:lumOff val="35000"/>
                  </a:sysClr>
                </a:solidFill>
                <a:latin typeface="微软雅黑" pitchFamily="34" charset="-122"/>
                <a:ea typeface="微软雅黑" pitchFamily="34" charset="-122"/>
              </a:rPr>
              <a:t>6</a:t>
            </a:r>
            <a:r>
              <a:rPr lang="zh-CN" altLang="en-US" kern="0" dirty="0">
                <a:solidFill>
                  <a:sysClr val="windowText" lastClr="000000">
                    <a:lumMod val="65000"/>
                    <a:lumOff val="35000"/>
                  </a:sysClr>
                </a:solidFill>
                <a:latin typeface="微软雅黑" pitchFamily="34" charset="-122"/>
                <a:ea typeface="微软雅黑" pitchFamily="34" charset="-122"/>
              </a:rPr>
              <a:t>月</a:t>
            </a:r>
            <a:r>
              <a:rPr lang="en-US" altLang="zh-CN" kern="0" dirty="0">
                <a:solidFill>
                  <a:sysClr val="windowText" lastClr="000000">
                    <a:lumMod val="65000"/>
                    <a:lumOff val="35000"/>
                  </a:sysClr>
                </a:solidFill>
                <a:latin typeface="微软雅黑" pitchFamily="34" charset="-122"/>
                <a:ea typeface="微软雅黑" pitchFamily="34" charset="-122"/>
              </a:rPr>
              <a:t>6</a:t>
            </a:r>
            <a:r>
              <a:rPr lang="zh-CN" altLang="en-US" kern="0" dirty="0">
                <a:solidFill>
                  <a:sysClr val="windowText" lastClr="000000">
                    <a:lumMod val="65000"/>
                    <a:lumOff val="35000"/>
                  </a:sysClr>
                </a:solidFill>
                <a:latin typeface="微软雅黑" pitchFamily="34" charset="-122"/>
                <a:ea typeface="微软雅黑" pitchFamily="34" charset="-122"/>
              </a:rPr>
              <a:t>日课题组收到发票，要进行报销</a:t>
            </a:r>
            <a:endParaRPr kumimoji="0" lang="zh-CN" altLang="en-US" b="1" i="0" u="none" strike="noStrike" kern="0" cap="none" spc="0" normalizeH="0" baseline="0" noProof="0" dirty="0">
              <a:ln>
                <a:noFill/>
              </a:ln>
              <a:solidFill>
                <a:sysClr val="windowText" lastClr="000000">
                  <a:lumMod val="65000"/>
                  <a:lumOff val="35000"/>
                </a:sysClr>
              </a:solidFill>
              <a:effectLst/>
              <a:uLnTx/>
              <a:uFillTx/>
              <a:latin typeface="微软雅黑" pitchFamily="34" charset="-122"/>
              <a:ea typeface="微软雅黑" pitchFamily="34" charset="-122"/>
            </a:endParaRPr>
          </a:p>
        </p:txBody>
      </p:sp>
      <p:sp>
        <p:nvSpPr>
          <p:cNvPr id="39" name="标题 1">
            <a:extLst>
              <a:ext uri="{FF2B5EF4-FFF2-40B4-BE49-F238E27FC236}">
                <a16:creationId xmlns="" xmlns:a16="http://schemas.microsoft.com/office/drawing/2014/main" id="{BEC7B0B2-9A9F-42FE-81D5-E797CBC0BA45}"/>
              </a:ext>
            </a:extLst>
          </p:cNvPr>
          <p:cNvSpPr>
            <a:spLocks noGrp="1"/>
          </p:cNvSpPr>
          <p:nvPr>
            <p:ph type="title"/>
          </p:nvPr>
        </p:nvSpPr>
        <p:spPr/>
        <p:txBody>
          <a:bodyPr vert="horz" lIns="91440" tIns="45720" rIns="91440" bIns="45720" rtlCol="0" anchor="ctr">
            <a:normAutofit/>
          </a:bodyPr>
          <a:lstStyle/>
          <a:p>
            <a:r>
              <a:rPr lang="zh-CN" altLang="en-US" sz="2000" dirty="0"/>
              <a:t>标准业务处理</a:t>
            </a:r>
          </a:p>
        </p:txBody>
      </p:sp>
      <p:grpSp>
        <p:nvGrpSpPr>
          <p:cNvPr id="3" name="组合 2">
            <a:extLst>
              <a:ext uri="{FF2B5EF4-FFF2-40B4-BE49-F238E27FC236}">
                <a16:creationId xmlns="" xmlns:a16="http://schemas.microsoft.com/office/drawing/2014/main" id="{0CFB39D7-A6C5-4FBB-8799-2D63D1D4CFC8}"/>
              </a:ext>
            </a:extLst>
          </p:cNvPr>
          <p:cNvGrpSpPr/>
          <p:nvPr/>
        </p:nvGrpSpPr>
        <p:grpSpPr>
          <a:xfrm>
            <a:off x="3737305" y="1447694"/>
            <a:ext cx="4973976" cy="4645602"/>
            <a:chOff x="3737305" y="1447694"/>
            <a:chExt cx="4973976" cy="4645602"/>
          </a:xfrm>
        </p:grpSpPr>
        <p:grpSp>
          <p:nvGrpSpPr>
            <p:cNvPr id="4" name="组合 3">
              <a:extLst>
                <a:ext uri="{FF2B5EF4-FFF2-40B4-BE49-F238E27FC236}">
                  <a16:creationId xmlns="" xmlns:a16="http://schemas.microsoft.com/office/drawing/2014/main" id="{53EE81CF-3047-411B-96AC-FF23938E697C}"/>
                </a:ext>
              </a:extLst>
            </p:cNvPr>
            <p:cNvGrpSpPr/>
            <p:nvPr/>
          </p:nvGrpSpPr>
          <p:grpSpPr>
            <a:xfrm>
              <a:off x="4151614" y="2331497"/>
              <a:ext cx="1253228" cy="964591"/>
              <a:chOff x="5027106" y="2345385"/>
              <a:chExt cx="1172844" cy="902720"/>
            </a:xfrm>
          </p:grpSpPr>
          <p:grpSp>
            <p:nvGrpSpPr>
              <p:cNvPr id="5" name="组合 4">
                <a:extLst>
                  <a:ext uri="{FF2B5EF4-FFF2-40B4-BE49-F238E27FC236}">
                    <a16:creationId xmlns="" xmlns:a16="http://schemas.microsoft.com/office/drawing/2014/main" id="{225C87A2-A5CC-4B3F-AFC5-B555BC296D0B}"/>
                  </a:ext>
                </a:extLst>
              </p:cNvPr>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7" name="等腰三角形 43">
                  <a:extLst>
                    <a:ext uri="{FF2B5EF4-FFF2-40B4-BE49-F238E27FC236}">
                      <a16:creationId xmlns="" xmlns:a16="http://schemas.microsoft.com/office/drawing/2014/main" id="{0844BD1A-A08D-420D-BDC6-51A1B3A16378}"/>
                    </a:ext>
                  </a:extLst>
                </p:cNvPr>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flip="none" rotWithShape="1">
                  <a:gsLst>
                    <a:gs pos="0">
                      <a:srgbClr val="09425E">
                        <a:shade val="30000"/>
                        <a:satMod val="115000"/>
                      </a:srgbClr>
                    </a:gs>
                    <a:gs pos="50000">
                      <a:srgbClr val="09425E">
                        <a:shade val="67500"/>
                        <a:satMod val="115000"/>
                      </a:srgbClr>
                    </a:gs>
                    <a:gs pos="100000">
                      <a:srgbClr val="09425E">
                        <a:shade val="100000"/>
                        <a:satMod val="11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 lastClr="FFFFFF"/>
                    </a:solidFill>
                    <a:effectLst/>
                    <a:uLnTx/>
                    <a:uFillTx/>
                    <a:latin typeface="微软雅黑"/>
                    <a:ea typeface="微软雅黑"/>
                    <a:cs typeface="+mn-cs"/>
                  </a:endParaRPr>
                </a:p>
              </p:txBody>
            </p:sp>
            <p:sp>
              <p:nvSpPr>
                <p:cNvPr id="8" name="等腰三角形 42">
                  <a:extLst>
                    <a:ext uri="{FF2B5EF4-FFF2-40B4-BE49-F238E27FC236}">
                      <a16:creationId xmlns="" xmlns:a16="http://schemas.microsoft.com/office/drawing/2014/main" id="{74E65DFE-FE65-44DB-B79D-C66B167AC436}"/>
                    </a:ext>
                  </a:extLst>
                </p:cNvPr>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flip="none" rotWithShape="1">
                  <a:gsLst>
                    <a:gs pos="0">
                      <a:srgbClr val="09425E">
                        <a:shade val="30000"/>
                        <a:satMod val="115000"/>
                      </a:srgbClr>
                    </a:gs>
                    <a:gs pos="50000">
                      <a:srgbClr val="09425E">
                        <a:shade val="67500"/>
                        <a:satMod val="115000"/>
                      </a:srgbClr>
                    </a:gs>
                    <a:gs pos="100000">
                      <a:srgbClr val="09425E">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 lastClr="FFFFFF"/>
                    </a:solidFill>
                    <a:effectLst/>
                    <a:uLnTx/>
                    <a:uFillTx/>
                    <a:latin typeface="微软雅黑"/>
                    <a:ea typeface="微软雅黑"/>
                    <a:cs typeface="+mn-cs"/>
                  </a:endParaRPr>
                </a:p>
              </p:txBody>
            </p:sp>
          </p:grpSp>
          <p:sp>
            <p:nvSpPr>
              <p:cNvPr id="6" name="TextBox 33">
                <a:extLst>
                  <a:ext uri="{FF2B5EF4-FFF2-40B4-BE49-F238E27FC236}">
                    <a16:creationId xmlns="" xmlns:a16="http://schemas.microsoft.com/office/drawing/2014/main" id="{A796C338-F3ED-423D-A0C3-7C49AA3BD272}"/>
                  </a:ext>
                </a:extLst>
              </p:cNvPr>
              <p:cNvSpPr>
                <a:spLocks noChangeArrowheads="1"/>
              </p:cNvSpPr>
              <p:nvPr/>
            </p:nvSpPr>
            <p:spPr bwMode="auto">
              <a:xfrm>
                <a:off x="5260026" y="2592463"/>
                <a:ext cx="678823" cy="40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1200" kern="0" dirty="0">
                    <a:solidFill>
                      <a:sysClr val="window" lastClr="FFFFFF"/>
                    </a:solidFill>
                    <a:ea typeface="微软雅黑" panose="020B0503020204020204" pitchFamily="34" charset="-122"/>
                  </a:rPr>
                  <a:t>步骤一</a:t>
                </a:r>
                <a:endParaRPr lang="en-US" altLang="zh-CN" sz="1200" kern="0" dirty="0">
                  <a:solidFill>
                    <a:sysClr val="window" lastClr="FFFFFF"/>
                  </a:solidFill>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ysClr val="window" lastClr="FFFFFF"/>
                    </a:solidFill>
                    <a:effectLst/>
                    <a:uLnTx/>
                    <a:uFillTx/>
                    <a:ea typeface="微软雅黑" panose="020B0503020204020204" pitchFamily="34" charset="-122"/>
                  </a:rPr>
                  <a:t>借款</a:t>
                </a:r>
              </a:p>
            </p:txBody>
          </p:sp>
        </p:grpSp>
        <p:grpSp>
          <p:nvGrpSpPr>
            <p:cNvPr id="9" name="组合 8">
              <a:extLst>
                <a:ext uri="{FF2B5EF4-FFF2-40B4-BE49-F238E27FC236}">
                  <a16:creationId xmlns="" xmlns:a16="http://schemas.microsoft.com/office/drawing/2014/main" id="{9A325A9D-BF36-49A4-A0D5-97963FDB9DD0}"/>
                </a:ext>
              </a:extLst>
            </p:cNvPr>
            <p:cNvGrpSpPr/>
            <p:nvPr/>
          </p:nvGrpSpPr>
          <p:grpSpPr>
            <a:xfrm>
              <a:off x="5426127" y="2313118"/>
              <a:ext cx="1253228" cy="964591"/>
              <a:chOff x="5027106" y="2345385"/>
              <a:chExt cx="1172844" cy="902720"/>
            </a:xfrm>
          </p:grpSpPr>
          <p:grpSp>
            <p:nvGrpSpPr>
              <p:cNvPr id="10" name="组合 9">
                <a:extLst>
                  <a:ext uri="{FF2B5EF4-FFF2-40B4-BE49-F238E27FC236}">
                    <a16:creationId xmlns="" xmlns:a16="http://schemas.microsoft.com/office/drawing/2014/main" id="{35C913FC-16B2-44DC-B230-03B19EB4B2DA}"/>
                  </a:ext>
                </a:extLst>
              </p:cNvPr>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12" name="等腰三角形 43">
                  <a:extLst>
                    <a:ext uri="{FF2B5EF4-FFF2-40B4-BE49-F238E27FC236}">
                      <a16:creationId xmlns="" xmlns:a16="http://schemas.microsoft.com/office/drawing/2014/main" id="{86BA2956-F34B-4C02-8F7B-FEF05C1E3BF5}"/>
                    </a:ext>
                  </a:extLst>
                </p:cNvPr>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flip="none" rotWithShape="1">
                  <a:gsLst>
                    <a:gs pos="0">
                      <a:srgbClr val="1F84BE">
                        <a:shade val="30000"/>
                        <a:satMod val="115000"/>
                      </a:srgbClr>
                    </a:gs>
                    <a:gs pos="50000">
                      <a:srgbClr val="1F84BE">
                        <a:shade val="67500"/>
                        <a:satMod val="115000"/>
                      </a:srgbClr>
                    </a:gs>
                    <a:gs pos="100000">
                      <a:srgbClr val="1F84BE">
                        <a:shade val="100000"/>
                        <a:satMod val="11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 lastClr="FFFFFF"/>
                    </a:solidFill>
                    <a:effectLst/>
                    <a:uLnTx/>
                    <a:uFillTx/>
                    <a:latin typeface="微软雅黑"/>
                    <a:ea typeface="微软雅黑"/>
                    <a:cs typeface="+mn-cs"/>
                  </a:endParaRPr>
                </a:p>
              </p:txBody>
            </p:sp>
            <p:sp>
              <p:nvSpPr>
                <p:cNvPr id="13" name="等腰三角形 42">
                  <a:extLst>
                    <a:ext uri="{FF2B5EF4-FFF2-40B4-BE49-F238E27FC236}">
                      <a16:creationId xmlns="" xmlns:a16="http://schemas.microsoft.com/office/drawing/2014/main" id="{CE86B988-E960-41A1-8E78-7697A9617682}"/>
                    </a:ext>
                  </a:extLst>
                </p:cNvPr>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flip="none" rotWithShape="1">
                  <a:gsLst>
                    <a:gs pos="0">
                      <a:srgbClr val="1F84BE">
                        <a:shade val="30000"/>
                        <a:satMod val="115000"/>
                      </a:srgbClr>
                    </a:gs>
                    <a:gs pos="50000">
                      <a:srgbClr val="1F84BE">
                        <a:shade val="67500"/>
                        <a:satMod val="115000"/>
                      </a:srgbClr>
                    </a:gs>
                    <a:gs pos="100000">
                      <a:srgbClr val="1F84BE">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 lastClr="FFFFFF"/>
                    </a:solidFill>
                    <a:effectLst/>
                    <a:uLnTx/>
                    <a:uFillTx/>
                    <a:latin typeface="微软雅黑"/>
                    <a:ea typeface="微软雅黑"/>
                    <a:cs typeface="+mn-cs"/>
                  </a:endParaRPr>
                </a:p>
              </p:txBody>
            </p:sp>
          </p:grpSp>
          <p:sp>
            <p:nvSpPr>
              <p:cNvPr id="11" name="TextBox 33">
                <a:extLst>
                  <a:ext uri="{FF2B5EF4-FFF2-40B4-BE49-F238E27FC236}">
                    <a16:creationId xmlns="" xmlns:a16="http://schemas.microsoft.com/office/drawing/2014/main" id="{6DCD65A9-E588-46B5-AAE6-7EE3ACFAA187}"/>
                  </a:ext>
                </a:extLst>
              </p:cNvPr>
              <p:cNvSpPr>
                <a:spLocks noChangeArrowheads="1"/>
              </p:cNvSpPr>
              <p:nvPr/>
            </p:nvSpPr>
            <p:spPr bwMode="auto">
              <a:xfrm>
                <a:off x="5312952" y="2601129"/>
                <a:ext cx="678823" cy="40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1200" kern="0" dirty="0">
                    <a:solidFill>
                      <a:sysClr val="window" lastClr="FFFFFF"/>
                    </a:solidFill>
                    <a:ea typeface="微软雅黑" panose="020B0503020204020204" pitchFamily="34" charset="-122"/>
                  </a:rPr>
                  <a:t>步骤二</a:t>
                </a:r>
                <a:endParaRPr lang="en-US" altLang="zh-CN" sz="1200" kern="0" dirty="0">
                  <a:solidFill>
                    <a:sysClr val="window" lastClr="FFFFFF"/>
                  </a:solidFill>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ysClr val="window" lastClr="FFFFFF"/>
                    </a:solidFill>
                    <a:effectLst/>
                    <a:uLnTx/>
                    <a:uFillTx/>
                    <a:ea typeface="微软雅黑" panose="020B0503020204020204" pitchFamily="34" charset="-122"/>
                  </a:rPr>
                  <a:t>入库</a:t>
                </a:r>
              </a:p>
            </p:txBody>
          </p:sp>
        </p:grpSp>
        <p:grpSp>
          <p:nvGrpSpPr>
            <p:cNvPr id="14" name="组合 13">
              <a:extLst>
                <a:ext uri="{FF2B5EF4-FFF2-40B4-BE49-F238E27FC236}">
                  <a16:creationId xmlns="" xmlns:a16="http://schemas.microsoft.com/office/drawing/2014/main" id="{97541A33-0C8D-44C6-B23F-99EA1284AFF1}"/>
                </a:ext>
              </a:extLst>
            </p:cNvPr>
            <p:cNvGrpSpPr/>
            <p:nvPr/>
          </p:nvGrpSpPr>
          <p:grpSpPr>
            <a:xfrm>
              <a:off x="6672928" y="2345276"/>
              <a:ext cx="1253228" cy="964590"/>
              <a:chOff x="5027106" y="2345385"/>
              <a:chExt cx="1172844" cy="902720"/>
            </a:xfrm>
          </p:grpSpPr>
          <p:grpSp>
            <p:nvGrpSpPr>
              <p:cNvPr id="15" name="组合 14">
                <a:extLst>
                  <a:ext uri="{FF2B5EF4-FFF2-40B4-BE49-F238E27FC236}">
                    <a16:creationId xmlns="" xmlns:a16="http://schemas.microsoft.com/office/drawing/2014/main" id="{E2F567CE-80AE-430F-950B-4DD3CB061EE6}"/>
                  </a:ext>
                </a:extLst>
              </p:cNvPr>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17" name="等腰三角形 43">
                  <a:extLst>
                    <a:ext uri="{FF2B5EF4-FFF2-40B4-BE49-F238E27FC236}">
                      <a16:creationId xmlns="" xmlns:a16="http://schemas.microsoft.com/office/drawing/2014/main" id="{5B79CB3B-CED7-4302-B6A2-19159B5EF9F4}"/>
                    </a:ext>
                  </a:extLst>
                </p:cNvPr>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flip="none" rotWithShape="1">
                  <a:gsLst>
                    <a:gs pos="0">
                      <a:srgbClr val="09425E">
                        <a:shade val="30000"/>
                        <a:satMod val="115000"/>
                      </a:srgbClr>
                    </a:gs>
                    <a:gs pos="50000">
                      <a:srgbClr val="09425E">
                        <a:shade val="67500"/>
                        <a:satMod val="115000"/>
                      </a:srgbClr>
                    </a:gs>
                    <a:gs pos="100000">
                      <a:srgbClr val="09425E">
                        <a:shade val="100000"/>
                        <a:satMod val="11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 lastClr="FFFFFF"/>
                    </a:solidFill>
                    <a:effectLst/>
                    <a:uLnTx/>
                    <a:uFillTx/>
                    <a:latin typeface="微软雅黑"/>
                    <a:ea typeface="微软雅黑"/>
                    <a:cs typeface="+mn-cs"/>
                  </a:endParaRPr>
                </a:p>
              </p:txBody>
            </p:sp>
            <p:sp>
              <p:nvSpPr>
                <p:cNvPr id="18" name="等腰三角形 42">
                  <a:extLst>
                    <a:ext uri="{FF2B5EF4-FFF2-40B4-BE49-F238E27FC236}">
                      <a16:creationId xmlns="" xmlns:a16="http://schemas.microsoft.com/office/drawing/2014/main" id="{8EE17C25-B131-44B5-9B6A-DFE8C82A4809}"/>
                    </a:ext>
                  </a:extLst>
                </p:cNvPr>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flip="none" rotWithShape="1">
                  <a:gsLst>
                    <a:gs pos="0">
                      <a:srgbClr val="09425E">
                        <a:shade val="30000"/>
                        <a:satMod val="115000"/>
                      </a:srgbClr>
                    </a:gs>
                    <a:gs pos="50000">
                      <a:srgbClr val="09425E">
                        <a:shade val="67500"/>
                        <a:satMod val="115000"/>
                      </a:srgbClr>
                    </a:gs>
                    <a:gs pos="100000">
                      <a:srgbClr val="09425E">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 lastClr="FFFFFF"/>
                    </a:solidFill>
                    <a:effectLst/>
                    <a:uLnTx/>
                    <a:uFillTx/>
                    <a:latin typeface="微软雅黑"/>
                    <a:ea typeface="微软雅黑"/>
                    <a:cs typeface="+mn-cs"/>
                  </a:endParaRPr>
                </a:p>
              </p:txBody>
            </p:sp>
          </p:grpSp>
          <p:sp>
            <p:nvSpPr>
              <p:cNvPr id="16" name="TextBox 33">
                <a:extLst>
                  <a:ext uri="{FF2B5EF4-FFF2-40B4-BE49-F238E27FC236}">
                    <a16:creationId xmlns="" xmlns:a16="http://schemas.microsoft.com/office/drawing/2014/main" id="{D5584D26-2920-4F6B-A59A-4C598B0F8BE9}"/>
                  </a:ext>
                </a:extLst>
              </p:cNvPr>
              <p:cNvSpPr>
                <a:spLocks noChangeArrowheads="1"/>
              </p:cNvSpPr>
              <p:nvPr/>
            </p:nvSpPr>
            <p:spPr bwMode="auto">
              <a:xfrm>
                <a:off x="5297357" y="2582708"/>
                <a:ext cx="656896" cy="40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1200" kern="0" dirty="0">
                    <a:solidFill>
                      <a:sysClr val="window" lastClr="FFFFFF"/>
                    </a:solidFill>
                    <a:ea typeface="微软雅黑" panose="020B0503020204020204" pitchFamily="34" charset="-122"/>
                  </a:rPr>
                  <a:t>步骤三</a:t>
                </a:r>
                <a:endParaRPr lang="en-US" altLang="zh-CN" sz="1200" kern="0" dirty="0">
                  <a:solidFill>
                    <a:sysClr val="window" lastClr="FFFFFF"/>
                  </a:solidFill>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ysClr val="window" lastClr="FFFFFF"/>
                    </a:solidFill>
                    <a:effectLst/>
                    <a:uLnTx/>
                    <a:uFillTx/>
                    <a:ea typeface="微软雅黑" panose="020B0503020204020204" pitchFamily="34" charset="-122"/>
                  </a:rPr>
                  <a:t>报销</a:t>
                </a:r>
              </a:p>
            </p:txBody>
          </p:sp>
        </p:grpSp>
        <p:sp>
          <p:nvSpPr>
            <p:cNvPr id="24" name="Text Placeholder 7">
              <a:extLst>
                <a:ext uri="{FF2B5EF4-FFF2-40B4-BE49-F238E27FC236}">
                  <a16:creationId xmlns="" xmlns:a16="http://schemas.microsoft.com/office/drawing/2014/main" id="{1557E3B0-974D-4889-800C-24603A981282}"/>
                </a:ext>
              </a:extLst>
            </p:cNvPr>
            <p:cNvSpPr txBox="1">
              <a:spLocks/>
            </p:cNvSpPr>
            <p:nvPr/>
          </p:nvSpPr>
          <p:spPr>
            <a:xfrm>
              <a:off x="4286107" y="3743024"/>
              <a:ext cx="3874004" cy="322662"/>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R="0" lvl="0" algn="l" defTabSz="914400" rtl="0" eaLnBrk="0" fontAlgn="base" latinLnBrk="0" hangingPunct="0">
                <a:lnSpc>
                  <a:spcPct val="100000"/>
                </a:lnSpc>
                <a:spcBef>
                  <a:spcPts val="0"/>
                </a:spcBef>
                <a:spcAft>
                  <a:spcPts val="0"/>
                </a:spcAft>
                <a:buClrTx/>
                <a:buSzTx/>
                <a:tabLst/>
                <a:defRPr/>
              </a:pPr>
              <a:r>
                <a:rPr kumimoji="0" lang="en-US" altLang="zh-CN" sz="2000" i="0" u="none" strike="noStrike" kern="1200" cap="none" spc="0" normalizeH="0" baseline="0" noProof="0" dirty="0">
                  <a:ln>
                    <a:noFill/>
                  </a:ln>
                  <a:solidFill>
                    <a:schemeClr val="tx2">
                      <a:lumMod val="50000"/>
                    </a:schemeClr>
                  </a:solidFill>
                  <a:effectLst/>
                  <a:uLnTx/>
                  <a:uFillTx/>
                  <a:latin typeface="微软雅黑" pitchFamily="34" charset="-122"/>
                  <a:ea typeface="微软雅黑" pitchFamily="34" charset="-122"/>
                </a:rPr>
                <a:t>1. </a:t>
              </a:r>
              <a:r>
                <a:rPr kumimoji="0" lang="zh-CN" altLang="en-US" sz="2000" i="0" u="none" strike="noStrike" kern="1200" cap="none" spc="0" normalizeH="0" baseline="0" noProof="0" dirty="0">
                  <a:ln>
                    <a:noFill/>
                  </a:ln>
                  <a:solidFill>
                    <a:schemeClr val="tx2">
                      <a:lumMod val="50000"/>
                    </a:schemeClr>
                  </a:solidFill>
                  <a:effectLst/>
                  <a:uLnTx/>
                  <a:uFillTx/>
                  <a:latin typeface="微软雅黑" pitchFamily="34" charset="-122"/>
                  <a:ea typeface="微软雅黑" pitchFamily="34" charset="-122"/>
                </a:rPr>
                <a:t>进行</a:t>
              </a:r>
              <a:r>
                <a:rPr lang="zh-CN" altLang="en-US" sz="2000" dirty="0">
                  <a:solidFill>
                    <a:schemeClr val="tx2">
                      <a:lumMod val="50000"/>
                    </a:schemeClr>
                  </a:solidFill>
                  <a:latin typeface="微软雅黑" pitchFamily="34" charset="-122"/>
                  <a:ea typeface="微软雅黑" pitchFamily="34" charset="-122"/>
                </a:rPr>
                <a:t>借款申请</a:t>
              </a:r>
              <a:endParaRPr kumimoji="0" lang="zh-CN" altLang="en-US" sz="2000" i="0" u="none" strike="noStrike" kern="1200" cap="none" spc="0" normalizeH="0" baseline="0" noProof="0" dirty="0">
                <a:ln>
                  <a:noFill/>
                </a:ln>
                <a:solidFill>
                  <a:schemeClr val="tx2">
                    <a:lumMod val="50000"/>
                  </a:schemeClr>
                </a:solidFill>
                <a:effectLst/>
                <a:uLnTx/>
                <a:uFillTx/>
                <a:latin typeface="微软雅黑" pitchFamily="34" charset="-122"/>
                <a:ea typeface="微软雅黑" pitchFamily="34" charset="-122"/>
              </a:endParaRPr>
            </a:p>
          </p:txBody>
        </p:sp>
        <p:sp>
          <p:nvSpPr>
            <p:cNvPr id="25" name="Text Placeholder 2">
              <a:extLst>
                <a:ext uri="{FF2B5EF4-FFF2-40B4-BE49-F238E27FC236}">
                  <a16:creationId xmlns="" xmlns:a16="http://schemas.microsoft.com/office/drawing/2014/main" id="{ED4039AB-FD04-4A3A-BB6E-8E0ED9A0F8F2}"/>
                </a:ext>
              </a:extLst>
            </p:cNvPr>
            <p:cNvSpPr txBox="1">
              <a:spLocks/>
            </p:cNvSpPr>
            <p:nvPr/>
          </p:nvSpPr>
          <p:spPr>
            <a:xfrm>
              <a:off x="4413636" y="4204989"/>
              <a:ext cx="4297645" cy="1888307"/>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2"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285750" lvl="0" indent="-285750" algn="l">
                <a:buFont typeface="Wingdings" panose="05000000000000000000" pitchFamily="2" charset="2"/>
                <a:buChar char="ü"/>
                <a:defRPr/>
              </a:pPr>
              <a:r>
                <a:rPr lang="en-US" altLang="zh-CN" sz="1600" dirty="0">
                  <a:solidFill>
                    <a:sysClr val="windowText" lastClr="000000">
                      <a:lumMod val="65000"/>
                      <a:lumOff val="35000"/>
                    </a:sysClr>
                  </a:solidFill>
                  <a:latin typeface="微软雅黑" pitchFamily="34" charset="-122"/>
                  <a:ea typeface="微软雅黑" pitchFamily="34" charset="-122"/>
                  <a:cs typeface="+mn-ea"/>
                  <a:sym typeface="+mn-lt"/>
                </a:rPr>
                <a:t>6</a:t>
              </a:r>
              <a:r>
                <a:rPr lang="zh-CN" altLang="en-US" sz="1600" dirty="0">
                  <a:solidFill>
                    <a:sysClr val="windowText" lastClr="000000">
                      <a:lumMod val="65000"/>
                      <a:lumOff val="35000"/>
                    </a:sysClr>
                  </a:solidFill>
                  <a:latin typeface="微软雅黑" pitchFamily="34" charset="-122"/>
                  <a:ea typeface="微软雅黑" pitchFamily="34" charset="-122"/>
                  <a:cs typeface="+mn-ea"/>
                  <a:sym typeface="+mn-lt"/>
                </a:rPr>
                <a:t>月</a:t>
              </a:r>
              <a:r>
                <a:rPr lang="en-US" altLang="zh-CN" sz="1600" dirty="0">
                  <a:solidFill>
                    <a:sysClr val="windowText" lastClr="000000">
                      <a:lumMod val="65000"/>
                      <a:lumOff val="35000"/>
                    </a:sysClr>
                  </a:solidFill>
                  <a:latin typeface="微软雅黑" pitchFamily="34" charset="-122"/>
                  <a:ea typeface="微软雅黑" pitchFamily="34" charset="-122"/>
                  <a:cs typeface="+mn-ea"/>
                  <a:sym typeface="+mn-lt"/>
                </a:rPr>
                <a:t>3</a:t>
              </a:r>
              <a:r>
                <a:rPr lang="zh-CN" altLang="en-US" sz="1600" dirty="0">
                  <a:solidFill>
                    <a:sysClr val="windowText" lastClr="000000">
                      <a:lumMod val="65000"/>
                      <a:lumOff val="35000"/>
                    </a:sysClr>
                  </a:solidFill>
                  <a:latin typeface="微软雅黑" pitchFamily="34" charset="-122"/>
                  <a:ea typeface="微软雅黑" pitchFamily="34" charset="-122"/>
                  <a:cs typeface="+mn-ea"/>
                  <a:sym typeface="+mn-lt"/>
                </a:rPr>
                <a:t>日，课题组用户</a:t>
              </a:r>
              <a:r>
                <a:rPr lang="en-US" altLang="zh-CN" sz="1600" dirty="0">
                  <a:solidFill>
                    <a:sysClr val="windowText" lastClr="000000">
                      <a:lumMod val="65000"/>
                      <a:lumOff val="35000"/>
                    </a:sysClr>
                  </a:solidFill>
                  <a:latin typeface="微软雅黑" pitchFamily="34" charset="-122"/>
                  <a:ea typeface="微软雅黑" pitchFamily="34" charset="-122"/>
                  <a:cs typeface="+mn-ea"/>
                  <a:sym typeface="+mn-lt"/>
                </a:rPr>
                <a:t>A</a:t>
              </a:r>
              <a:r>
                <a:rPr lang="zh-CN" altLang="en-US" sz="1600" dirty="0">
                  <a:solidFill>
                    <a:sysClr val="windowText" lastClr="000000">
                      <a:lumMod val="65000"/>
                      <a:lumOff val="35000"/>
                    </a:sysClr>
                  </a:solidFill>
                  <a:latin typeface="微软雅黑" pitchFamily="34" charset="-122"/>
                  <a:ea typeface="微软雅黑" pitchFamily="34" charset="-122"/>
                  <a:cs typeface="+mn-ea"/>
                  <a:sym typeface="+mn-lt"/>
                </a:rPr>
                <a:t>新建</a:t>
              </a:r>
              <a:r>
                <a:rPr lang="en-US" altLang="zh-CN" sz="1600" dirty="0">
                  <a:solidFill>
                    <a:sysClr val="windowText" lastClr="000000">
                      <a:lumMod val="65000"/>
                      <a:lumOff val="35000"/>
                    </a:sysClr>
                  </a:solidFill>
                  <a:latin typeface="微软雅黑" pitchFamily="34" charset="-122"/>
                  <a:ea typeface="微软雅黑" pitchFamily="34" charset="-122"/>
                  <a:cs typeface="+mn-ea"/>
                  <a:sym typeface="+mn-lt"/>
                </a:rPr>
                <a:t>5</a:t>
              </a:r>
              <a:r>
                <a:rPr lang="zh-CN" altLang="en-US" sz="1600" dirty="0">
                  <a:solidFill>
                    <a:sysClr val="windowText" lastClr="000000">
                      <a:lumMod val="65000"/>
                      <a:lumOff val="35000"/>
                    </a:sysClr>
                  </a:solidFill>
                  <a:latin typeface="微软雅黑" pitchFamily="34" charset="-122"/>
                  <a:ea typeface="微软雅黑" pitchFamily="34" charset="-122"/>
                  <a:cs typeface="+mn-ea"/>
                  <a:sym typeface="+mn-lt"/>
                </a:rPr>
                <a:t>万元的借款单，提交审批。</a:t>
              </a:r>
              <a:endParaRPr kumimoji="0" lang="en-GB" altLang="zh-CN" sz="1600" b="0" i="0" u="none" strike="noStrike" kern="1200" cap="none" spc="0" normalizeH="0" baseline="0" noProof="0" dirty="0">
                <a:ln>
                  <a:noFill/>
                </a:ln>
                <a:solidFill>
                  <a:sysClr val="windowText" lastClr="000000">
                    <a:lumMod val="65000"/>
                    <a:lumOff val="35000"/>
                  </a:sysClr>
                </a:solidFill>
                <a:effectLst/>
                <a:uLnTx/>
                <a:uFillTx/>
                <a:latin typeface="微软雅黑" pitchFamily="34" charset="-122"/>
                <a:ea typeface="微软雅黑" pitchFamily="34" charset="-122"/>
                <a:cs typeface="+mn-ea"/>
                <a:sym typeface="+mn-lt"/>
              </a:endParaRPr>
            </a:p>
          </p:txBody>
        </p:sp>
        <p:sp>
          <p:nvSpPr>
            <p:cNvPr id="40" name="矩形 39">
              <a:extLst>
                <a:ext uri="{FF2B5EF4-FFF2-40B4-BE49-F238E27FC236}">
                  <a16:creationId xmlns="" xmlns:a16="http://schemas.microsoft.com/office/drawing/2014/main" id="{8668AA56-C822-470E-93A9-C3FB1688DEA0}"/>
                </a:ext>
              </a:extLst>
            </p:cNvPr>
            <p:cNvSpPr/>
            <p:nvPr/>
          </p:nvSpPr>
          <p:spPr>
            <a:xfrm>
              <a:off x="3737305" y="1447694"/>
              <a:ext cx="4891083" cy="400110"/>
            </a:xfrm>
            <a:prstGeom prst="rect">
              <a:avLst/>
            </a:prstGeom>
          </p:spPr>
          <p:txBody>
            <a:bodyPr vert="horz" lIns="91440" tIns="45720" rIns="91440" bIns="45720" rtlCol="0">
              <a:normAutofit/>
            </a:bodyPr>
            <a:lstStyle/>
            <a:p>
              <a:pPr defTabSz="457200">
                <a:spcBef>
                  <a:spcPct val="20000"/>
                </a:spcBef>
              </a:pPr>
              <a:r>
                <a:rPr lang="zh-CN" altLang="en-US" sz="2000" b="1" dirty="0">
                  <a:solidFill>
                    <a:schemeClr val="tx1">
                      <a:lumMod val="75000"/>
                      <a:lumOff val="25000"/>
                    </a:schemeClr>
                  </a:solidFill>
                  <a:latin typeface="微软雅黑" pitchFamily="34" charset="-122"/>
                  <a:ea typeface="微软雅黑" pitchFamily="34" charset="-122"/>
                </a:rPr>
                <a:t>该业务场景，用户在系统中的标准操作为：</a:t>
              </a:r>
            </a:p>
          </p:txBody>
        </p:sp>
      </p:grpSp>
      <p:sp>
        <p:nvSpPr>
          <p:cNvPr id="28" name="椭圆 27">
            <a:extLst>
              <a:ext uri="{FF2B5EF4-FFF2-40B4-BE49-F238E27FC236}">
                <a16:creationId xmlns="" xmlns:a16="http://schemas.microsoft.com/office/drawing/2014/main" id="{982D6D58-896F-4603-8C46-E43CD580FA51}"/>
              </a:ext>
            </a:extLst>
          </p:cNvPr>
          <p:cNvSpPr/>
          <p:nvPr/>
        </p:nvSpPr>
        <p:spPr>
          <a:xfrm>
            <a:off x="2428864" y="2177717"/>
            <a:ext cx="373310" cy="373310"/>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kern="0" noProof="0" dirty="0">
                <a:solidFill>
                  <a:sysClr val="window" lastClr="FFFFFF"/>
                </a:solidFill>
                <a:latin typeface="微软雅黑" pitchFamily="34" charset="-122"/>
                <a:ea typeface="微软雅黑" pitchFamily="34" charset="-122"/>
              </a:rPr>
              <a:t>4</a:t>
            </a:r>
            <a:endParaRPr kumimoji="0" lang="zh-CN" altLang="en-US" sz="18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endParaRPr>
          </a:p>
        </p:txBody>
      </p:sp>
    </p:spTree>
    <p:extLst>
      <p:ext uri="{BB962C8B-B14F-4D97-AF65-F5344CB8AC3E}">
        <p14:creationId xmlns:p14="http://schemas.microsoft.com/office/powerpoint/2010/main" val="398935383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14:bounceEnd="40000">
                                          <p:cBhvr additive="base">
                                            <p:cTn id="7" dur="500" fill="hold"/>
                                            <p:tgtEl>
                                              <p:spTgt spid="33"/>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16" presetClass="entr" presetSubtype="37"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heel(1)">
                                          <p:cBhvr>
                                            <p:cTn id="15" dur="800"/>
                                            <p:tgtEl>
                                              <p:spTgt spid="3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ppt_w</p:attrName>
                                            </p:attrNameLst>
                                          </p:cBhvr>
                                          <p:tavLst>
                                            <p:tav tm="0">
                                              <p:val>
                                                <p:fltVal val="0"/>
                                              </p:val>
                                            </p:tav>
                                            <p:tav tm="100000">
                                              <p:val>
                                                <p:strVal val="#ppt_w"/>
                                              </p:val>
                                            </p:tav>
                                          </p:tavLst>
                                        </p:anim>
                                        <p:anim calcmode="lin" valueType="num">
                                          <p:cBhvr>
                                            <p:cTn id="19" dur="500" fill="hold"/>
                                            <p:tgtEl>
                                              <p:spTgt spid="28"/>
                                            </p:tgtEl>
                                            <p:attrNameLst>
                                              <p:attrName>ppt_h</p:attrName>
                                            </p:attrNameLst>
                                          </p:cBhvr>
                                          <p:tavLst>
                                            <p:tav tm="0">
                                              <p:val>
                                                <p:fltVal val="0"/>
                                              </p:val>
                                            </p:tav>
                                            <p:tav tm="100000">
                                              <p:val>
                                                <p:strVal val="#ppt_h"/>
                                              </p:val>
                                            </p:tav>
                                          </p:tavLst>
                                        </p:anim>
                                        <p:animEffect transition="in" filter="fade">
                                          <p:cBhvr>
                                            <p:cTn id="20" dur="500"/>
                                            <p:tgtEl>
                                              <p:spTgt spid="28"/>
                                            </p:tgtEl>
                                          </p:cBhvr>
                                        </p:animEffect>
                                      </p:childTnLst>
                                    </p:cTn>
                                  </p:par>
                                </p:childTnLst>
                              </p:cTn>
                            </p:par>
                            <p:par>
                              <p:cTn id="21" fill="hold">
                                <p:stCondLst>
                                  <p:cond delay="13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38"/>
                                            </p:tgtEl>
                                            <p:attrNameLst>
                                              <p:attrName>style.visibility</p:attrName>
                                            </p:attrNameLst>
                                          </p:cBhvr>
                                          <p:to>
                                            <p:strVal val="visible"/>
                                          </p:to>
                                        </p:set>
                                        <p:animEffect transition="in" filter="wipe(left)">
                                          <p:cBhvr>
                                            <p:cTn id="24" dur="50"/>
                                            <p:tgtEl>
                                              <p:spTgt spid="38"/>
                                            </p:tgtEl>
                                          </p:cBhvr>
                                        </p:animEffect>
                                      </p:childTnLst>
                                    </p:cTn>
                                  </p:par>
                                  <p:par>
                                    <p:cTn id="25" presetID="36" presetClass="emph" presetSubtype="0" fill="hold" grpId="1" nodeType="withEffect">
                                      <p:stCondLst>
                                        <p:cond delay="0"/>
                                      </p:stCondLst>
                                      <p:iterate type="lt">
                                        <p:tmPct val="30000"/>
                                      </p:iterate>
                                      <p:childTnLst>
                                        <p:animScale>
                                          <p:cBhvr>
                                            <p:cTn id="26" dur="25" autoRev="1" fill="hold">
                                              <p:stCondLst>
                                                <p:cond delay="0"/>
                                              </p:stCondLst>
                                            </p:cTn>
                                            <p:tgtEl>
                                              <p:spTgt spid="38"/>
                                            </p:tgtEl>
                                          </p:cBhvr>
                                          <p:to x="80000" y="100000"/>
                                        </p:animScale>
                                        <p:anim by="(#ppt_w*0.10)" calcmode="lin" valueType="num">
                                          <p:cBhvr>
                                            <p:cTn id="27" dur="25" autoRev="1" fill="hold">
                                              <p:stCondLst>
                                                <p:cond delay="0"/>
                                              </p:stCondLst>
                                            </p:cTn>
                                            <p:tgtEl>
                                              <p:spTgt spid="38"/>
                                            </p:tgtEl>
                                            <p:attrNameLst>
                                              <p:attrName>ppt_x</p:attrName>
                                            </p:attrNameLst>
                                          </p:cBhvr>
                                        </p:anim>
                                        <p:anim by="(-#ppt_w*0.10)" calcmode="lin" valueType="num">
                                          <p:cBhvr>
                                            <p:cTn id="28" dur="25" autoRev="1" fill="hold">
                                              <p:stCondLst>
                                                <p:cond delay="0"/>
                                              </p:stCondLst>
                                            </p:cTn>
                                            <p:tgtEl>
                                              <p:spTgt spid="38"/>
                                            </p:tgtEl>
                                            <p:attrNameLst>
                                              <p:attrName>ppt_y</p:attrName>
                                            </p:attrNameLst>
                                          </p:cBhvr>
                                        </p:anim>
                                        <p:animRot by="-480000">
                                          <p:cBhvr>
                                            <p:cTn id="29" dur="25" autoRev="1" fill="hold">
                                              <p:stCondLst>
                                                <p:cond delay="0"/>
                                              </p:stCondLst>
                                            </p:cTn>
                                            <p:tgtEl>
                                              <p:spTgt spid="38"/>
                                            </p:tgtEl>
                                            <p:attrNameLst>
                                              <p:attrName>r</p:attrName>
                                            </p:attrNameLst>
                                          </p:cBhvr>
                                        </p:animRot>
                                      </p:childTnLst>
                                    </p:cTn>
                                  </p:par>
                                </p:childTnLst>
                              </p:cTn>
                            </p:par>
                            <p:par>
                              <p:cTn id="30" fill="hold">
                                <p:stCondLst>
                                  <p:cond delay="2550"/>
                                </p:stCondLst>
                                <p:childTnLst>
                                  <p:par>
                                    <p:cTn id="31" presetID="22" presetClass="entr" presetSubtype="8" fill="hold" nodeType="afterEffect">
                                      <p:stCondLst>
                                        <p:cond delay="50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7" grpId="0"/>
          <p:bldP spid="38" grpId="0"/>
          <p:bldP spid="38" grpId="1"/>
          <p:bldP spid="2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16" presetClass="entr" presetSubtype="37"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heel(1)">
                                          <p:cBhvr>
                                            <p:cTn id="15" dur="800"/>
                                            <p:tgtEl>
                                              <p:spTgt spid="3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ppt_w</p:attrName>
                                            </p:attrNameLst>
                                          </p:cBhvr>
                                          <p:tavLst>
                                            <p:tav tm="0">
                                              <p:val>
                                                <p:fltVal val="0"/>
                                              </p:val>
                                            </p:tav>
                                            <p:tav tm="100000">
                                              <p:val>
                                                <p:strVal val="#ppt_w"/>
                                              </p:val>
                                            </p:tav>
                                          </p:tavLst>
                                        </p:anim>
                                        <p:anim calcmode="lin" valueType="num">
                                          <p:cBhvr>
                                            <p:cTn id="19" dur="500" fill="hold"/>
                                            <p:tgtEl>
                                              <p:spTgt spid="28"/>
                                            </p:tgtEl>
                                            <p:attrNameLst>
                                              <p:attrName>ppt_h</p:attrName>
                                            </p:attrNameLst>
                                          </p:cBhvr>
                                          <p:tavLst>
                                            <p:tav tm="0">
                                              <p:val>
                                                <p:fltVal val="0"/>
                                              </p:val>
                                            </p:tav>
                                            <p:tav tm="100000">
                                              <p:val>
                                                <p:strVal val="#ppt_h"/>
                                              </p:val>
                                            </p:tav>
                                          </p:tavLst>
                                        </p:anim>
                                        <p:animEffect transition="in" filter="fade">
                                          <p:cBhvr>
                                            <p:cTn id="20" dur="500"/>
                                            <p:tgtEl>
                                              <p:spTgt spid="28"/>
                                            </p:tgtEl>
                                          </p:cBhvr>
                                        </p:animEffect>
                                      </p:childTnLst>
                                    </p:cTn>
                                  </p:par>
                                </p:childTnLst>
                              </p:cTn>
                            </p:par>
                            <p:par>
                              <p:cTn id="21" fill="hold">
                                <p:stCondLst>
                                  <p:cond delay="13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38"/>
                                            </p:tgtEl>
                                            <p:attrNameLst>
                                              <p:attrName>style.visibility</p:attrName>
                                            </p:attrNameLst>
                                          </p:cBhvr>
                                          <p:to>
                                            <p:strVal val="visible"/>
                                          </p:to>
                                        </p:set>
                                        <p:animEffect transition="in" filter="wipe(left)">
                                          <p:cBhvr>
                                            <p:cTn id="24" dur="50"/>
                                            <p:tgtEl>
                                              <p:spTgt spid="38"/>
                                            </p:tgtEl>
                                          </p:cBhvr>
                                        </p:animEffect>
                                      </p:childTnLst>
                                    </p:cTn>
                                  </p:par>
                                  <p:par>
                                    <p:cTn id="25" presetID="36" presetClass="emph" presetSubtype="0" fill="hold" grpId="1" nodeType="withEffect">
                                      <p:stCondLst>
                                        <p:cond delay="0"/>
                                      </p:stCondLst>
                                      <p:iterate type="lt">
                                        <p:tmPct val="30000"/>
                                      </p:iterate>
                                      <p:childTnLst>
                                        <p:animScale>
                                          <p:cBhvr>
                                            <p:cTn id="26" dur="25" autoRev="1" fill="hold">
                                              <p:stCondLst>
                                                <p:cond delay="0"/>
                                              </p:stCondLst>
                                            </p:cTn>
                                            <p:tgtEl>
                                              <p:spTgt spid="38"/>
                                            </p:tgtEl>
                                          </p:cBhvr>
                                          <p:to x="80000" y="100000"/>
                                        </p:animScale>
                                        <p:anim by="(#ppt_w*0.10)" calcmode="lin" valueType="num">
                                          <p:cBhvr>
                                            <p:cTn id="27" dur="25" autoRev="1" fill="hold">
                                              <p:stCondLst>
                                                <p:cond delay="0"/>
                                              </p:stCondLst>
                                            </p:cTn>
                                            <p:tgtEl>
                                              <p:spTgt spid="38"/>
                                            </p:tgtEl>
                                            <p:attrNameLst>
                                              <p:attrName>ppt_x</p:attrName>
                                            </p:attrNameLst>
                                          </p:cBhvr>
                                        </p:anim>
                                        <p:anim by="(-#ppt_w*0.10)" calcmode="lin" valueType="num">
                                          <p:cBhvr>
                                            <p:cTn id="28" dur="25" autoRev="1" fill="hold">
                                              <p:stCondLst>
                                                <p:cond delay="0"/>
                                              </p:stCondLst>
                                            </p:cTn>
                                            <p:tgtEl>
                                              <p:spTgt spid="38"/>
                                            </p:tgtEl>
                                            <p:attrNameLst>
                                              <p:attrName>ppt_y</p:attrName>
                                            </p:attrNameLst>
                                          </p:cBhvr>
                                        </p:anim>
                                        <p:animRot by="-480000">
                                          <p:cBhvr>
                                            <p:cTn id="29" dur="25" autoRev="1" fill="hold">
                                              <p:stCondLst>
                                                <p:cond delay="0"/>
                                              </p:stCondLst>
                                            </p:cTn>
                                            <p:tgtEl>
                                              <p:spTgt spid="38"/>
                                            </p:tgtEl>
                                            <p:attrNameLst>
                                              <p:attrName>r</p:attrName>
                                            </p:attrNameLst>
                                          </p:cBhvr>
                                        </p:animRot>
                                      </p:childTnLst>
                                    </p:cTn>
                                  </p:par>
                                </p:childTnLst>
                              </p:cTn>
                            </p:par>
                            <p:par>
                              <p:cTn id="30" fill="hold">
                                <p:stCondLst>
                                  <p:cond delay="2550"/>
                                </p:stCondLst>
                                <p:childTnLst>
                                  <p:par>
                                    <p:cTn id="31" presetID="22" presetClass="entr" presetSubtype="8" fill="hold" nodeType="afterEffect">
                                      <p:stCondLst>
                                        <p:cond delay="50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7" grpId="0"/>
          <p:bldP spid="38" grpId="0"/>
          <p:bldP spid="38" grpId="1"/>
          <p:bldP spid="28"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22">
            <a:extLst>
              <a:ext uri="{FF2B5EF4-FFF2-40B4-BE49-F238E27FC236}">
                <a16:creationId xmlns="" xmlns:a16="http://schemas.microsoft.com/office/drawing/2014/main" id="{C7F08A64-8FD4-4228-8B5B-F7B8C371B73B}"/>
              </a:ext>
            </a:extLst>
          </p:cNvPr>
          <p:cNvSpPr/>
          <p:nvPr/>
        </p:nvSpPr>
        <p:spPr>
          <a:xfrm>
            <a:off x="247164" y="2354795"/>
            <a:ext cx="3456000" cy="3647869"/>
          </a:xfrm>
          <a:prstGeom prst="roundRect">
            <a:avLst/>
          </a:prstGeom>
          <a:noFill/>
          <a:ln w="127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latin typeface="微软雅黑" pitchFamily="34" charset="-122"/>
              <a:ea typeface="微软雅黑" pitchFamily="34" charset="-122"/>
              <a:cs typeface="+mn-cs"/>
            </a:endParaRPr>
          </a:p>
        </p:txBody>
      </p:sp>
      <p:grpSp>
        <p:nvGrpSpPr>
          <p:cNvPr id="33" name="组合 32">
            <a:extLst>
              <a:ext uri="{FF2B5EF4-FFF2-40B4-BE49-F238E27FC236}">
                <a16:creationId xmlns="" xmlns:a16="http://schemas.microsoft.com/office/drawing/2014/main" id="{78F0604C-CB84-40AB-8A64-26385D601892}"/>
              </a:ext>
            </a:extLst>
          </p:cNvPr>
          <p:cNvGrpSpPr/>
          <p:nvPr/>
        </p:nvGrpSpPr>
        <p:grpSpPr>
          <a:xfrm>
            <a:off x="1319954" y="1222913"/>
            <a:ext cx="1447442" cy="1447442"/>
            <a:chOff x="304800" y="673100"/>
            <a:chExt cx="4000500" cy="4000500"/>
          </a:xfrm>
          <a:effectLst>
            <a:outerShdw blurRad="444500" dist="254000" dir="8100000" algn="tr" rotWithShape="0">
              <a:prstClr val="black">
                <a:alpha val="50000"/>
              </a:prstClr>
            </a:outerShdw>
          </a:effectLst>
        </p:grpSpPr>
        <p:sp>
          <p:nvSpPr>
            <p:cNvPr id="34" name="同心圆 24">
              <a:extLst>
                <a:ext uri="{FF2B5EF4-FFF2-40B4-BE49-F238E27FC236}">
                  <a16:creationId xmlns="" xmlns:a16="http://schemas.microsoft.com/office/drawing/2014/main" id="{9D90BFBF-022C-4FE6-A17F-DC7AABB04FAF}"/>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latin typeface="微软雅黑" pitchFamily="34" charset="-122"/>
                <a:ea typeface="微软雅黑" pitchFamily="34" charset="-122"/>
                <a:cs typeface="+mn-cs"/>
              </a:endParaRPr>
            </a:p>
          </p:txBody>
        </p:sp>
        <p:sp>
          <p:nvSpPr>
            <p:cNvPr id="35" name="椭圆 34">
              <a:extLst>
                <a:ext uri="{FF2B5EF4-FFF2-40B4-BE49-F238E27FC236}">
                  <a16:creationId xmlns="" xmlns:a16="http://schemas.microsoft.com/office/drawing/2014/main" id="{8FA63A7C-1ACF-4A60-A876-532BCF5EB6AB}"/>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latin typeface="微软雅黑" pitchFamily="34" charset="-122"/>
                <a:ea typeface="微软雅黑" pitchFamily="34" charset="-122"/>
                <a:cs typeface="+mn-cs"/>
              </a:endParaRPr>
            </a:p>
          </p:txBody>
        </p:sp>
      </p:grpSp>
      <p:sp>
        <p:nvSpPr>
          <p:cNvPr id="37" name="矩形 36">
            <a:extLst>
              <a:ext uri="{FF2B5EF4-FFF2-40B4-BE49-F238E27FC236}">
                <a16:creationId xmlns="" xmlns:a16="http://schemas.microsoft.com/office/drawing/2014/main" id="{3C13419F-8AC3-49F0-AD8B-0B70FE4B3F24}"/>
              </a:ext>
            </a:extLst>
          </p:cNvPr>
          <p:cNvSpPr/>
          <p:nvPr/>
        </p:nvSpPr>
        <p:spPr>
          <a:xfrm>
            <a:off x="1465976" y="1650976"/>
            <a:ext cx="1194370" cy="646331"/>
          </a:xfrm>
          <a:prstGeom prst="rect">
            <a:avLst/>
          </a:prstGeom>
        </p:spPr>
        <p:txBody>
          <a:bodyPr wrap="square">
            <a:spAutoFit/>
          </a:bodyPr>
          <a:lstStyle/>
          <a:p>
            <a:pPr lvl="0" algn="ctr">
              <a:defRPr/>
            </a:pPr>
            <a:r>
              <a:rPr lang="zh-CN" altLang="en-US" b="1" kern="0" dirty="0">
                <a:solidFill>
                  <a:sysClr val="windowText" lastClr="000000">
                    <a:lumMod val="65000"/>
                    <a:lumOff val="35000"/>
                  </a:sysClr>
                </a:solidFill>
                <a:latin typeface="微软雅黑" pitchFamily="34" charset="-122"/>
                <a:ea typeface="微软雅黑" pitchFamily="34" charset="-122"/>
              </a:rPr>
              <a:t>业务场景示例</a:t>
            </a:r>
            <a:endParaRPr kumimoji="0" lang="zh-CN" altLang="en-US" sz="1800" b="1" i="0" u="none" strike="noStrike" kern="0" cap="none" spc="0" normalizeH="0" baseline="0" noProof="0" dirty="0">
              <a:ln>
                <a:noFill/>
              </a:ln>
              <a:solidFill>
                <a:sysClr val="windowText" lastClr="000000">
                  <a:lumMod val="65000"/>
                  <a:lumOff val="35000"/>
                </a:sysClr>
              </a:solidFill>
              <a:effectLst/>
              <a:uLnTx/>
              <a:uFillTx/>
              <a:latin typeface="微软雅黑" pitchFamily="34" charset="-122"/>
              <a:ea typeface="微软雅黑" pitchFamily="34" charset="-122"/>
            </a:endParaRPr>
          </a:p>
        </p:txBody>
      </p:sp>
      <p:sp>
        <p:nvSpPr>
          <p:cNvPr id="38" name="TextBox 40">
            <a:extLst>
              <a:ext uri="{FF2B5EF4-FFF2-40B4-BE49-F238E27FC236}">
                <a16:creationId xmlns="" xmlns:a16="http://schemas.microsoft.com/office/drawing/2014/main" id="{711A9E22-983F-4F59-9270-F41FD5E4425E}"/>
              </a:ext>
            </a:extLst>
          </p:cNvPr>
          <p:cNvSpPr txBox="1"/>
          <p:nvPr/>
        </p:nvSpPr>
        <p:spPr>
          <a:xfrm>
            <a:off x="391132" y="2900276"/>
            <a:ext cx="3096016" cy="3102388"/>
          </a:xfrm>
          <a:prstGeom prst="rect">
            <a:avLst/>
          </a:prstGeom>
          <a:noFill/>
        </p:spPr>
        <p:txBody>
          <a:bodyPr wrap="square" lIns="0" tIns="0" rIns="0" bIns="0" rtlCol="0">
            <a:spAutoFit/>
          </a:bodyPr>
          <a:lstStyle/>
          <a:p>
            <a:pPr marL="285750" lvl="0" indent="-285750">
              <a:lnSpc>
                <a:spcPct val="150000"/>
              </a:lnSpc>
              <a:buFont typeface="Wingdings" panose="05000000000000000000" pitchFamily="2" charset="2"/>
              <a:buChar char="u"/>
              <a:defRPr/>
            </a:pPr>
            <a:r>
              <a:rPr lang="zh-CN" altLang="en-US" kern="0" dirty="0">
                <a:solidFill>
                  <a:sysClr val="windowText" lastClr="000000">
                    <a:lumMod val="65000"/>
                    <a:lumOff val="35000"/>
                  </a:sysClr>
                </a:solidFill>
                <a:latin typeface="微软雅黑" pitchFamily="34" charset="-122"/>
                <a:ea typeface="微软雅黑" pitchFamily="34" charset="-122"/>
              </a:rPr>
              <a:t>某课题组需要采购一台服务器，采购价格</a:t>
            </a:r>
            <a:r>
              <a:rPr lang="en-US" altLang="zh-CN" kern="0" dirty="0">
                <a:solidFill>
                  <a:sysClr val="windowText" lastClr="000000">
                    <a:lumMod val="65000"/>
                    <a:lumOff val="35000"/>
                  </a:sysClr>
                </a:solidFill>
                <a:latin typeface="微软雅黑" pitchFamily="34" charset="-122"/>
                <a:ea typeface="微软雅黑" pitchFamily="34" charset="-122"/>
              </a:rPr>
              <a:t>9.8</a:t>
            </a:r>
            <a:r>
              <a:rPr lang="zh-CN" altLang="en-US" kern="0" dirty="0">
                <a:solidFill>
                  <a:sysClr val="windowText" lastClr="000000">
                    <a:lumMod val="65000"/>
                    <a:lumOff val="35000"/>
                  </a:sysClr>
                </a:solidFill>
                <a:latin typeface="微软雅黑" pitchFamily="34" charset="-122"/>
                <a:ea typeface="微软雅黑" pitchFamily="34" charset="-122"/>
              </a:rPr>
              <a:t>万元，在采购申请审批系统里提交采购申请。</a:t>
            </a:r>
            <a:endParaRPr lang="en-US" altLang="zh-CN" kern="0" dirty="0">
              <a:solidFill>
                <a:sysClr val="windowText" lastClr="000000">
                  <a:lumMod val="65000"/>
                  <a:lumOff val="35000"/>
                </a:sysClr>
              </a:solidFill>
              <a:latin typeface="微软雅黑" pitchFamily="34" charset="-122"/>
              <a:ea typeface="微软雅黑" pitchFamily="34" charset="-122"/>
            </a:endParaRPr>
          </a:p>
          <a:p>
            <a:pPr marL="285750" lvl="0" indent="-285750">
              <a:lnSpc>
                <a:spcPct val="130000"/>
              </a:lnSpc>
              <a:buFont typeface="Wingdings" panose="05000000000000000000" pitchFamily="2" charset="2"/>
              <a:buChar char="Ø"/>
              <a:defRPr/>
            </a:pPr>
            <a:r>
              <a:rPr lang="en-US" altLang="zh-CN" kern="0" dirty="0" smtClean="0">
                <a:solidFill>
                  <a:sysClr val="windowText" lastClr="000000">
                    <a:lumMod val="65000"/>
                    <a:lumOff val="35000"/>
                  </a:sysClr>
                </a:solidFill>
                <a:latin typeface="微软雅黑" pitchFamily="34" charset="-122"/>
                <a:ea typeface="微软雅黑" pitchFamily="34" charset="-122"/>
              </a:rPr>
              <a:t>6</a:t>
            </a:r>
            <a:r>
              <a:rPr lang="zh-CN" altLang="en-US" kern="0" dirty="0">
                <a:solidFill>
                  <a:sysClr val="windowText" lastClr="000000">
                    <a:lumMod val="65000"/>
                    <a:lumOff val="35000"/>
                  </a:sysClr>
                </a:solidFill>
                <a:latin typeface="微软雅黑" pitchFamily="34" charset="-122"/>
                <a:ea typeface="微软雅黑" pitchFamily="34" charset="-122"/>
              </a:rPr>
              <a:t>月</a:t>
            </a:r>
            <a:r>
              <a:rPr lang="en-US" altLang="zh-CN" kern="0" dirty="0">
                <a:solidFill>
                  <a:sysClr val="windowText" lastClr="000000">
                    <a:lumMod val="65000"/>
                    <a:lumOff val="35000"/>
                  </a:sysClr>
                </a:solidFill>
                <a:latin typeface="微软雅黑" pitchFamily="34" charset="-122"/>
                <a:ea typeface="微软雅黑" pitchFamily="34" charset="-122"/>
              </a:rPr>
              <a:t>3</a:t>
            </a:r>
            <a:r>
              <a:rPr lang="zh-CN" altLang="en-US" kern="0" dirty="0">
                <a:solidFill>
                  <a:sysClr val="windowText" lastClr="000000">
                    <a:lumMod val="65000"/>
                    <a:lumOff val="35000"/>
                  </a:sysClr>
                </a:solidFill>
                <a:latin typeface="微软雅黑" pitchFamily="34" charset="-122"/>
                <a:ea typeface="微软雅黑" pitchFamily="34" charset="-122"/>
              </a:rPr>
              <a:t>日需要预付货款</a:t>
            </a:r>
            <a:r>
              <a:rPr lang="en-US" altLang="zh-CN" kern="0" dirty="0">
                <a:solidFill>
                  <a:sysClr val="windowText" lastClr="000000">
                    <a:lumMod val="65000"/>
                    <a:lumOff val="35000"/>
                  </a:sysClr>
                </a:solidFill>
                <a:latin typeface="微软雅黑" pitchFamily="34" charset="-122"/>
                <a:ea typeface="微软雅黑" pitchFamily="34" charset="-122"/>
              </a:rPr>
              <a:t>5</a:t>
            </a:r>
            <a:r>
              <a:rPr lang="zh-CN" altLang="en-US" kern="0" dirty="0">
                <a:solidFill>
                  <a:sysClr val="windowText" lastClr="000000">
                    <a:lumMod val="65000"/>
                    <a:lumOff val="35000"/>
                  </a:sysClr>
                </a:solidFill>
                <a:latin typeface="微软雅黑" pitchFamily="34" charset="-122"/>
                <a:ea typeface="微软雅黑" pitchFamily="34" charset="-122"/>
              </a:rPr>
              <a:t>万元。</a:t>
            </a:r>
            <a:endParaRPr lang="en-US" altLang="zh-CN" kern="0" dirty="0">
              <a:solidFill>
                <a:sysClr val="windowText" lastClr="000000">
                  <a:lumMod val="65000"/>
                  <a:lumOff val="35000"/>
                </a:sysClr>
              </a:solidFill>
              <a:latin typeface="微软雅黑" pitchFamily="34" charset="-122"/>
              <a:ea typeface="微软雅黑" pitchFamily="34" charset="-122"/>
            </a:endParaRPr>
          </a:p>
          <a:p>
            <a:pPr marL="285750" lvl="0" indent="-285750">
              <a:lnSpc>
                <a:spcPct val="130000"/>
              </a:lnSpc>
              <a:buFont typeface="Wingdings" panose="05000000000000000000" pitchFamily="2" charset="2"/>
              <a:buChar char="Ø"/>
              <a:defRPr/>
            </a:pPr>
            <a:r>
              <a:rPr lang="en-US" altLang="zh-CN" b="1" kern="0" dirty="0">
                <a:solidFill>
                  <a:srgbClr val="C00000"/>
                </a:solidFill>
                <a:latin typeface="微软雅黑" pitchFamily="34" charset="-122"/>
                <a:ea typeface="微软雅黑" pitchFamily="34" charset="-122"/>
              </a:rPr>
              <a:t>6</a:t>
            </a:r>
            <a:r>
              <a:rPr lang="zh-CN" altLang="en-US" b="1" kern="0" dirty="0">
                <a:solidFill>
                  <a:srgbClr val="C00000"/>
                </a:solidFill>
                <a:latin typeface="微软雅黑" pitchFamily="34" charset="-122"/>
                <a:ea typeface="微软雅黑" pitchFamily="34" charset="-122"/>
              </a:rPr>
              <a:t>月</a:t>
            </a:r>
            <a:r>
              <a:rPr lang="en-US" altLang="zh-CN" b="1" kern="0" dirty="0">
                <a:solidFill>
                  <a:srgbClr val="C00000"/>
                </a:solidFill>
                <a:latin typeface="微软雅黑" pitchFamily="34" charset="-122"/>
                <a:ea typeface="微软雅黑" pitchFamily="34" charset="-122"/>
              </a:rPr>
              <a:t>5</a:t>
            </a:r>
            <a:r>
              <a:rPr lang="zh-CN" altLang="en-US" b="1" kern="0" dirty="0">
                <a:solidFill>
                  <a:srgbClr val="C00000"/>
                </a:solidFill>
                <a:latin typeface="微软雅黑" pitchFamily="34" charset="-122"/>
                <a:ea typeface="微软雅黑" pitchFamily="34" charset="-122"/>
              </a:rPr>
              <a:t>日服务器到货</a:t>
            </a:r>
            <a:endParaRPr lang="en-US" altLang="zh-CN" b="1" kern="0" dirty="0">
              <a:solidFill>
                <a:srgbClr val="C00000"/>
              </a:solidFill>
              <a:latin typeface="微软雅黑" pitchFamily="34" charset="-122"/>
              <a:ea typeface="微软雅黑" pitchFamily="34" charset="-122"/>
            </a:endParaRPr>
          </a:p>
          <a:p>
            <a:pPr marL="285750" lvl="0" indent="-285750">
              <a:lnSpc>
                <a:spcPct val="130000"/>
              </a:lnSpc>
              <a:buFont typeface="Wingdings" panose="05000000000000000000" pitchFamily="2" charset="2"/>
              <a:buChar char="Ø"/>
              <a:defRPr/>
            </a:pPr>
            <a:r>
              <a:rPr lang="en-US" altLang="zh-CN" kern="0" dirty="0">
                <a:solidFill>
                  <a:sysClr val="windowText" lastClr="000000">
                    <a:lumMod val="65000"/>
                    <a:lumOff val="35000"/>
                  </a:sysClr>
                </a:solidFill>
                <a:latin typeface="微软雅黑" pitchFamily="34" charset="-122"/>
                <a:ea typeface="微软雅黑" pitchFamily="34" charset="-122"/>
              </a:rPr>
              <a:t>6</a:t>
            </a:r>
            <a:r>
              <a:rPr lang="zh-CN" altLang="en-US" kern="0" dirty="0">
                <a:solidFill>
                  <a:sysClr val="windowText" lastClr="000000">
                    <a:lumMod val="65000"/>
                    <a:lumOff val="35000"/>
                  </a:sysClr>
                </a:solidFill>
                <a:latin typeface="微软雅黑" pitchFamily="34" charset="-122"/>
                <a:ea typeface="微软雅黑" pitchFamily="34" charset="-122"/>
              </a:rPr>
              <a:t>月</a:t>
            </a:r>
            <a:r>
              <a:rPr lang="en-US" altLang="zh-CN" kern="0" dirty="0">
                <a:solidFill>
                  <a:sysClr val="windowText" lastClr="000000">
                    <a:lumMod val="65000"/>
                    <a:lumOff val="35000"/>
                  </a:sysClr>
                </a:solidFill>
                <a:latin typeface="微软雅黑" pitchFamily="34" charset="-122"/>
                <a:ea typeface="微软雅黑" pitchFamily="34" charset="-122"/>
              </a:rPr>
              <a:t>6</a:t>
            </a:r>
            <a:r>
              <a:rPr lang="zh-CN" altLang="en-US" kern="0" dirty="0">
                <a:solidFill>
                  <a:sysClr val="windowText" lastClr="000000">
                    <a:lumMod val="65000"/>
                    <a:lumOff val="35000"/>
                  </a:sysClr>
                </a:solidFill>
                <a:latin typeface="微软雅黑" pitchFamily="34" charset="-122"/>
                <a:ea typeface="微软雅黑" pitchFamily="34" charset="-122"/>
              </a:rPr>
              <a:t>日课题组收到发票，要进行报销</a:t>
            </a:r>
            <a:endParaRPr kumimoji="0" lang="zh-CN" altLang="en-US" b="1" i="0" u="none" strike="noStrike" kern="0" cap="none" spc="0" normalizeH="0" baseline="0" noProof="0" dirty="0">
              <a:ln>
                <a:noFill/>
              </a:ln>
              <a:solidFill>
                <a:sysClr val="windowText" lastClr="000000">
                  <a:lumMod val="65000"/>
                  <a:lumOff val="35000"/>
                </a:sysClr>
              </a:solidFill>
              <a:effectLst/>
              <a:uLnTx/>
              <a:uFillTx/>
              <a:latin typeface="微软雅黑" pitchFamily="34" charset="-122"/>
              <a:ea typeface="微软雅黑" pitchFamily="34" charset="-122"/>
            </a:endParaRPr>
          </a:p>
        </p:txBody>
      </p:sp>
      <p:sp>
        <p:nvSpPr>
          <p:cNvPr id="39" name="标题 1">
            <a:extLst>
              <a:ext uri="{FF2B5EF4-FFF2-40B4-BE49-F238E27FC236}">
                <a16:creationId xmlns="" xmlns:a16="http://schemas.microsoft.com/office/drawing/2014/main" id="{BEC7B0B2-9A9F-42FE-81D5-E797CBC0BA45}"/>
              </a:ext>
            </a:extLst>
          </p:cNvPr>
          <p:cNvSpPr>
            <a:spLocks noGrp="1"/>
          </p:cNvSpPr>
          <p:nvPr>
            <p:ph type="title"/>
          </p:nvPr>
        </p:nvSpPr>
        <p:spPr/>
        <p:txBody>
          <a:bodyPr vert="horz" lIns="91440" tIns="45720" rIns="91440" bIns="45720" rtlCol="0" anchor="ctr">
            <a:normAutofit/>
          </a:bodyPr>
          <a:lstStyle/>
          <a:p>
            <a:r>
              <a:rPr lang="zh-CN" altLang="en-US" sz="2000" dirty="0"/>
              <a:t>标准业务处理</a:t>
            </a:r>
          </a:p>
        </p:txBody>
      </p:sp>
      <p:sp>
        <p:nvSpPr>
          <p:cNvPr id="25" name="Text Placeholder 2">
            <a:extLst>
              <a:ext uri="{FF2B5EF4-FFF2-40B4-BE49-F238E27FC236}">
                <a16:creationId xmlns="" xmlns:a16="http://schemas.microsoft.com/office/drawing/2014/main" id="{ED4039AB-FD04-4A3A-BB6E-8E0ED9A0F8F2}"/>
              </a:ext>
            </a:extLst>
          </p:cNvPr>
          <p:cNvSpPr txBox="1">
            <a:spLocks/>
          </p:cNvSpPr>
          <p:nvPr/>
        </p:nvSpPr>
        <p:spPr>
          <a:xfrm>
            <a:off x="4414112" y="4082701"/>
            <a:ext cx="4297645" cy="2370635"/>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2"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285750" lvl="0" indent="-285750" algn="l">
              <a:buFont typeface="Wingdings" panose="05000000000000000000" pitchFamily="2" charset="2"/>
              <a:buChar char="ü"/>
              <a:defRPr/>
            </a:pPr>
            <a:r>
              <a:rPr lang="en-US" altLang="zh-CN" sz="1600" dirty="0">
                <a:solidFill>
                  <a:sysClr val="windowText" lastClr="000000">
                    <a:lumMod val="65000"/>
                    <a:lumOff val="35000"/>
                  </a:sysClr>
                </a:solidFill>
                <a:latin typeface="微软雅黑" pitchFamily="34" charset="-122"/>
                <a:ea typeface="微软雅黑" pitchFamily="34" charset="-122"/>
                <a:cs typeface="+mn-ea"/>
                <a:sym typeface="+mn-lt"/>
              </a:rPr>
              <a:t>6</a:t>
            </a:r>
            <a:r>
              <a:rPr lang="zh-CN" altLang="en-US" sz="1600" dirty="0">
                <a:solidFill>
                  <a:sysClr val="windowText" lastClr="000000">
                    <a:lumMod val="65000"/>
                    <a:lumOff val="35000"/>
                  </a:sysClr>
                </a:solidFill>
                <a:latin typeface="微软雅黑" pitchFamily="34" charset="-122"/>
                <a:ea typeface="微软雅黑" pitchFamily="34" charset="-122"/>
                <a:cs typeface="+mn-ea"/>
                <a:sym typeface="+mn-lt"/>
              </a:rPr>
              <a:t>月</a:t>
            </a:r>
            <a:r>
              <a:rPr lang="en-US" altLang="zh-CN" sz="1600" dirty="0">
                <a:solidFill>
                  <a:sysClr val="windowText" lastClr="000000">
                    <a:lumMod val="65000"/>
                    <a:lumOff val="35000"/>
                  </a:sysClr>
                </a:solidFill>
                <a:latin typeface="微软雅黑" pitchFamily="34" charset="-122"/>
                <a:ea typeface="微软雅黑" pitchFamily="34" charset="-122"/>
                <a:cs typeface="+mn-ea"/>
                <a:sym typeface="+mn-lt"/>
              </a:rPr>
              <a:t>5</a:t>
            </a:r>
            <a:r>
              <a:rPr lang="zh-CN" altLang="en-US" sz="1600" dirty="0">
                <a:solidFill>
                  <a:sysClr val="windowText" lastClr="000000">
                    <a:lumMod val="65000"/>
                    <a:lumOff val="35000"/>
                  </a:sysClr>
                </a:solidFill>
                <a:latin typeface="微软雅黑" pitchFamily="34" charset="-122"/>
                <a:ea typeface="微软雅黑" pitchFamily="34" charset="-122"/>
                <a:cs typeface="+mn-ea"/>
                <a:sym typeface="+mn-lt"/>
              </a:rPr>
              <a:t>日，课题组收到产品并验货后，用户</a:t>
            </a:r>
            <a:r>
              <a:rPr lang="en-US" altLang="zh-CN" sz="1600" dirty="0">
                <a:solidFill>
                  <a:sysClr val="windowText" lastClr="000000">
                    <a:lumMod val="65000"/>
                    <a:lumOff val="35000"/>
                  </a:sysClr>
                </a:solidFill>
                <a:latin typeface="微软雅黑" pitchFamily="34" charset="-122"/>
                <a:ea typeface="微软雅黑" pitchFamily="34" charset="-122"/>
                <a:cs typeface="+mn-ea"/>
                <a:sym typeface="+mn-lt"/>
              </a:rPr>
              <a:t>A</a:t>
            </a:r>
            <a:r>
              <a:rPr lang="zh-CN" altLang="en-US" sz="1600" dirty="0">
                <a:solidFill>
                  <a:sysClr val="windowText" lastClr="000000">
                    <a:lumMod val="65000"/>
                    <a:lumOff val="35000"/>
                  </a:sysClr>
                </a:solidFill>
                <a:latin typeface="微软雅黑" pitchFamily="34" charset="-122"/>
                <a:ea typeface="微软雅黑" pitchFamily="34" charset="-122"/>
                <a:cs typeface="+mn-ea"/>
                <a:sym typeface="+mn-lt"/>
              </a:rPr>
              <a:t>提交固定资产验收入库申请，选择“补录”的方式，并关联</a:t>
            </a:r>
            <a:r>
              <a:rPr lang="en-US" altLang="zh-CN" sz="1600" dirty="0">
                <a:solidFill>
                  <a:sysClr val="windowText" lastClr="000000">
                    <a:lumMod val="65000"/>
                    <a:lumOff val="35000"/>
                  </a:sysClr>
                </a:solidFill>
                <a:latin typeface="微软雅黑" pitchFamily="34" charset="-122"/>
                <a:ea typeface="微软雅黑" pitchFamily="34" charset="-122"/>
                <a:cs typeface="+mn-ea"/>
                <a:sym typeface="+mn-lt"/>
              </a:rPr>
              <a:t>6</a:t>
            </a:r>
            <a:r>
              <a:rPr lang="zh-CN" altLang="en-US" sz="1600" dirty="0">
                <a:solidFill>
                  <a:sysClr val="windowText" lastClr="000000">
                    <a:lumMod val="65000"/>
                    <a:lumOff val="35000"/>
                  </a:sysClr>
                </a:solidFill>
                <a:latin typeface="微软雅黑" pitchFamily="34" charset="-122"/>
                <a:ea typeface="微软雅黑" pitchFamily="34" charset="-122"/>
                <a:cs typeface="+mn-ea"/>
                <a:sym typeface="+mn-lt"/>
              </a:rPr>
              <a:t>月</a:t>
            </a:r>
            <a:r>
              <a:rPr lang="en-US" altLang="zh-CN" sz="1600" dirty="0">
                <a:solidFill>
                  <a:sysClr val="windowText" lastClr="000000">
                    <a:lumMod val="65000"/>
                    <a:lumOff val="35000"/>
                  </a:sysClr>
                </a:solidFill>
                <a:latin typeface="微软雅黑" pitchFamily="34" charset="-122"/>
                <a:ea typeface="微软雅黑" pitchFamily="34" charset="-122"/>
                <a:cs typeface="+mn-ea"/>
                <a:sym typeface="+mn-lt"/>
              </a:rPr>
              <a:t>3</a:t>
            </a:r>
            <a:r>
              <a:rPr lang="zh-CN" altLang="en-US" sz="1600" dirty="0">
                <a:solidFill>
                  <a:sysClr val="windowText" lastClr="000000">
                    <a:lumMod val="65000"/>
                    <a:lumOff val="35000"/>
                  </a:sysClr>
                </a:solidFill>
                <a:latin typeface="微软雅黑" pitchFamily="34" charset="-122"/>
                <a:ea typeface="微软雅黑" pitchFamily="34" charset="-122"/>
                <a:cs typeface="+mn-ea"/>
                <a:sym typeface="+mn-lt"/>
              </a:rPr>
              <a:t>日提交的借款单。所资产管理员审核并补充入库单信息，完成入库</a:t>
            </a:r>
            <a:endParaRPr lang="en-US" altLang="zh-CN" sz="1600" dirty="0">
              <a:solidFill>
                <a:sysClr val="windowText" lastClr="000000">
                  <a:lumMod val="65000"/>
                  <a:lumOff val="35000"/>
                </a:sysClr>
              </a:solidFill>
              <a:latin typeface="微软雅黑" pitchFamily="34" charset="-122"/>
              <a:ea typeface="微软雅黑" pitchFamily="34" charset="-122"/>
              <a:cs typeface="+mn-ea"/>
              <a:sym typeface="+mn-lt"/>
            </a:endParaRPr>
          </a:p>
          <a:p>
            <a:pPr marL="285750" lvl="0" indent="-285750" algn="l">
              <a:buFont typeface="Wingdings" panose="05000000000000000000" pitchFamily="2" charset="2"/>
              <a:buChar char="ü"/>
              <a:defRPr/>
            </a:pPr>
            <a:r>
              <a:rPr lang="zh-CN" altLang="en-US" sz="1600" b="1" dirty="0">
                <a:solidFill>
                  <a:sysClr val="windowText" lastClr="000000">
                    <a:lumMod val="65000"/>
                    <a:lumOff val="35000"/>
                  </a:sysClr>
                </a:solidFill>
                <a:latin typeface="微软雅黑" pitchFamily="34" charset="-122"/>
                <a:ea typeface="微软雅黑" pitchFamily="34" charset="-122"/>
                <a:cs typeface="+mn-ea"/>
                <a:sym typeface="+mn-lt"/>
              </a:rPr>
              <a:t>注：借款单与入库单申请人需一致，以保证验收入库时可正确关联借款单</a:t>
            </a:r>
          </a:p>
        </p:txBody>
      </p:sp>
      <p:sp>
        <p:nvSpPr>
          <p:cNvPr id="40" name="矩形 39">
            <a:extLst>
              <a:ext uri="{FF2B5EF4-FFF2-40B4-BE49-F238E27FC236}">
                <a16:creationId xmlns="" xmlns:a16="http://schemas.microsoft.com/office/drawing/2014/main" id="{8668AA56-C822-470E-93A9-C3FB1688DEA0}"/>
              </a:ext>
            </a:extLst>
          </p:cNvPr>
          <p:cNvSpPr/>
          <p:nvPr/>
        </p:nvSpPr>
        <p:spPr>
          <a:xfrm>
            <a:off x="3737305" y="1447694"/>
            <a:ext cx="4891083" cy="400110"/>
          </a:xfrm>
          <a:prstGeom prst="rect">
            <a:avLst/>
          </a:prstGeom>
        </p:spPr>
        <p:txBody>
          <a:bodyPr vert="horz" lIns="91440" tIns="45720" rIns="91440" bIns="45720" rtlCol="0">
            <a:normAutofit/>
          </a:bodyPr>
          <a:lstStyle/>
          <a:p>
            <a:pPr defTabSz="457200">
              <a:spcBef>
                <a:spcPct val="20000"/>
              </a:spcBef>
            </a:pPr>
            <a:r>
              <a:rPr lang="zh-CN" altLang="en-US" sz="2000" b="1" dirty="0">
                <a:solidFill>
                  <a:schemeClr val="tx1">
                    <a:lumMod val="75000"/>
                    <a:lumOff val="25000"/>
                  </a:schemeClr>
                </a:solidFill>
                <a:latin typeface="微软雅黑" pitchFamily="34" charset="-122"/>
                <a:ea typeface="微软雅黑" pitchFamily="34" charset="-122"/>
              </a:rPr>
              <a:t>该业务场景，用户在系统中的标准操作为：</a:t>
            </a:r>
          </a:p>
        </p:txBody>
      </p:sp>
      <p:sp>
        <p:nvSpPr>
          <p:cNvPr id="27" name="Text Placeholder 7">
            <a:extLst>
              <a:ext uri="{FF2B5EF4-FFF2-40B4-BE49-F238E27FC236}">
                <a16:creationId xmlns="" xmlns:a16="http://schemas.microsoft.com/office/drawing/2014/main" id="{DE1F456D-881F-45D4-80E8-1531C697A21A}"/>
              </a:ext>
            </a:extLst>
          </p:cNvPr>
          <p:cNvSpPr txBox="1">
            <a:spLocks/>
          </p:cNvSpPr>
          <p:nvPr/>
        </p:nvSpPr>
        <p:spPr>
          <a:xfrm>
            <a:off x="5364088" y="3601208"/>
            <a:ext cx="2009214" cy="332577"/>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R="0" lvl="0" algn="l" defTabSz="914400" rtl="0" eaLnBrk="0" fontAlgn="base" latinLnBrk="0" hangingPunct="0">
              <a:lnSpc>
                <a:spcPct val="100000"/>
              </a:lnSpc>
              <a:spcBef>
                <a:spcPts val="0"/>
              </a:spcBef>
              <a:spcAft>
                <a:spcPts val="0"/>
              </a:spcAft>
              <a:buClrTx/>
              <a:buSzTx/>
              <a:tabLst/>
              <a:defRPr/>
            </a:pPr>
            <a:r>
              <a:rPr lang="en-US" altLang="zh-CN" sz="2000" dirty="0">
                <a:solidFill>
                  <a:schemeClr val="accent1">
                    <a:lumMod val="75000"/>
                  </a:schemeClr>
                </a:solidFill>
                <a:latin typeface="微软雅黑" pitchFamily="34" charset="-122"/>
                <a:ea typeface="微软雅黑" pitchFamily="34" charset="-122"/>
              </a:rPr>
              <a:t>2</a:t>
            </a:r>
            <a:r>
              <a:rPr kumimoji="0" lang="en-US" altLang="zh-CN" sz="2000" i="0" u="none" strike="noStrike" kern="1200" cap="none" spc="0" normalizeH="0" baseline="0" noProof="0" dirty="0">
                <a:ln>
                  <a:noFill/>
                </a:ln>
                <a:solidFill>
                  <a:schemeClr val="accent1">
                    <a:lumMod val="75000"/>
                  </a:schemeClr>
                </a:solidFill>
                <a:effectLst/>
                <a:uLnTx/>
                <a:uFillTx/>
                <a:latin typeface="微软雅黑" pitchFamily="34" charset="-122"/>
                <a:ea typeface="微软雅黑" pitchFamily="34" charset="-122"/>
              </a:rPr>
              <a:t>. </a:t>
            </a:r>
            <a:r>
              <a:rPr kumimoji="0" lang="zh-CN" altLang="en-US" sz="2000" i="0" u="none" strike="noStrike" kern="1200" cap="none" spc="0" normalizeH="0" baseline="0" noProof="0" dirty="0">
                <a:ln>
                  <a:noFill/>
                </a:ln>
                <a:solidFill>
                  <a:schemeClr val="accent1">
                    <a:lumMod val="75000"/>
                  </a:schemeClr>
                </a:solidFill>
                <a:effectLst/>
                <a:uLnTx/>
                <a:uFillTx/>
                <a:latin typeface="微软雅黑" pitchFamily="34" charset="-122"/>
                <a:ea typeface="微软雅黑" pitchFamily="34" charset="-122"/>
              </a:rPr>
              <a:t>验收入库</a:t>
            </a:r>
          </a:p>
        </p:txBody>
      </p:sp>
      <p:sp>
        <p:nvSpPr>
          <p:cNvPr id="28" name="椭圆 27">
            <a:extLst>
              <a:ext uri="{FF2B5EF4-FFF2-40B4-BE49-F238E27FC236}">
                <a16:creationId xmlns="" xmlns:a16="http://schemas.microsoft.com/office/drawing/2014/main" id="{D23960F3-C539-4280-9C35-5A600D961725}"/>
              </a:ext>
            </a:extLst>
          </p:cNvPr>
          <p:cNvSpPr/>
          <p:nvPr/>
        </p:nvSpPr>
        <p:spPr>
          <a:xfrm>
            <a:off x="2428864" y="2177717"/>
            <a:ext cx="373310" cy="373310"/>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kern="0" noProof="0" dirty="0">
                <a:solidFill>
                  <a:sysClr val="window" lastClr="FFFFFF"/>
                </a:solidFill>
                <a:latin typeface="微软雅黑" pitchFamily="34" charset="-122"/>
                <a:ea typeface="微软雅黑" pitchFamily="34" charset="-122"/>
              </a:rPr>
              <a:t>4</a:t>
            </a:r>
            <a:endParaRPr kumimoji="0" lang="zh-CN" altLang="en-US" sz="18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endParaRPr>
          </a:p>
        </p:txBody>
      </p:sp>
      <p:grpSp>
        <p:nvGrpSpPr>
          <p:cNvPr id="29" name="组合 28">
            <a:extLst>
              <a:ext uri="{FF2B5EF4-FFF2-40B4-BE49-F238E27FC236}">
                <a16:creationId xmlns="" xmlns:a16="http://schemas.microsoft.com/office/drawing/2014/main" id="{8966828E-DAC0-4DFC-8699-DF4ED27D987C}"/>
              </a:ext>
            </a:extLst>
          </p:cNvPr>
          <p:cNvGrpSpPr/>
          <p:nvPr/>
        </p:nvGrpSpPr>
        <p:grpSpPr>
          <a:xfrm>
            <a:off x="4151614" y="2331497"/>
            <a:ext cx="1253228" cy="964591"/>
            <a:chOff x="5027106" y="2345385"/>
            <a:chExt cx="1172844" cy="902720"/>
          </a:xfrm>
        </p:grpSpPr>
        <p:grpSp>
          <p:nvGrpSpPr>
            <p:cNvPr id="30" name="组合 29">
              <a:extLst>
                <a:ext uri="{FF2B5EF4-FFF2-40B4-BE49-F238E27FC236}">
                  <a16:creationId xmlns="" xmlns:a16="http://schemas.microsoft.com/office/drawing/2014/main" id="{76ECBA1C-9168-490F-A315-E24BB112BE05}"/>
                </a:ext>
              </a:extLst>
            </p:cNvPr>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36" name="等腰三角形 43">
                <a:extLst>
                  <a:ext uri="{FF2B5EF4-FFF2-40B4-BE49-F238E27FC236}">
                    <a16:creationId xmlns="" xmlns:a16="http://schemas.microsoft.com/office/drawing/2014/main" id="{01D7F47F-DF04-459F-A462-0E039AC8872E}"/>
                  </a:ext>
                </a:extLst>
              </p:cNvPr>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flip="none" rotWithShape="1">
                <a:gsLst>
                  <a:gs pos="0">
                    <a:srgbClr val="09425E">
                      <a:shade val="30000"/>
                      <a:satMod val="115000"/>
                    </a:srgbClr>
                  </a:gs>
                  <a:gs pos="50000">
                    <a:srgbClr val="09425E">
                      <a:shade val="67500"/>
                      <a:satMod val="115000"/>
                    </a:srgbClr>
                  </a:gs>
                  <a:gs pos="100000">
                    <a:srgbClr val="09425E">
                      <a:shade val="100000"/>
                      <a:satMod val="11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 lastClr="FFFFFF"/>
                  </a:solidFill>
                  <a:effectLst/>
                  <a:uLnTx/>
                  <a:uFillTx/>
                  <a:latin typeface="微软雅黑"/>
                  <a:ea typeface="微软雅黑"/>
                  <a:cs typeface="+mn-cs"/>
                </a:endParaRPr>
              </a:p>
            </p:txBody>
          </p:sp>
          <p:sp>
            <p:nvSpPr>
              <p:cNvPr id="41" name="等腰三角形 42">
                <a:extLst>
                  <a:ext uri="{FF2B5EF4-FFF2-40B4-BE49-F238E27FC236}">
                    <a16:creationId xmlns="" xmlns:a16="http://schemas.microsoft.com/office/drawing/2014/main" id="{AF253657-7191-4594-B82F-B3A36F1A7731}"/>
                  </a:ext>
                </a:extLst>
              </p:cNvPr>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flip="none" rotWithShape="1">
                <a:gsLst>
                  <a:gs pos="0">
                    <a:srgbClr val="09425E">
                      <a:shade val="30000"/>
                      <a:satMod val="115000"/>
                    </a:srgbClr>
                  </a:gs>
                  <a:gs pos="50000">
                    <a:srgbClr val="09425E">
                      <a:shade val="67500"/>
                      <a:satMod val="115000"/>
                    </a:srgbClr>
                  </a:gs>
                  <a:gs pos="100000">
                    <a:srgbClr val="09425E">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 lastClr="FFFFFF"/>
                  </a:solidFill>
                  <a:effectLst/>
                  <a:uLnTx/>
                  <a:uFillTx/>
                  <a:latin typeface="微软雅黑"/>
                  <a:ea typeface="微软雅黑"/>
                  <a:cs typeface="+mn-cs"/>
                </a:endParaRPr>
              </a:p>
            </p:txBody>
          </p:sp>
        </p:grpSp>
        <p:sp>
          <p:nvSpPr>
            <p:cNvPr id="31" name="TextBox 33">
              <a:extLst>
                <a:ext uri="{FF2B5EF4-FFF2-40B4-BE49-F238E27FC236}">
                  <a16:creationId xmlns="" xmlns:a16="http://schemas.microsoft.com/office/drawing/2014/main" id="{7F8EC8AC-C545-48FE-B470-6E4872D7F8E9}"/>
                </a:ext>
              </a:extLst>
            </p:cNvPr>
            <p:cNvSpPr>
              <a:spLocks noChangeArrowheads="1"/>
            </p:cNvSpPr>
            <p:nvPr/>
          </p:nvSpPr>
          <p:spPr bwMode="auto">
            <a:xfrm>
              <a:off x="5260026" y="2592463"/>
              <a:ext cx="678823" cy="40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1200" kern="0" dirty="0">
                  <a:solidFill>
                    <a:sysClr val="window" lastClr="FFFFFF"/>
                  </a:solidFill>
                  <a:ea typeface="微软雅黑" panose="020B0503020204020204" pitchFamily="34" charset="-122"/>
                </a:rPr>
                <a:t>步骤一</a:t>
              </a:r>
              <a:endParaRPr lang="en-US" altLang="zh-CN" sz="1200" kern="0" dirty="0">
                <a:solidFill>
                  <a:sysClr val="window" lastClr="FFFFFF"/>
                </a:solidFill>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ysClr val="window" lastClr="FFFFFF"/>
                  </a:solidFill>
                  <a:effectLst/>
                  <a:uLnTx/>
                  <a:uFillTx/>
                  <a:ea typeface="微软雅黑" panose="020B0503020204020204" pitchFamily="34" charset="-122"/>
                </a:rPr>
                <a:t>借款</a:t>
              </a:r>
            </a:p>
          </p:txBody>
        </p:sp>
      </p:grpSp>
      <p:grpSp>
        <p:nvGrpSpPr>
          <p:cNvPr id="42" name="组合 41">
            <a:extLst>
              <a:ext uri="{FF2B5EF4-FFF2-40B4-BE49-F238E27FC236}">
                <a16:creationId xmlns="" xmlns:a16="http://schemas.microsoft.com/office/drawing/2014/main" id="{7CC417ED-E30E-4B27-9C70-4725FA80626B}"/>
              </a:ext>
            </a:extLst>
          </p:cNvPr>
          <p:cNvGrpSpPr/>
          <p:nvPr/>
        </p:nvGrpSpPr>
        <p:grpSpPr>
          <a:xfrm>
            <a:off x="5426127" y="2313118"/>
            <a:ext cx="1253228" cy="964591"/>
            <a:chOff x="5027106" y="2345385"/>
            <a:chExt cx="1172844" cy="902720"/>
          </a:xfrm>
        </p:grpSpPr>
        <p:grpSp>
          <p:nvGrpSpPr>
            <p:cNvPr id="43" name="组合 42">
              <a:extLst>
                <a:ext uri="{FF2B5EF4-FFF2-40B4-BE49-F238E27FC236}">
                  <a16:creationId xmlns="" xmlns:a16="http://schemas.microsoft.com/office/drawing/2014/main" id="{59B677BF-F69A-4C7B-A870-C92E02437546}"/>
                </a:ext>
              </a:extLst>
            </p:cNvPr>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45" name="等腰三角形 43">
                <a:extLst>
                  <a:ext uri="{FF2B5EF4-FFF2-40B4-BE49-F238E27FC236}">
                    <a16:creationId xmlns="" xmlns:a16="http://schemas.microsoft.com/office/drawing/2014/main" id="{BFD59B06-5CA8-4DA7-846C-8C0073FF03DA}"/>
                  </a:ext>
                </a:extLst>
              </p:cNvPr>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flip="none" rotWithShape="1">
                <a:gsLst>
                  <a:gs pos="0">
                    <a:srgbClr val="1F84BE">
                      <a:shade val="30000"/>
                      <a:satMod val="115000"/>
                    </a:srgbClr>
                  </a:gs>
                  <a:gs pos="50000">
                    <a:srgbClr val="1F84BE">
                      <a:shade val="67500"/>
                      <a:satMod val="115000"/>
                    </a:srgbClr>
                  </a:gs>
                  <a:gs pos="100000">
                    <a:srgbClr val="1F84BE">
                      <a:shade val="100000"/>
                      <a:satMod val="11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 lastClr="FFFFFF"/>
                  </a:solidFill>
                  <a:effectLst/>
                  <a:uLnTx/>
                  <a:uFillTx/>
                  <a:latin typeface="微软雅黑"/>
                  <a:ea typeface="微软雅黑"/>
                  <a:cs typeface="+mn-cs"/>
                </a:endParaRPr>
              </a:p>
            </p:txBody>
          </p:sp>
          <p:sp>
            <p:nvSpPr>
              <p:cNvPr id="46" name="等腰三角形 42">
                <a:extLst>
                  <a:ext uri="{FF2B5EF4-FFF2-40B4-BE49-F238E27FC236}">
                    <a16:creationId xmlns="" xmlns:a16="http://schemas.microsoft.com/office/drawing/2014/main" id="{57B5791D-5AD5-4BEB-9997-F7B0347BF522}"/>
                  </a:ext>
                </a:extLst>
              </p:cNvPr>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flip="none" rotWithShape="1">
                <a:gsLst>
                  <a:gs pos="0">
                    <a:srgbClr val="1F84BE">
                      <a:shade val="30000"/>
                      <a:satMod val="115000"/>
                    </a:srgbClr>
                  </a:gs>
                  <a:gs pos="50000">
                    <a:srgbClr val="1F84BE">
                      <a:shade val="67500"/>
                      <a:satMod val="115000"/>
                    </a:srgbClr>
                  </a:gs>
                  <a:gs pos="100000">
                    <a:srgbClr val="1F84BE">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 lastClr="FFFFFF"/>
                  </a:solidFill>
                  <a:effectLst/>
                  <a:uLnTx/>
                  <a:uFillTx/>
                  <a:latin typeface="微软雅黑"/>
                  <a:ea typeface="微软雅黑"/>
                  <a:cs typeface="+mn-cs"/>
                </a:endParaRPr>
              </a:p>
            </p:txBody>
          </p:sp>
        </p:grpSp>
        <p:sp>
          <p:nvSpPr>
            <p:cNvPr id="44" name="TextBox 33">
              <a:extLst>
                <a:ext uri="{FF2B5EF4-FFF2-40B4-BE49-F238E27FC236}">
                  <a16:creationId xmlns="" xmlns:a16="http://schemas.microsoft.com/office/drawing/2014/main" id="{97E33417-C6FC-4D97-954A-544A641057B4}"/>
                </a:ext>
              </a:extLst>
            </p:cNvPr>
            <p:cNvSpPr>
              <a:spLocks noChangeArrowheads="1"/>
            </p:cNvSpPr>
            <p:nvPr/>
          </p:nvSpPr>
          <p:spPr bwMode="auto">
            <a:xfrm>
              <a:off x="5312952" y="2601129"/>
              <a:ext cx="678823" cy="40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1200" kern="0" dirty="0">
                  <a:solidFill>
                    <a:sysClr val="window" lastClr="FFFFFF"/>
                  </a:solidFill>
                  <a:ea typeface="微软雅黑" panose="020B0503020204020204" pitchFamily="34" charset="-122"/>
                </a:rPr>
                <a:t>步骤二</a:t>
              </a:r>
              <a:endParaRPr lang="en-US" altLang="zh-CN" sz="1200" kern="0" dirty="0">
                <a:solidFill>
                  <a:sysClr val="window" lastClr="FFFFFF"/>
                </a:solidFill>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ysClr val="window" lastClr="FFFFFF"/>
                  </a:solidFill>
                  <a:effectLst/>
                  <a:uLnTx/>
                  <a:uFillTx/>
                  <a:ea typeface="微软雅黑" panose="020B0503020204020204" pitchFamily="34" charset="-122"/>
                </a:rPr>
                <a:t>入库</a:t>
              </a:r>
            </a:p>
          </p:txBody>
        </p:sp>
      </p:grpSp>
      <p:grpSp>
        <p:nvGrpSpPr>
          <p:cNvPr id="47" name="组合 46">
            <a:extLst>
              <a:ext uri="{FF2B5EF4-FFF2-40B4-BE49-F238E27FC236}">
                <a16:creationId xmlns="" xmlns:a16="http://schemas.microsoft.com/office/drawing/2014/main" id="{090097BF-D89D-4C8F-B395-0234F3D162F0}"/>
              </a:ext>
            </a:extLst>
          </p:cNvPr>
          <p:cNvGrpSpPr/>
          <p:nvPr/>
        </p:nvGrpSpPr>
        <p:grpSpPr>
          <a:xfrm>
            <a:off x="6672928" y="2345276"/>
            <a:ext cx="1253228" cy="964590"/>
            <a:chOff x="5027106" y="2345385"/>
            <a:chExt cx="1172844" cy="902720"/>
          </a:xfrm>
        </p:grpSpPr>
        <p:grpSp>
          <p:nvGrpSpPr>
            <p:cNvPr id="48" name="组合 47">
              <a:extLst>
                <a:ext uri="{FF2B5EF4-FFF2-40B4-BE49-F238E27FC236}">
                  <a16:creationId xmlns="" xmlns:a16="http://schemas.microsoft.com/office/drawing/2014/main" id="{74785A1A-5176-493D-99E6-055194C10E7B}"/>
                </a:ext>
              </a:extLst>
            </p:cNvPr>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50" name="等腰三角形 43">
                <a:extLst>
                  <a:ext uri="{FF2B5EF4-FFF2-40B4-BE49-F238E27FC236}">
                    <a16:creationId xmlns="" xmlns:a16="http://schemas.microsoft.com/office/drawing/2014/main" id="{830B89A0-F72C-457E-A492-6D38435D251D}"/>
                  </a:ext>
                </a:extLst>
              </p:cNvPr>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flip="none" rotWithShape="1">
                <a:gsLst>
                  <a:gs pos="0">
                    <a:srgbClr val="09425E">
                      <a:shade val="30000"/>
                      <a:satMod val="115000"/>
                    </a:srgbClr>
                  </a:gs>
                  <a:gs pos="50000">
                    <a:srgbClr val="09425E">
                      <a:shade val="67500"/>
                      <a:satMod val="115000"/>
                    </a:srgbClr>
                  </a:gs>
                  <a:gs pos="100000">
                    <a:srgbClr val="09425E">
                      <a:shade val="100000"/>
                      <a:satMod val="11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 lastClr="FFFFFF"/>
                  </a:solidFill>
                  <a:effectLst/>
                  <a:uLnTx/>
                  <a:uFillTx/>
                  <a:latin typeface="微软雅黑"/>
                  <a:ea typeface="微软雅黑"/>
                  <a:cs typeface="+mn-cs"/>
                </a:endParaRPr>
              </a:p>
            </p:txBody>
          </p:sp>
          <p:sp>
            <p:nvSpPr>
              <p:cNvPr id="51" name="等腰三角形 42">
                <a:extLst>
                  <a:ext uri="{FF2B5EF4-FFF2-40B4-BE49-F238E27FC236}">
                    <a16:creationId xmlns="" xmlns:a16="http://schemas.microsoft.com/office/drawing/2014/main" id="{CFB1810A-3C00-4266-B063-D20716DA5902}"/>
                  </a:ext>
                </a:extLst>
              </p:cNvPr>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flip="none" rotWithShape="1">
                <a:gsLst>
                  <a:gs pos="0">
                    <a:srgbClr val="09425E">
                      <a:shade val="30000"/>
                      <a:satMod val="115000"/>
                    </a:srgbClr>
                  </a:gs>
                  <a:gs pos="50000">
                    <a:srgbClr val="09425E">
                      <a:shade val="67500"/>
                      <a:satMod val="115000"/>
                    </a:srgbClr>
                  </a:gs>
                  <a:gs pos="100000">
                    <a:srgbClr val="09425E">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 lastClr="FFFFFF"/>
                  </a:solidFill>
                  <a:effectLst/>
                  <a:uLnTx/>
                  <a:uFillTx/>
                  <a:latin typeface="微软雅黑"/>
                  <a:ea typeface="微软雅黑"/>
                  <a:cs typeface="+mn-cs"/>
                </a:endParaRPr>
              </a:p>
            </p:txBody>
          </p:sp>
        </p:grpSp>
        <p:sp>
          <p:nvSpPr>
            <p:cNvPr id="49" name="TextBox 33">
              <a:extLst>
                <a:ext uri="{FF2B5EF4-FFF2-40B4-BE49-F238E27FC236}">
                  <a16:creationId xmlns="" xmlns:a16="http://schemas.microsoft.com/office/drawing/2014/main" id="{E5F1A14B-E258-4FD7-8400-28F33E7A4AC7}"/>
                </a:ext>
              </a:extLst>
            </p:cNvPr>
            <p:cNvSpPr>
              <a:spLocks noChangeArrowheads="1"/>
            </p:cNvSpPr>
            <p:nvPr/>
          </p:nvSpPr>
          <p:spPr bwMode="auto">
            <a:xfrm>
              <a:off x="5297357" y="2582708"/>
              <a:ext cx="656896" cy="40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1200" kern="0" dirty="0">
                  <a:solidFill>
                    <a:sysClr val="window" lastClr="FFFFFF"/>
                  </a:solidFill>
                  <a:ea typeface="微软雅黑" panose="020B0503020204020204" pitchFamily="34" charset="-122"/>
                </a:rPr>
                <a:t>步骤三</a:t>
              </a:r>
              <a:endParaRPr lang="en-US" altLang="zh-CN" sz="1200" kern="0" dirty="0">
                <a:solidFill>
                  <a:sysClr val="window" lastClr="FFFFFF"/>
                </a:solidFill>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ysClr val="window" lastClr="FFFFFF"/>
                  </a:solidFill>
                  <a:effectLst/>
                  <a:uLnTx/>
                  <a:uFillTx/>
                  <a:ea typeface="微软雅黑" panose="020B0503020204020204" pitchFamily="34" charset="-122"/>
                </a:rPr>
                <a:t>报销</a:t>
              </a:r>
            </a:p>
          </p:txBody>
        </p:sp>
      </p:grpSp>
    </p:spTree>
    <p:extLst>
      <p:ext uri="{BB962C8B-B14F-4D97-AF65-F5344CB8AC3E}">
        <p14:creationId xmlns:p14="http://schemas.microsoft.com/office/powerpoint/2010/main" val="2283009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A1595B7A-F0A0-47FA-A676-7837C5D17535}"/>
              </a:ext>
            </a:extLst>
          </p:cNvPr>
          <p:cNvSpPr/>
          <p:nvPr/>
        </p:nvSpPr>
        <p:spPr>
          <a:xfrm>
            <a:off x="0" y="798513"/>
            <a:ext cx="9144000" cy="5229225"/>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txBody>
          <a:bodyPr anchor="ctr"/>
          <a:lstStyle/>
          <a:p>
            <a:pPr algn="ctr" eaLnBrk="1" fontAlgn="auto" hangingPunct="1">
              <a:spcBef>
                <a:spcPts val="0"/>
              </a:spcBef>
              <a:spcAft>
                <a:spcPts val="0"/>
              </a:spcAft>
              <a:defRPr/>
            </a:pPr>
            <a:endParaRPr kumimoji="0" lang="zh-CN" altLang="en-US" sz="1200" b="0" kern="0">
              <a:solidFill>
                <a:sysClr val="window" lastClr="FFFFFF"/>
              </a:solidFill>
              <a:latin typeface="Arial"/>
              <a:ea typeface="微软雅黑"/>
            </a:endParaRPr>
          </a:p>
        </p:txBody>
      </p:sp>
      <p:sp>
        <p:nvSpPr>
          <p:cNvPr id="5" name="矩形 4">
            <a:extLst>
              <a:ext uri="{FF2B5EF4-FFF2-40B4-BE49-F238E27FC236}">
                <a16:creationId xmlns="" xmlns:a16="http://schemas.microsoft.com/office/drawing/2014/main" id="{2E304ECC-02F6-4DA0-9383-376F7EA44A19}"/>
              </a:ext>
            </a:extLst>
          </p:cNvPr>
          <p:cNvSpPr/>
          <p:nvPr/>
        </p:nvSpPr>
        <p:spPr>
          <a:xfrm>
            <a:off x="5002213" y="798513"/>
            <a:ext cx="4141787" cy="5229225"/>
          </a:xfrm>
          <a:prstGeom prst="rect">
            <a:avLst/>
          </a:prstGeom>
          <a:solidFill>
            <a:srgbClr val="1F84BE"/>
          </a:solidFill>
          <a:ln w="6350" cap="flat" cmpd="sng" algn="ctr">
            <a:noFill/>
            <a:prstDash val="solid"/>
            <a:miter lim="800000"/>
          </a:ln>
          <a:effectLst/>
        </p:spPr>
        <p:txBody>
          <a:bodyPr anchor="ctr"/>
          <a:lstStyle/>
          <a:p>
            <a:pPr algn="ctr" eaLnBrk="1" fontAlgn="auto" hangingPunct="1">
              <a:lnSpc>
                <a:spcPct val="90000"/>
              </a:lnSpc>
              <a:spcBef>
                <a:spcPts val="0"/>
              </a:spcBef>
              <a:spcAft>
                <a:spcPts val="0"/>
              </a:spcAft>
              <a:defRPr/>
            </a:pPr>
            <a:endParaRPr lang="zh-CN" altLang="en-US" sz="9800" kern="0" dirty="0">
              <a:solidFill>
                <a:sysClr val="window" lastClr="FFFFFF"/>
              </a:solidFill>
              <a:latin typeface="Arial"/>
              <a:ea typeface="微软雅黑"/>
            </a:endParaRPr>
          </a:p>
        </p:txBody>
      </p:sp>
      <p:sp>
        <p:nvSpPr>
          <p:cNvPr id="6" name="剪去单角的矩形 19">
            <a:extLst>
              <a:ext uri="{FF2B5EF4-FFF2-40B4-BE49-F238E27FC236}">
                <a16:creationId xmlns="" xmlns:a16="http://schemas.microsoft.com/office/drawing/2014/main" id="{CC9E9798-C0EB-45E0-BC2C-DB74D4A4FBB8}"/>
              </a:ext>
            </a:extLst>
          </p:cNvPr>
          <p:cNvSpPr/>
          <p:nvPr/>
        </p:nvSpPr>
        <p:spPr>
          <a:xfrm flipH="1" flipV="1">
            <a:off x="4629150" y="1268412"/>
            <a:ext cx="4514850" cy="1220787"/>
          </a:xfrm>
          <a:prstGeom prst="snip1Rect">
            <a:avLst>
              <a:gd name="adj" fmla="val 26757"/>
            </a:avLst>
          </a:prstGeom>
          <a:solidFill>
            <a:srgbClr val="09425E"/>
          </a:solidFill>
          <a:ln w="635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200" b="0" kern="0">
              <a:solidFill>
                <a:sysClr val="window" lastClr="FFFFFF"/>
              </a:solidFill>
              <a:latin typeface="Arial"/>
              <a:ea typeface="微软雅黑"/>
            </a:endParaRPr>
          </a:p>
        </p:txBody>
      </p:sp>
      <p:sp>
        <p:nvSpPr>
          <p:cNvPr id="7" name="直角三角形 6">
            <a:extLst>
              <a:ext uri="{FF2B5EF4-FFF2-40B4-BE49-F238E27FC236}">
                <a16:creationId xmlns="" xmlns:a16="http://schemas.microsoft.com/office/drawing/2014/main" id="{039FCBBD-EBDC-4145-A9CD-AAD575D09E87}"/>
              </a:ext>
            </a:extLst>
          </p:cNvPr>
          <p:cNvSpPr/>
          <p:nvPr/>
        </p:nvSpPr>
        <p:spPr>
          <a:xfrm flipH="1" flipV="1">
            <a:off x="4618038" y="2154238"/>
            <a:ext cx="347662" cy="346075"/>
          </a:xfrm>
          <a:prstGeom prst="rtTriangle">
            <a:avLst/>
          </a:prstGeom>
          <a:solidFill>
            <a:sysClr val="window" lastClr="FFFFFF"/>
          </a:solidFill>
          <a:ln w="635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200" b="0" kern="0">
              <a:solidFill>
                <a:sysClr val="window" lastClr="FFFFFF"/>
              </a:solidFill>
              <a:latin typeface="Arial"/>
              <a:ea typeface="微软雅黑"/>
            </a:endParaRPr>
          </a:p>
        </p:txBody>
      </p:sp>
      <p:sp>
        <p:nvSpPr>
          <p:cNvPr id="8" name="矩形 7">
            <a:extLst>
              <a:ext uri="{FF2B5EF4-FFF2-40B4-BE49-F238E27FC236}">
                <a16:creationId xmlns="" xmlns:a16="http://schemas.microsoft.com/office/drawing/2014/main" id="{3A99D6DA-205F-431E-B878-4C3788FB2F53}"/>
              </a:ext>
            </a:extLst>
          </p:cNvPr>
          <p:cNvSpPr/>
          <p:nvPr/>
        </p:nvSpPr>
        <p:spPr>
          <a:xfrm>
            <a:off x="7221538" y="1884363"/>
            <a:ext cx="1004887" cy="585787"/>
          </a:xfrm>
          <a:prstGeom prst="rect">
            <a:avLst/>
          </a:prstGeom>
          <a:effectLst/>
        </p:spPr>
        <p:txBody>
          <a:bodyPr wrap="none">
            <a:spAutoFit/>
          </a:bodyPr>
          <a:lstStyle/>
          <a:p>
            <a:pPr algn="r" eaLnBrk="1" fontAlgn="auto" hangingPunct="1">
              <a:spcBef>
                <a:spcPts val="0"/>
              </a:spcBef>
              <a:spcAft>
                <a:spcPts val="0"/>
              </a:spcAft>
              <a:defRPr/>
            </a:pPr>
            <a:r>
              <a:rPr kumimoji="0" lang="zh-CN" altLang="en-US" sz="3200" b="0" kern="0" dirty="0">
                <a:solidFill>
                  <a:sysClr val="window" lastClr="FFFFFF"/>
                </a:solidFill>
                <a:ea typeface="微软雅黑" panose="020B0503020204020204" pitchFamily="34" charset="-122"/>
              </a:rPr>
              <a:t>目录</a:t>
            </a:r>
          </a:p>
        </p:txBody>
      </p:sp>
      <p:sp>
        <p:nvSpPr>
          <p:cNvPr id="9" name="矩形 8">
            <a:extLst>
              <a:ext uri="{FF2B5EF4-FFF2-40B4-BE49-F238E27FC236}">
                <a16:creationId xmlns="" xmlns:a16="http://schemas.microsoft.com/office/drawing/2014/main" id="{7C50D0D4-887F-4380-8B9D-2788332C73F1}"/>
              </a:ext>
            </a:extLst>
          </p:cNvPr>
          <p:cNvSpPr/>
          <p:nvPr/>
        </p:nvSpPr>
        <p:spPr>
          <a:xfrm>
            <a:off x="5624513" y="1436688"/>
            <a:ext cx="2601912" cy="584200"/>
          </a:xfrm>
          <a:prstGeom prst="rect">
            <a:avLst/>
          </a:prstGeom>
          <a:effectLst/>
        </p:spPr>
        <p:txBody>
          <a:bodyPr wrap="none">
            <a:spAutoFit/>
          </a:bodyPr>
          <a:lstStyle/>
          <a:p>
            <a:pPr algn="r" eaLnBrk="1" fontAlgn="auto" hangingPunct="1">
              <a:spcBef>
                <a:spcPts val="0"/>
              </a:spcBef>
              <a:spcAft>
                <a:spcPts val="0"/>
              </a:spcAft>
              <a:defRPr/>
            </a:pPr>
            <a:r>
              <a:rPr kumimoji="0" lang="en-US" altLang="zh-CN" sz="3200" b="0" kern="0" dirty="0">
                <a:solidFill>
                  <a:sysClr val="window" lastClr="FFFFFF"/>
                </a:solidFill>
                <a:latin typeface="Agency FB" panose="020B0503020202020204" pitchFamily="34" charset="0"/>
                <a:ea typeface="微软雅黑" panose="020B0503020204020204" pitchFamily="34" charset="-122"/>
                <a:cs typeface="Arial" panose="020B0604020202020204" pitchFamily="34" charset="0"/>
              </a:rPr>
              <a:t>DIRECTORY</a:t>
            </a:r>
            <a:endParaRPr kumimoji="0" lang="zh-CN" altLang="en-US" sz="3200" b="0" kern="0" dirty="0">
              <a:solidFill>
                <a:sysClr val="window" lastClr="FFFFFF"/>
              </a:solidFill>
              <a:latin typeface="Agency FB" panose="020B0503020202020204" pitchFamily="34" charset="0"/>
              <a:ea typeface="微软雅黑" panose="020B0503020204020204" pitchFamily="34" charset="-122"/>
              <a:cs typeface="Arial" panose="020B0604020202020204" pitchFamily="34" charset="0"/>
            </a:endParaRPr>
          </a:p>
        </p:txBody>
      </p:sp>
      <p:sp>
        <p:nvSpPr>
          <p:cNvPr id="10" name="矩形 259">
            <a:extLst>
              <a:ext uri="{FF2B5EF4-FFF2-40B4-BE49-F238E27FC236}">
                <a16:creationId xmlns="" xmlns:a16="http://schemas.microsoft.com/office/drawing/2014/main" id="{BFA27A91-4E26-4CD1-A27B-282F75D47576}"/>
              </a:ext>
            </a:extLst>
          </p:cNvPr>
          <p:cNvSpPr>
            <a:spLocks noChangeArrowheads="1"/>
          </p:cNvSpPr>
          <p:nvPr/>
        </p:nvSpPr>
        <p:spPr bwMode="auto">
          <a:xfrm>
            <a:off x="6262688" y="3257550"/>
            <a:ext cx="2486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Font typeface="Arial" panose="020B0604020202020204" pitchFamily="34" charset="0"/>
              <a:buNone/>
              <a:defRPr/>
            </a:pPr>
            <a:r>
              <a:rPr lang="zh-CN" altLang="en-US" sz="1800" kern="0" dirty="0">
                <a:solidFill>
                  <a:srgbClr val="FF0000"/>
                </a:solidFill>
                <a:latin typeface="Arial" panose="020B0604020202020204" pitchFamily="34" charset="0"/>
                <a:cs typeface="+mn-ea"/>
                <a:sym typeface="+mn-lt"/>
              </a:rPr>
              <a:t>系统总体介绍</a:t>
            </a:r>
          </a:p>
        </p:txBody>
      </p:sp>
      <p:sp>
        <p:nvSpPr>
          <p:cNvPr id="11" name="矩形 259">
            <a:extLst>
              <a:ext uri="{FF2B5EF4-FFF2-40B4-BE49-F238E27FC236}">
                <a16:creationId xmlns="" xmlns:a16="http://schemas.microsoft.com/office/drawing/2014/main" id="{A943EFBE-D373-4846-B440-FE5BEBE278AB}"/>
              </a:ext>
            </a:extLst>
          </p:cNvPr>
          <p:cNvSpPr>
            <a:spLocks noChangeArrowheads="1"/>
          </p:cNvSpPr>
          <p:nvPr/>
        </p:nvSpPr>
        <p:spPr bwMode="auto">
          <a:xfrm>
            <a:off x="5789613" y="3213100"/>
            <a:ext cx="60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spcAft>
                <a:spcPts val="0"/>
              </a:spcAft>
              <a:buFont typeface="Arial" panose="020B0604020202020204" pitchFamily="34" charset="0"/>
              <a:buNone/>
              <a:defRPr/>
            </a:pPr>
            <a:r>
              <a:rPr kumimoji="0" lang="en-US" altLang="zh-CN" sz="2400" b="0" kern="0" dirty="0">
                <a:solidFill>
                  <a:sysClr val="window" lastClr="FFFFFF"/>
                </a:solidFill>
                <a:latin typeface="Agency FB" panose="020B0503020202020204" pitchFamily="34" charset="0"/>
                <a:cs typeface="+mn-ea"/>
                <a:sym typeface="+mn-lt"/>
              </a:rPr>
              <a:t>01</a:t>
            </a:r>
            <a:endParaRPr kumimoji="0" lang="zh-CN" altLang="en-US" sz="2400" b="0" kern="0" cap="all" dirty="0">
              <a:solidFill>
                <a:sysClr val="window" lastClr="FFFFFF"/>
              </a:solidFill>
              <a:latin typeface="Agency FB" panose="020B0503020202020204" pitchFamily="34" charset="0"/>
              <a:cs typeface="Arial" panose="020B0604020202020204" pitchFamily="34" charset="0"/>
            </a:endParaRPr>
          </a:p>
        </p:txBody>
      </p:sp>
      <p:sp>
        <p:nvSpPr>
          <p:cNvPr id="12" name="矩形 259">
            <a:extLst>
              <a:ext uri="{FF2B5EF4-FFF2-40B4-BE49-F238E27FC236}">
                <a16:creationId xmlns="" xmlns:a16="http://schemas.microsoft.com/office/drawing/2014/main" id="{1C242131-204D-438F-A4FF-61878590FA0E}"/>
              </a:ext>
            </a:extLst>
          </p:cNvPr>
          <p:cNvSpPr>
            <a:spLocks noChangeArrowheads="1"/>
          </p:cNvSpPr>
          <p:nvPr/>
        </p:nvSpPr>
        <p:spPr bwMode="auto">
          <a:xfrm>
            <a:off x="6262688" y="3937000"/>
            <a:ext cx="2701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defRPr/>
            </a:pPr>
            <a:r>
              <a:rPr lang="zh-CN" altLang="en-US" sz="1800" kern="0" dirty="0">
                <a:solidFill>
                  <a:sysClr val="window" lastClr="FFFFFF"/>
                </a:solidFill>
                <a:latin typeface="Arial" panose="020B0604020202020204" pitchFamily="34" charset="0"/>
                <a:cs typeface="+mn-ea"/>
                <a:sym typeface="+mn-lt"/>
              </a:rPr>
              <a:t>系统功能介绍</a:t>
            </a:r>
          </a:p>
        </p:txBody>
      </p:sp>
      <p:sp>
        <p:nvSpPr>
          <p:cNvPr id="13" name="矩形 259">
            <a:extLst>
              <a:ext uri="{FF2B5EF4-FFF2-40B4-BE49-F238E27FC236}">
                <a16:creationId xmlns="" xmlns:a16="http://schemas.microsoft.com/office/drawing/2014/main" id="{60AFA259-5B3C-40C6-8111-D83CEE078EBA}"/>
              </a:ext>
            </a:extLst>
          </p:cNvPr>
          <p:cNvSpPr>
            <a:spLocks noChangeArrowheads="1"/>
          </p:cNvSpPr>
          <p:nvPr/>
        </p:nvSpPr>
        <p:spPr bwMode="auto">
          <a:xfrm>
            <a:off x="5789613" y="3892550"/>
            <a:ext cx="60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spcAft>
                <a:spcPts val="0"/>
              </a:spcAft>
              <a:buFont typeface="Arial" panose="020B0604020202020204" pitchFamily="34" charset="0"/>
              <a:buNone/>
              <a:defRPr/>
            </a:pPr>
            <a:r>
              <a:rPr kumimoji="0" lang="en-US" altLang="zh-CN" sz="2400" b="0" kern="0" dirty="0">
                <a:solidFill>
                  <a:sysClr val="window" lastClr="FFFFFF"/>
                </a:solidFill>
                <a:latin typeface="Agency FB" panose="020B0503020202020204" pitchFamily="34" charset="0"/>
                <a:cs typeface="+mn-ea"/>
                <a:sym typeface="+mn-lt"/>
              </a:rPr>
              <a:t>02</a:t>
            </a:r>
            <a:endParaRPr kumimoji="0" lang="zh-CN" altLang="en-US" sz="2400" b="0" kern="0" cap="all" dirty="0">
              <a:solidFill>
                <a:sysClr val="window" lastClr="FFFFFF"/>
              </a:solidFill>
              <a:latin typeface="Agency FB" panose="020B0503020202020204" pitchFamily="34" charset="0"/>
              <a:cs typeface="Arial" panose="020B0604020202020204" pitchFamily="34" charset="0"/>
            </a:endParaRPr>
          </a:p>
        </p:txBody>
      </p:sp>
      <p:sp>
        <p:nvSpPr>
          <p:cNvPr id="14" name="矩形 259">
            <a:extLst>
              <a:ext uri="{FF2B5EF4-FFF2-40B4-BE49-F238E27FC236}">
                <a16:creationId xmlns="" xmlns:a16="http://schemas.microsoft.com/office/drawing/2014/main" id="{DDCC03A9-9DF8-4F7C-B345-82AF1BD4CA9D}"/>
              </a:ext>
            </a:extLst>
          </p:cNvPr>
          <p:cNvSpPr>
            <a:spLocks noChangeArrowheads="1"/>
          </p:cNvSpPr>
          <p:nvPr/>
        </p:nvSpPr>
        <p:spPr bwMode="auto">
          <a:xfrm>
            <a:off x="6262688" y="4625346"/>
            <a:ext cx="2701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defRPr/>
            </a:pPr>
            <a:r>
              <a:rPr lang="zh-CN" altLang="en-US" sz="1800" kern="0" dirty="0">
                <a:solidFill>
                  <a:sysClr val="window" lastClr="FFFFFF"/>
                </a:solidFill>
                <a:latin typeface="Arial" panose="020B0604020202020204" pitchFamily="34" charset="0"/>
                <a:cs typeface="+mn-ea"/>
                <a:sym typeface="+mn-lt"/>
              </a:rPr>
              <a:t>标准业务处理说明</a:t>
            </a:r>
          </a:p>
        </p:txBody>
      </p:sp>
      <p:sp>
        <p:nvSpPr>
          <p:cNvPr id="15" name="矩形 259">
            <a:extLst>
              <a:ext uri="{FF2B5EF4-FFF2-40B4-BE49-F238E27FC236}">
                <a16:creationId xmlns="" xmlns:a16="http://schemas.microsoft.com/office/drawing/2014/main" id="{574BBFB9-3205-4B83-8FBB-EF86C728584A}"/>
              </a:ext>
            </a:extLst>
          </p:cNvPr>
          <p:cNvSpPr>
            <a:spLocks noChangeArrowheads="1"/>
          </p:cNvSpPr>
          <p:nvPr/>
        </p:nvSpPr>
        <p:spPr bwMode="auto">
          <a:xfrm>
            <a:off x="5789613" y="4580896"/>
            <a:ext cx="60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spcAft>
                <a:spcPts val="0"/>
              </a:spcAft>
              <a:buFont typeface="Arial" panose="020B0604020202020204" pitchFamily="34" charset="0"/>
              <a:buNone/>
              <a:defRPr/>
            </a:pPr>
            <a:r>
              <a:rPr kumimoji="0" lang="en-US" altLang="zh-CN" sz="2400" b="0" kern="0" dirty="0">
                <a:solidFill>
                  <a:sysClr val="window" lastClr="FFFFFF"/>
                </a:solidFill>
                <a:latin typeface="Agency FB" panose="020B0503020202020204" pitchFamily="34" charset="0"/>
                <a:cs typeface="+mn-ea"/>
                <a:sym typeface="+mn-lt"/>
              </a:rPr>
              <a:t>03</a:t>
            </a:r>
            <a:endParaRPr kumimoji="0" lang="zh-CN" altLang="en-US" sz="2400" b="0" kern="0" cap="all" dirty="0">
              <a:solidFill>
                <a:sysClr val="window" lastClr="FFFFFF"/>
              </a:solidFill>
              <a:latin typeface="Agency FB" panose="020B0503020202020204" pitchFamily="34" charset="0"/>
              <a:cs typeface="Arial" panose="020B0604020202020204" pitchFamily="34" charset="0"/>
            </a:endParaRPr>
          </a:p>
        </p:txBody>
      </p:sp>
    </p:spTree>
    <p:extLst>
      <p:ext uri="{BB962C8B-B14F-4D97-AF65-F5344CB8AC3E}">
        <p14:creationId xmlns:p14="http://schemas.microsoft.com/office/powerpoint/2010/main" val="103404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1000" fill="hold"/>
                                        <p:tgtEl>
                                          <p:spTgt spid="10"/>
                                        </p:tgtEl>
                                        <p:attrNameLst>
                                          <p:attrName>fillcolor</p:attrName>
                                        </p:attrNameLst>
                                      </p:cBhvr>
                                      <p:to>
                                        <a:schemeClr val="accent2"/>
                                      </p:to>
                                    </p:animClr>
                                    <p:set>
                                      <p:cBhvr>
                                        <p:cTn id="7" dur="1000" fill="hold"/>
                                        <p:tgtEl>
                                          <p:spTgt spid="10"/>
                                        </p:tgtEl>
                                        <p:attrNameLst>
                                          <p:attrName>fill.type</p:attrName>
                                        </p:attrNameLst>
                                      </p:cBhvr>
                                      <p:to>
                                        <p:strVal val="solid"/>
                                      </p:to>
                                    </p:set>
                                    <p:set>
                                      <p:cBhvr>
                                        <p:cTn id="8" dur="1000"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22">
            <a:extLst>
              <a:ext uri="{FF2B5EF4-FFF2-40B4-BE49-F238E27FC236}">
                <a16:creationId xmlns="" xmlns:a16="http://schemas.microsoft.com/office/drawing/2014/main" id="{C7F08A64-8FD4-4228-8B5B-F7B8C371B73B}"/>
              </a:ext>
            </a:extLst>
          </p:cNvPr>
          <p:cNvSpPr/>
          <p:nvPr/>
        </p:nvSpPr>
        <p:spPr>
          <a:xfrm>
            <a:off x="247164" y="2354795"/>
            <a:ext cx="3456000" cy="3647869"/>
          </a:xfrm>
          <a:prstGeom prst="roundRect">
            <a:avLst/>
          </a:prstGeom>
          <a:noFill/>
          <a:ln w="127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latin typeface="微软雅黑" pitchFamily="34" charset="-122"/>
              <a:ea typeface="微软雅黑" pitchFamily="34" charset="-122"/>
              <a:cs typeface="+mn-cs"/>
            </a:endParaRPr>
          </a:p>
        </p:txBody>
      </p:sp>
      <p:grpSp>
        <p:nvGrpSpPr>
          <p:cNvPr id="33" name="组合 32">
            <a:extLst>
              <a:ext uri="{FF2B5EF4-FFF2-40B4-BE49-F238E27FC236}">
                <a16:creationId xmlns="" xmlns:a16="http://schemas.microsoft.com/office/drawing/2014/main" id="{78F0604C-CB84-40AB-8A64-26385D601892}"/>
              </a:ext>
            </a:extLst>
          </p:cNvPr>
          <p:cNvGrpSpPr/>
          <p:nvPr/>
        </p:nvGrpSpPr>
        <p:grpSpPr>
          <a:xfrm>
            <a:off x="1319954" y="1222913"/>
            <a:ext cx="1447442" cy="1447442"/>
            <a:chOff x="304800" y="673100"/>
            <a:chExt cx="4000500" cy="4000500"/>
          </a:xfrm>
          <a:effectLst>
            <a:outerShdw blurRad="444500" dist="254000" dir="8100000" algn="tr" rotWithShape="0">
              <a:prstClr val="black">
                <a:alpha val="50000"/>
              </a:prstClr>
            </a:outerShdw>
          </a:effectLst>
        </p:grpSpPr>
        <p:sp>
          <p:nvSpPr>
            <p:cNvPr id="34" name="同心圆 24">
              <a:extLst>
                <a:ext uri="{FF2B5EF4-FFF2-40B4-BE49-F238E27FC236}">
                  <a16:creationId xmlns="" xmlns:a16="http://schemas.microsoft.com/office/drawing/2014/main" id="{9D90BFBF-022C-4FE6-A17F-DC7AABB04FAF}"/>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latin typeface="微软雅黑" pitchFamily="34" charset="-122"/>
                <a:ea typeface="微软雅黑" pitchFamily="34" charset="-122"/>
                <a:cs typeface="+mn-cs"/>
              </a:endParaRPr>
            </a:p>
          </p:txBody>
        </p:sp>
        <p:sp>
          <p:nvSpPr>
            <p:cNvPr id="35" name="椭圆 34">
              <a:extLst>
                <a:ext uri="{FF2B5EF4-FFF2-40B4-BE49-F238E27FC236}">
                  <a16:creationId xmlns="" xmlns:a16="http://schemas.microsoft.com/office/drawing/2014/main" id="{8FA63A7C-1ACF-4A60-A876-532BCF5EB6AB}"/>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latin typeface="微软雅黑" pitchFamily="34" charset="-122"/>
                <a:ea typeface="微软雅黑" pitchFamily="34" charset="-122"/>
                <a:cs typeface="+mn-cs"/>
              </a:endParaRPr>
            </a:p>
          </p:txBody>
        </p:sp>
      </p:grpSp>
      <p:sp>
        <p:nvSpPr>
          <p:cNvPr id="37" name="矩形 36">
            <a:extLst>
              <a:ext uri="{FF2B5EF4-FFF2-40B4-BE49-F238E27FC236}">
                <a16:creationId xmlns="" xmlns:a16="http://schemas.microsoft.com/office/drawing/2014/main" id="{3C13419F-8AC3-49F0-AD8B-0B70FE4B3F24}"/>
              </a:ext>
            </a:extLst>
          </p:cNvPr>
          <p:cNvSpPr/>
          <p:nvPr/>
        </p:nvSpPr>
        <p:spPr>
          <a:xfrm>
            <a:off x="1465976" y="1650976"/>
            <a:ext cx="1194370" cy="646331"/>
          </a:xfrm>
          <a:prstGeom prst="rect">
            <a:avLst/>
          </a:prstGeom>
        </p:spPr>
        <p:txBody>
          <a:bodyPr wrap="square">
            <a:spAutoFit/>
          </a:bodyPr>
          <a:lstStyle/>
          <a:p>
            <a:pPr lvl="0" algn="ctr">
              <a:defRPr/>
            </a:pPr>
            <a:r>
              <a:rPr lang="zh-CN" altLang="en-US" b="1" kern="0" dirty="0">
                <a:solidFill>
                  <a:sysClr val="windowText" lastClr="000000">
                    <a:lumMod val="65000"/>
                    <a:lumOff val="35000"/>
                  </a:sysClr>
                </a:solidFill>
                <a:latin typeface="微软雅黑" pitchFamily="34" charset="-122"/>
                <a:ea typeface="微软雅黑" pitchFamily="34" charset="-122"/>
              </a:rPr>
              <a:t>业务场景示例</a:t>
            </a:r>
            <a:endParaRPr kumimoji="0" lang="zh-CN" altLang="en-US" sz="1800" b="1" i="0" u="none" strike="noStrike" kern="0" cap="none" spc="0" normalizeH="0" baseline="0" noProof="0" dirty="0">
              <a:ln>
                <a:noFill/>
              </a:ln>
              <a:solidFill>
                <a:sysClr val="windowText" lastClr="000000">
                  <a:lumMod val="65000"/>
                  <a:lumOff val="35000"/>
                </a:sysClr>
              </a:solidFill>
              <a:effectLst/>
              <a:uLnTx/>
              <a:uFillTx/>
              <a:latin typeface="微软雅黑" pitchFamily="34" charset="-122"/>
              <a:ea typeface="微软雅黑" pitchFamily="34" charset="-122"/>
            </a:endParaRPr>
          </a:p>
        </p:txBody>
      </p:sp>
      <p:sp>
        <p:nvSpPr>
          <p:cNvPr id="38" name="TextBox 40">
            <a:extLst>
              <a:ext uri="{FF2B5EF4-FFF2-40B4-BE49-F238E27FC236}">
                <a16:creationId xmlns="" xmlns:a16="http://schemas.microsoft.com/office/drawing/2014/main" id="{711A9E22-983F-4F59-9270-F41FD5E4425E}"/>
              </a:ext>
            </a:extLst>
          </p:cNvPr>
          <p:cNvSpPr txBox="1"/>
          <p:nvPr/>
        </p:nvSpPr>
        <p:spPr>
          <a:xfrm>
            <a:off x="391132" y="2900276"/>
            <a:ext cx="3096016" cy="3102388"/>
          </a:xfrm>
          <a:prstGeom prst="rect">
            <a:avLst/>
          </a:prstGeom>
          <a:noFill/>
        </p:spPr>
        <p:txBody>
          <a:bodyPr wrap="square" lIns="0" tIns="0" rIns="0" bIns="0" rtlCol="0">
            <a:spAutoFit/>
          </a:bodyPr>
          <a:lstStyle/>
          <a:p>
            <a:pPr marL="285750" lvl="0" indent="-285750">
              <a:lnSpc>
                <a:spcPct val="150000"/>
              </a:lnSpc>
              <a:buFont typeface="Wingdings" panose="05000000000000000000" pitchFamily="2" charset="2"/>
              <a:buChar char="u"/>
              <a:defRPr/>
            </a:pPr>
            <a:r>
              <a:rPr lang="zh-CN" altLang="en-US" kern="0" dirty="0">
                <a:solidFill>
                  <a:sysClr val="windowText" lastClr="000000">
                    <a:lumMod val="65000"/>
                    <a:lumOff val="35000"/>
                  </a:sysClr>
                </a:solidFill>
                <a:latin typeface="微软雅黑" pitchFamily="34" charset="-122"/>
                <a:ea typeface="微软雅黑" pitchFamily="34" charset="-122"/>
              </a:rPr>
              <a:t>某课题组需要采购一台服务器，采购价格</a:t>
            </a:r>
            <a:r>
              <a:rPr lang="en-US" altLang="zh-CN" kern="0" dirty="0">
                <a:solidFill>
                  <a:sysClr val="windowText" lastClr="000000">
                    <a:lumMod val="65000"/>
                    <a:lumOff val="35000"/>
                  </a:sysClr>
                </a:solidFill>
                <a:latin typeface="微软雅黑" pitchFamily="34" charset="-122"/>
                <a:ea typeface="微软雅黑" pitchFamily="34" charset="-122"/>
              </a:rPr>
              <a:t>9.8</a:t>
            </a:r>
            <a:r>
              <a:rPr lang="zh-CN" altLang="en-US" kern="0" dirty="0">
                <a:solidFill>
                  <a:sysClr val="windowText" lastClr="000000">
                    <a:lumMod val="65000"/>
                    <a:lumOff val="35000"/>
                  </a:sysClr>
                </a:solidFill>
                <a:latin typeface="微软雅黑" pitchFamily="34" charset="-122"/>
                <a:ea typeface="微软雅黑" pitchFamily="34" charset="-122"/>
              </a:rPr>
              <a:t>万元，在采购申请审批系统里提交采购申请。</a:t>
            </a:r>
            <a:endParaRPr lang="en-US" altLang="zh-CN" kern="0" dirty="0">
              <a:solidFill>
                <a:sysClr val="windowText" lastClr="000000">
                  <a:lumMod val="65000"/>
                  <a:lumOff val="35000"/>
                </a:sysClr>
              </a:solidFill>
              <a:latin typeface="微软雅黑" pitchFamily="34" charset="-122"/>
              <a:ea typeface="微软雅黑" pitchFamily="34" charset="-122"/>
            </a:endParaRPr>
          </a:p>
          <a:p>
            <a:pPr marL="285750" lvl="0" indent="-285750">
              <a:lnSpc>
                <a:spcPct val="130000"/>
              </a:lnSpc>
              <a:buFont typeface="Wingdings" panose="05000000000000000000" pitchFamily="2" charset="2"/>
              <a:buChar char="Ø"/>
              <a:defRPr/>
            </a:pPr>
            <a:r>
              <a:rPr lang="en-US" altLang="zh-CN" kern="0" dirty="0" smtClean="0">
                <a:solidFill>
                  <a:sysClr val="windowText" lastClr="000000">
                    <a:lumMod val="65000"/>
                    <a:lumOff val="35000"/>
                  </a:sysClr>
                </a:solidFill>
                <a:latin typeface="微软雅黑" pitchFamily="34" charset="-122"/>
                <a:ea typeface="微软雅黑" pitchFamily="34" charset="-122"/>
              </a:rPr>
              <a:t>6</a:t>
            </a:r>
            <a:r>
              <a:rPr lang="zh-CN" altLang="en-US" kern="0" dirty="0">
                <a:solidFill>
                  <a:sysClr val="windowText" lastClr="000000">
                    <a:lumMod val="65000"/>
                    <a:lumOff val="35000"/>
                  </a:sysClr>
                </a:solidFill>
                <a:latin typeface="微软雅黑" pitchFamily="34" charset="-122"/>
                <a:ea typeface="微软雅黑" pitchFamily="34" charset="-122"/>
              </a:rPr>
              <a:t>月</a:t>
            </a:r>
            <a:r>
              <a:rPr lang="en-US" altLang="zh-CN" kern="0" dirty="0">
                <a:solidFill>
                  <a:sysClr val="windowText" lastClr="000000">
                    <a:lumMod val="65000"/>
                    <a:lumOff val="35000"/>
                  </a:sysClr>
                </a:solidFill>
                <a:latin typeface="微软雅黑" pitchFamily="34" charset="-122"/>
                <a:ea typeface="微软雅黑" pitchFamily="34" charset="-122"/>
              </a:rPr>
              <a:t>3</a:t>
            </a:r>
            <a:r>
              <a:rPr lang="zh-CN" altLang="en-US" kern="0" dirty="0">
                <a:solidFill>
                  <a:sysClr val="windowText" lastClr="000000">
                    <a:lumMod val="65000"/>
                    <a:lumOff val="35000"/>
                  </a:sysClr>
                </a:solidFill>
                <a:latin typeface="微软雅黑" pitchFamily="34" charset="-122"/>
                <a:ea typeface="微软雅黑" pitchFamily="34" charset="-122"/>
              </a:rPr>
              <a:t>日需要预付货款</a:t>
            </a:r>
            <a:r>
              <a:rPr lang="en-US" altLang="zh-CN" kern="0" dirty="0">
                <a:solidFill>
                  <a:sysClr val="windowText" lastClr="000000">
                    <a:lumMod val="65000"/>
                    <a:lumOff val="35000"/>
                  </a:sysClr>
                </a:solidFill>
                <a:latin typeface="微软雅黑" pitchFamily="34" charset="-122"/>
                <a:ea typeface="微软雅黑" pitchFamily="34" charset="-122"/>
              </a:rPr>
              <a:t>5</a:t>
            </a:r>
            <a:r>
              <a:rPr lang="zh-CN" altLang="en-US" kern="0" dirty="0">
                <a:solidFill>
                  <a:sysClr val="windowText" lastClr="000000">
                    <a:lumMod val="65000"/>
                    <a:lumOff val="35000"/>
                  </a:sysClr>
                </a:solidFill>
                <a:latin typeface="微软雅黑" pitchFamily="34" charset="-122"/>
                <a:ea typeface="微软雅黑" pitchFamily="34" charset="-122"/>
              </a:rPr>
              <a:t>万元。</a:t>
            </a:r>
            <a:endParaRPr lang="en-US" altLang="zh-CN" kern="0" dirty="0">
              <a:solidFill>
                <a:sysClr val="windowText" lastClr="000000">
                  <a:lumMod val="65000"/>
                  <a:lumOff val="35000"/>
                </a:sysClr>
              </a:solidFill>
              <a:latin typeface="微软雅黑" pitchFamily="34" charset="-122"/>
              <a:ea typeface="微软雅黑" pitchFamily="34" charset="-122"/>
            </a:endParaRPr>
          </a:p>
          <a:p>
            <a:pPr marL="285750" lvl="0" indent="-285750">
              <a:lnSpc>
                <a:spcPct val="130000"/>
              </a:lnSpc>
              <a:buFont typeface="Wingdings" panose="05000000000000000000" pitchFamily="2" charset="2"/>
              <a:buChar char="Ø"/>
              <a:defRPr/>
            </a:pPr>
            <a:r>
              <a:rPr lang="en-US" altLang="zh-CN" kern="0" dirty="0">
                <a:solidFill>
                  <a:sysClr val="windowText" lastClr="000000">
                    <a:lumMod val="65000"/>
                    <a:lumOff val="35000"/>
                  </a:sysClr>
                </a:solidFill>
                <a:latin typeface="微软雅黑" pitchFamily="34" charset="-122"/>
                <a:ea typeface="微软雅黑" pitchFamily="34" charset="-122"/>
              </a:rPr>
              <a:t>6</a:t>
            </a:r>
            <a:r>
              <a:rPr lang="zh-CN" altLang="en-US" kern="0" dirty="0">
                <a:solidFill>
                  <a:sysClr val="windowText" lastClr="000000">
                    <a:lumMod val="65000"/>
                    <a:lumOff val="35000"/>
                  </a:sysClr>
                </a:solidFill>
                <a:latin typeface="微软雅黑" pitchFamily="34" charset="-122"/>
                <a:ea typeface="微软雅黑" pitchFamily="34" charset="-122"/>
              </a:rPr>
              <a:t>月</a:t>
            </a:r>
            <a:r>
              <a:rPr lang="en-US" altLang="zh-CN" kern="0" dirty="0">
                <a:solidFill>
                  <a:sysClr val="windowText" lastClr="000000">
                    <a:lumMod val="65000"/>
                    <a:lumOff val="35000"/>
                  </a:sysClr>
                </a:solidFill>
                <a:latin typeface="微软雅黑" pitchFamily="34" charset="-122"/>
                <a:ea typeface="微软雅黑" pitchFamily="34" charset="-122"/>
              </a:rPr>
              <a:t>5</a:t>
            </a:r>
            <a:r>
              <a:rPr lang="zh-CN" altLang="en-US" kern="0" dirty="0">
                <a:solidFill>
                  <a:sysClr val="windowText" lastClr="000000">
                    <a:lumMod val="65000"/>
                    <a:lumOff val="35000"/>
                  </a:sysClr>
                </a:solidFill>
                <a:latin typeface="微软雅黑" pitchFamily="34" charset="-122"/>
                <a:ea typeface="微软雅黑" pitchFamily="34" charset="-122"/>
              </a:rPr>
              <a:t>日服务器到货</a:t>
            </a:r>
            <a:endParaRPr lang="en-US" altLang="zh-CN" kern="0" dirty="0">
              <a:solidFill>
                <a:sysClr val="windowText" lastClr="000000">
                  <a:lumMod val="65000"/>
                  <a:lumOff val="35000"/>
                </a:sysClr>
              </a:solidFill>
              <a:latin typeface="微软雅黑" pitchFamily="34" charset="-122"/>
              <a:ea typeface="微软雅黑" pitchFamily="34" charset="-122"/>
            </a:endParaRPr>
          </a:p>
          <a:p>
            <a:pPr marL="285750" lvl="0" indent="-285750">
              <a:lnSpc>
                <a:spcPct val="130000"/>
              </a:lnSpc>
              <a:buFont typeface="Wingdings" panose="05000000000000000000" pitchFamily="2" charset="2"/>
              <a:buChar char="Ø"/>
              <a:defRPr/>
            </a:pPr>
            <a:r>
              <a:rPr lang="en-US" altLang="zh-CN" b="1" kern="0" dirty="0">
                <a:solidFill>
                  <a:srgbClr val="C00000"/>
                </a:solidFill>
                <a:latin typeface="微软雅黑" pitchFamily="34" charset="-122"/>
                <a:ea typeface="微软雅黑" pitchFamily="34" charset="-122"/>
              </a:rPr>
              <a:t>6</a:t>
            </a:r>
            <a:r>
              <a:rPr lang="zh-CN" altLang="en-US" b="1" kern="0" dirty="0">
                <a:solidFill>
                  <a:srgbClr val="C00000"/>
                </a:solidFill>
                <a:latin typeface="微软雅黑" pitchFamily="34" charset="-122"/>
                <a:ea typeface="微软雅黑" pitchFamily="34" charset="-122"/>
              </a:rPr>
              <a:t>月</a:t>
            </a:r>
            <a:r>
              <a:rPr lang="en-US" altLang="zh-CN" b="1" kern="0" dirty="0">
                <a:solidFill>
                  <a:srgbClr val="C00000"/>
                </a:solidFill>
                <a:latin typeface="微软雅黑" pitchFamily="34" charset="-122"/>
                <a:ea typeface="微软雅黑" pitchFamily="34" charset="-122"/>
              </a:rPr>
              <a:t>6</a:t>
            </a:r>
            <a:r>
              <a:rPr lang="zh-CN" altLang="en-US" b="1" kern="0" dirty="0">
                <a:solidFill>
                  <a:srgbClr val="C00000"/>
                </a:solidFill>
                <a:latin typeface="微软雅黑" pitchFamily="34" charset="-122"/>
                <a:ea typeface="微软雅黑" pitchFamily="34" charset="-122"/>
              </a:rPr>
              <a:t>日课题组收到发票，要进行报销</a:t>
            </a:r>
            <a:endParaRPr kumimoji="0" lang="zh-CN" altLang="en-US" b="1" i="0" u="none" strike="noStrike" kern="0" cap="none" spc="0" normalizeH="0" baseline="0" noProof="0" dirty="0">
              <a:ln>
                <a:noFill/>
              </a:ln>
              <a:solidFill>
                <a:srgbClr val="C00000"/>
              </a:solidFill>
              <a:effectLst/>
              <a:uLnTx/>
              <a:uFillTx/>
              <a:latin typeface="微软雅黑" pitchFamily="34" charset="-122"/>
              <a:ea typeface="微软雅黑" pitchFamily="34" charset="-122"/>
            </a:endParaRPr>
          </a:p>
        </p:txBody>
      </p:sp>
      <p:sp>
        <p:nvSpPr>
          <p:cNvPr id="39" name="标题 1">
            <a:extLst>
              <a:ext uri="{FF2B5EF4-FFF2-40B4-BE49-F238E27FC236}">
                <a16:creationId xmlns="" xmlns:a16="http://schemas.microsoft.com/office/drawing/2014/main" id="{BEC7B0B2-9A9F-42FE-81D5-E797CBC0BA45}"/>
              </a:ext>
            </a:extLst>
          </p:cNvPr>
          <p:cNvSpPr>
            <a:spLocks noGrp="1"/>
          </p:cNvSpPr>
          <p:nvPr>
            <p:ph type="title"/>
          </p:nvPr>
        </p:nvSpPr>
        <p:spPr/>
        <p:txBody>
          <a:bodyPr vert="horz" lIns="91440" tIns="45720" rIns="91440" bIns="45720" rtlCol="0" anchor="ctr">
            <a:normAutofit/>
          </a:bodyPr>
          <a:lstStyle/>
          <a:p>
            <a:r>
              <a:rPr lang="zh-CN" altLang="en-US" sz="2000" dirty="0"/>
              <a:t>标准业务处理</a:t>
            </a:r>
          </a:p>
        </p:txBody>
      </p:sp>
      <p:sp>
        <p:nvSpPr>
          <p:cNvPr id="24" name="Text Placeholder 7">
            <a:extLst>
              <a:ext uri="{FF2B5EF4-FFF2-40B4-BE49-F238E27FC236}">
                <a16:creationId xmlns="" xmlns:a16="http://schemas.microsoft.com/office/drawing/2014/main" id="{1557E3B0-974D-4889-800C-24603A981282}"/>
              </a:ext>
            </a:extLst>
          </p:cNvPr>
          <p:cNvSpPr txBox="1">
            <a:spLocks/>
          </p:cNvSpPr>
          <p:nvPr/>
        </p:nvSpPr>
        <p:spPr>
          <a:xfrm>
            <a:off x="6691386" y="3518648"/>
            <a:ext cx="1937002" cy="400110"/>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R="0" lvl="0" algn="l" defTabSz="914400" rtl="0" eaLnBrk="0" fontAlgn="base" latinLnBrk="0" hangingPunct="0">
              <a:lnSpc>
                <a:spcPct val="100000"/>
              </a:lnSpc>
              <a:spcBef>
                <a:spcPts val="0"/>
              </a:spcBef>
              <a:spcAft>
                <a:spcPts val="0"/>
              </a:spcAft>
              <a:buClrTx/>
              <a:buSzTx/>
              <a:tabLst/>
              <a:defRPr/>
            </a:pPr>
            <a:r>
              <a:rPr kumimoji="0" lang="en-US" altLang="zh-CN" sz="2000" i="0" u="none" strike="noStrike" kern="1200" cap="none" spc="0" normalizeH="0" baseline="0" noProof="0" dirty="0">
                <a:ln>
                  <a:noFill/>
                </a:ln>
                <a:solidFill>
                  <a:schemeClr val="tx2">
                    <a:lumMod val="50000"/>
                  </a:schemeClr>
                </a:solidFill>
                <a:effectLst/>
                <a:uLnTx/>
                <a:uFillTx/>
                <a:latin typeface="微软雅黑" pitchFamily="34" charset="-122"/>
                <a:ea typeface="微软雅黑" pitchFamily="34" charset="-122"/>
              </a:rPr>
              <a:t>3. </a:t>
            </a:r>
            <a:r>
              <a:rPr kumimoji="0" lang="zh-CN" altLang="en-US" sz="2000" i="0" u="none" strike="noStrike" kern="1200" cap="none" spc="0" normalizeH="0" baseline="0" noProof="0" dirty="0">
                <a:ln>
                  <a:noFill/>
                </a:ln>
                <a:solidFill>
                  <a:schemeClr val="tx2">
                    <a:lumMod val="50000"/>
                  </a:schemeClr>
                </a:solidFill>
                <a:effectLst/>
                <a:uLnTx/>
                <a:uFillTx/>
                <a:latin typeface="微软雅黑" pitchFamily="34" charset="-122"/>
                <a:ea typeface="微软雅黑" pitchFamily="34" charset="-122"/>
              </a:rPr>
              <a:t>报销</a:t>
            </a:r>
          </a:p>
        </p:txBody>
      </p:sp>
      <p:sp>
        <p:nvSpPr>
          <p:cNvPr id="25" name="Text Placeholder 2">
            <a:extLst>
              <a:ext uri="{FF2B5EF4-FFF2-40B4-BE49-F238E27FC236}">
                <a16:creationId xmlns="" xmlns:a16="http://schemas.microsoft.com/office/drawing/2014/main" id="{ED4039AB-FD04-4A3A-BB6E-8E0ED9A0F8F2}"/>
              </a:ext>
            </a:extLst>
          </p:cNvPr>
          <p:cNvSpPr txBox="1">
            <a:spLocks/>
          </p:cNvSpPr>
          <p:nvPr/>
        </p:nvSpPr>
        <p:spPr>
          <a:xfrm>
            <a:off x="4413636" y="4204989"/>
            <a:ext cx="4297645" cy="1888307"/>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2"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285750" lvl="0" indent="-285750" algn="l">
              <a:buFont typeface="Wingdings" panose="05000000000000000000" pitchFamily="2" charset="2"/>
              <a:buChar char="ü"/>
              <a:defRPr/>
            </a:pPr>
            <a:r>
              <a:rPr lang="en-US" altLang="zh-CN" sz="1600" dirty="0">
                <a:solidFill>
                  <a:sysClr val="windowText" lastClr="000000">
                    <a:lumMod val="65000"/>
                    <a:lumOff val="35000"/>
                  </a:sysClr>
                </a:solidFill>
                <a:latin typeface="微软雅黑" pitchFamily="34" charset="-122"/>
                <a:ea typeface="微软雅黑" pitchFamily="34" charset="-122"/>
                <a:cs typeface="+mn-ea"/>
                <a:sym typeface="+mn-lt"/>
              </a:rPr>
              <a:t>6</a:t>
            </a:r>
            <a:r>
              <a:rPr lang="zh-CN" altLang="en-US" sz="1600" dirty="0">
                <a:solidFill>
                  <a:sysClr val="windowText" lastClr="000000">
                    <a:lumMod val="65000"/>
                    <a:lumOff val="35000"/>
                  </a:sysClr>
                </a:solidFill>
                <a:latin typeface="微软雅黑" pitchFamily="34" charset="-122"/>
                <a:ea typeface="微软雅黑" pitchFamily="34" charset="-122"/>
                <a:cs typeface="+mn-ea"/>
                <a:sym typeface="+mn-lt"/>
              </a:rPr>
              <a:t>月</a:t>
            </a:r>
            <a:r>
              <a:rPr lang="en-US" altLang="zh-CN" sz="1600" dirty="0">
                <a:solidFill>
                  <a:sysClr val="windowText" lastClr="000000">
                    <a:lumMod val="65000"/>
                    <a:lumOff val="35000"/>
                  </a:sysClr>
                </a:solidFill>
                <a:latin typeface="微软雅黑" pitchFamily="34" charset="-122"/>
                <a:ea typeface="微软雅黑" pitchFamily="34" charset="-122"/>
                <a:cs typeface="+mn-ea"/>
                <a:sym typeface="+mn-lt"/>
              </a:rPr>
              <a:t>6</a:t>
            </a:r>
            <a:r>
              <a:rPr lang="zh-CN" altLang="en-US" sz="1600" dirty="0">
                <a:solidFill>
                  <a:sysClr val="windowText" lastClr="000000">
                    <a:lumMod val="65000"/>
                    <a:lumOff val="35000"/>
                  </a:sysClr>
                </a:solidFill>
                <a:latin typeface="微软雅黑" pitchFamily="34" charset="-122"/>
                <a:ea typeface="微软雅黑" pitchFamily="34" charset="-122"/>
                <a:cs typeface="+mn-ea"/>
                <a:sym typeface="+mn-lt"/>
              </a:rPr>
              <a:t>日，课题组收到发票后，用户</a:t>
            </a:r>
            <a:r>
              <a:rPr lang="en-US" altLang="zh-CN" sz="1600" dirty="0">
                <a:solidFill>
                  <a:sysClr val="windowText" lastClr="000000">
                    <a:lumMod val="65000"/>
                    <a:lumOff val="35000"/>
                  </a:sysClr>
                </a:solidFill>
                <a:latin typeface="微软雅黑" pitchFamily="34" charset="-122"/>
                <a:ea typeface="微软雅黑" pitchFamily="34" charset="-122"/>
                <a:cs typeface="+mn-ea"/>
                <a:sym typeface="+mn-lt"/>
              </a:rPr>
              <a:t>A</a:t>
            </a:r>
            <a:r>
              <a:rPr lang="zh-CN" altLang="en-US" sz="1600" dirty="0">
                <a:solidFill>
                  <a:sysClr val="windowText" lastClr="000000">
                    <a:lumMod val="65000"/>
                    <a:lumOff val="35000"/>
                  </a:sysClr>
                </a:solidFill>
                <a:latin typeface="微软雅黑" pitchFamily="34" charset="-122"/>
                <a:ea typeface="微软雅黑" pitchFamily="34" charset="-122"/>
                <a:cs typeface="+mn-ea"/>
                <a:sym typeface="+mn-lt"/>
              </a:rPr>
              <a:t>新建固定资产费用报销单，关联</a:t>
            </a:r>
            <a:r>
              <a:rPr lang="en-US" altLang="zh-CN" sz="1600" dirty="0">
                <a:solidFill>
                  <a:sysClr val="windowText" lastClr="000000">
                    <a:lumMod val="65000"/>
                    <a:lumOff val="35000"/>
                  </a:sysClr>
                </a:solidFill>
                <a:latin typeface="微软雅黑" pitchFamily="34" charset="-122"/>
                <a:ea typeface="微软雅黑" pitchFamily="34" charset="-122"/>
                <a:cs typeface="+mn-ea"/>
                <a:sym typeface="+mn-lt"/>
              </a:rPr>
              <a:t>6</a:t>
            </a:r>
            <a:r>
              <a:rPr lang="zh-CN" altLang="en-US" sz="1600" dirty="0">
                <a:solidFill>
                  <a:sysClr val="windowText" lastClr="000000">
                    <a:lumMod val="65000"/>
                    <a:lumOff val="35000"/>
                  </a:sysClr>
                </a:solidFill>
                <a:latin typeface="微软雅黑" pitchFamily="34" charset="-122"/>
                <a:ea typeface="微软雅黑" pitchFamily="34" charset="-122"/>
                <a:cs typeface="+mn-ea"/>
                <a:sym typeface="+mn-lt"/>
              </a:rPr>
              <a:t>月</a:t>
            </a:r>
            <a:r>
              <a:rPr lang="en-US" altLang="zh-CN" sz="1600" dirty="0">
                <a:solidFill>
                  <a:sysClr val="windowText" lastClr="000000">
                    <a:lumMod val="65000"/>
                    <a:lumOff val="35000"/>
                  </a:sysClr>
                </a:solidFill>
                <a:latin typeface="微软雅黑" pitchFamily="34" charset="-122"/>
                <a:ea typeface="微软雅黑" pitchFamily="34" charset="-122"/>
                <a:cs typeface="+mn-ea"/>
                <a:sym typeface="+mn-lt"/>
              </a:rPr>
              <a:t>5</a:t>
            </a:r>
            <a:r>
              <a:rPr lang="zh-CN" altLang="en-US" sz="1600" dirty="0">
                <a:solidFill>
                  <a:sysClr val="windowText" lastClr="000000">
                    <a:lumMod val="65000"/>
                    <a:lumOff val="35000"/>
                  </a:sysClr>
                </a:solidFill>
                <a:latin typeface="微软雅黑" pitchFamily="34" charset="-122"/>
                <a:ea typeface="微软雅黑" pitchFamily="34" charset="-122"/>
                <a:cs typeface="+mn-ea"/>
                <a:sym typeface="+mn-lt"/>
              </a:rPr>
              <a:t>日提交的入库单，进行报销，系统自动带出入库单关联的借款单进行核销。</a:t>
            </a:r>
            <a:endParaRPr kumimoji="0" lang="en-GB" altLang="zh-CN" sz="1600" b="0" i="0" u="none" strike="noStrike" kern="1200" cap="none" spc="0" normalizeH="0" baseline="0" noProof="0" dirty="0">
              <a:ln>
                <a:noFill/>
              </a:ln>
              <a:solidFill>
                <a:sysClr val="windowText" lastClr="000000">
                  <a:lumMod val="65000"/>
                  <a:lumOff val="35000"/>
                </a:sysClr>
              </a:solidFill>
              <a:effectLst/>
              <a:uLnTx/>
              <a:uFillTx/>
              <a:latin typeface="微软雅黑" pitchFamily="34" charset="-122"/>
              <a:ea typeface="微软雅黑" pitchFamily="34" charset="-122"/>
              <a:cs typeface="+mn-ea"/>
              <a:sym typeface="+mn-lt"/>
            </a:endParaRPr>
          </a:p>
        </p:txBody>
      </p:sp>
      <p:sp>
        <p:nvSpPr>
          <p:cNvPr id="40" name="矩形 39">
            <a:extLst>
              <a:ext uri="{FF2B5EF4-FFF2-40B4-BE49-F238E27FC236}">
                <a16:creationId xmlns="" xmlns:a16="http://schemas.microsoft.com/office/drawing/2014/main" id="{8668AA56-C822-470E-93A9-C3FB1688DEA0}"/>
              </a:ext>
            </a:extLst>
          </p:cNvPr>
          <p:cNvSpPr/>
          <p:nvPr/>
        </p:nvSpPr>
        <p:spPr>
          <a:xfrm>
            <a:off x="3737305" y="1447694"/>
            <a:ext cx="4891083" cy="400110"/>
          </a:xfrm>
          <a:prstGeom prst="rect">
            <a:avLst/>
          </a:prstGeom>
        </p:spPr>
        <p:txBody>
          <a:bodyPr vert="horz" lIns="91440" tIns="45720" rIns="91440" bIns="45720" rtlCol="0">
            <a:normAutofit/>
          </a:bodyPr>
          <a:lstStyle/>
          <a:p>
            <a:pPr defTabSz="457200">
              <a:spcBef>
                <a:spcPct val="20000"/>
              </a:spcBef>
            </a:pPr>
            <a:r>
              <a:rPr lang="zh-CN" altLang="en-US" sz="2000" b="1" dirty="0">
                <a:solidFill>
                  <a:schemeClr val="tx1">
                    <a:lumMod val="75000"/>
                    <a:lumOff val="25000"/>
                  </a:schemeClr>
                </a:solidFill>
                <a:latin typeface="微软雅黑" pitchFamily="34" charset="-122"/>
                <a:ea typeface="微软雅黑" pitchFamily="34" charset="-122"/>
              </a:rPr>
              <a:t>该业务场景，用户在系统中的标准操作为：</a:t>
            </a:r>
          </a:p>
        </p:txBody>
      </p:sp>
      <p:sp>
        <p:nvSpPr>
          <p:cNvPr id="27" name="椭圆 26">
            <a:extLst>
              <a:ext uri="{FF2B5EF4-FFF2-40B4-BE49-F238E27FC236}">
                <a16:creationId xmlns="" xmlns:a16="http://schemas.microsoft.com/office/drawing/2014/main" id="{A7E7545A-2611-4CF9-BB9F-CF3087FB9E91}"/>
              </a:ext>
            </a:extLst>
          </p:cNvPr>
          <p:cNvSpPr/>
          <p:nvPr/>
        </p:nvSpPr>
        <p:spPr>
          <a:xfrm>
            <a:off x="2428864" y="2177717"/>
            <a:ext cx="373310" cy="373310"/>
          </a:xfrm>
          <a:prstGeom prst="ellipse">
            <a:avLst/>
          </a:prstGeom>
          <a:solidFill>
            <a:srgbClr val="0070C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kern="0" noProof="0" dirty="0">
                <a:solidFill>
                  <a:sysClr val="window" lastClr="FFFFFF"/>
                </a:solidFill>
                <a:latin typeface="微软雅黑" pitchFamily="34" charset="-122"/>
                <a:ea typeface="微软雅黑" pitchFamily="34" charset="-122"/>
              </a:rPr>
              <a:t>4</a:t>
            </a:r>
            <a:endParaRPr kumimoji="0" lang="zh-CN" altLang="en-US" sz="18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endParaRPr>
          </a:p>
        </p:txBody>
      </p:sp>
      <p:grpSp>
        <p:nvGrpSpPr>
          <p:cNvPr id="28" name="组合 27">
            <a:extLst>
              <a:ext uri="{FF2B5EF4-FFF2-40B4-BE49-F238E27FC236}">
                <a16:creationId xmlns="" xmlns:a16="http://schemas.microsoft.com/office/drawing/2014/main" id="{E845AAC2-05F1-452E-B015-DEA44FA22EED}"/>
              </a:ext>
            </a:extLst>
          </p:cNvPr>
          <p:cNvGrpSpPr/>
          <p:nvPr/>
        </p:nvGrpSpPr>
        <p:grpSpPr>
          <a:xfrm>
            <a:off x="4151614" y="2331497"/>
            <a:ext cx="1253228" cy="964591"/>
            <a:chOff x="5027106" y="2345385"/>
            <a:chExt cx="1172844" cy="902720"/>
          </a:xfrm>
        </p:grpSpPr>
        <p:grpSp>
          <p:nvGrpSpPr>
            <p:cNvPr id="29" name="组合 28">
              <a:extLst>
                <a:ext uri="{FF2B5EF4-FFF2-40B4-BE49-F238E27FC236}">
                  <a16:creationId xmlns="" xmlns:a16="http://schemas.microsoft.com/office/drawing/2014/main" id="{C0ED00E7-A740-4DEA-89B0-C86B9BBEFD95}"/>
                </a:ext>
              </a:extLst>
            </p:cNvPr>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31" name="等腰三角形 43">
                <a:extLst>
                  <a:ext uri="{FF2B5EF4-FFF2-40B4-BE49-F238E27FC236}">
                    <a16:creationId xmlns="" xmlns:a16="http://schemas.microsoft.com/office/drawing/2014/main" id="{2EDADC25-0427-4080-9F40-5859F0DF0D4E}"/>
                  </a:ext>
                </a:extLst>
              </p:cNvPr>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flip="none" rotWithShape="1">
                <a:gsLst>
                  <a:gs pos="0">
                    <a:srgbClr val="09425E">
                      <a:shade val="30000"/>
                      <a:satMod val="115000"/>
                    </a:srgbClr>
                  </a:gs>
                  <a:gs pos="50000">
                    <a:srgbClr val="09425E">
                      <a:shade val="67500"/>
                      <a:satMod val="115000"/>
                    </a:srgbClr>
                  </a:gs>
                  <a:gs pos="100000">
                    <a:srgbClr val="09425E">
                      <a:shade val="100000"/>
                      <a:satMod val="11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 lastClr="FFFFFF"/>
                  </a:solidFill>
                  <a:effectLst/>
                  <a:uLnTx/>
                  <a:uFillTx/>
                  <a:latin typeface="微软雅黑"/>
                  <a:ea typeface="微软雅黑"/>
                  <a:cs typeface="+mn-cs"/>
                </a:endParaRPr>
              </a:p>
            </p:txBody>
          </p:sp>
          <p:sp>
            <p:nvSpPr>
              <p:cNvPr id="36" name="等腰三角形 42">
                <a:extLst>
                  <a:ext uri="{FF2B5EF4-FFF2-40B4-BE49-F238E27FC236}">
                    <a16:creationId xmlns="" xmlns:a16="http://schemas.microsoft.com/office/drawing/2014/main" id="{5786891F-0B39-4C0E-942B-6470B90ADA4D}"/>
                  </a:ext>
                </a:extLst>
              </p:cNvPr>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flip="none" rotWithShape="1">
                <a:gsLst>
                  <a:gs pos="0">
                    <a:srgbClr val="09425E">
                      <a:shade val="30000"/>
                      <a:satMod val="115000"/>
                    </a:srgbClr>
                  </a:gs>
                  <a:gs pos="50000">
                    <a:srgbClr val="09425E">
                      <a:shade val="67500"/>
                      <a:satMod val="115000"/>
                    </a:srgbClr>
                  </a:gs>
                  <a:gs pos="100000">
                    <a:srgbClr val="09425E">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 lastClr="FFFFFF"/>
                  </a:solidFill>
                  <a:effectLst/>
                  <a:uLnTx/>
                  <a:uFillTx/>
                  <a:latin typeface="微软雅黑"/>
                  <a:ea typeface="微软雅黑"/>
                  <a:cs typeface="+mn-cs"/>
                </a:endParaRPr>
              </a:p>
            </p:txBody>
          </p:sp>
        </p:grpSp>
        <p:sp>
          <p:nvSpPr>
            <p:cNvPr id="30" name="TextBox 33">
              <a:extLst>
                <a:ext uri="{FF2B5EF4-FFF2-40B4-BE49-F238E27FC236}">
                  <a16:creationId xmlns="" xmlns:a16="http://schemas.microsoft.com/office/drawing/2014/main" id="{695DC3C7-4531-4BDD-801C-A951802B3060}"/>
                </a:ext>
              </a:extLst>
            </p:cNvPr>
            <p:cNvSpPr>
              <a:spLocks noChangeArrowheads="1"/>
            </p:cNvSpPr>
            <p:nvPr/>
          </p:nvSpPr>
          <p:spPr bwMode="auto">
            <a:xfrm>
              <a:off x="5260026" y="2592463"/>
              <a:ext cx="678823" cy="40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1200" kern="0" dirty="0">
                  <a:solidFill>
                    <a:sysClr val="window" lastClr="FFFFFF"/>
                  </a:solidFill>
                  <a:ea typeface="微软雅黑" panose="020B0503020204020204" pitchFamily="34" charset="-122"/>
                </a:rPr>
                <a:t>步骤一</a:t>
              </a:r>
              <a:endParaRPr lang="en-US" altLang="zh-CN" sz="1200" kern="0" dirty="0">
                <a:solidFill>
                  <a:sysClr val="window" lastClr="FFFFFF"/>
                </a:solidFill>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ysClr val="window" lastClr="FFFFFF"/>
                  </a:solidFill>
                  <a:effectLst/>
                  <a:uLnTx/>
                  <a:uFillTx/>
                  <a:ea typeface="微软雅黑" panose="020B0503020204020204" pitchFamily="34" charset="-122"/>
                </a:rPr>
                <a:t>借款</a:t>
              </a:r>
            </a:p>
          </p:txBody>
        </p:sp>
      </p:grpSp>
      <p:grpSp>
        <p:nvGrpSpPr>
          <p:cNvPr id="41" name="组合 40">
            <a:extLst>
              <a:ext uri="{FF2B5EF4-FFF2-40B4-BE49-F238E27FC236}">
                <a16:creationId xmlns="" xmlns:a16="http://schemas.microsoft.com/office/drawing/2014/main" id="{0AD7624E-E6A9-4ED9-B42D-8131D4DF2270}"/>
              </a:ext>
            </a:extLst>
          </p:cNvPr>
          <p:cNvGrpSpPr/>
          <p:nvPr/>
        </p:nvGrpSpPr>
        <p:grpSpPr>
          <a:xfrm>
            <a:off x="5426127" y="2313118"/>
            <a:ext cx="1253228" cy="964591"/>
            <a:chOff x="5027106" y="2345385"/>
            <a:chExt cx="1172844" cy="902720"/>
          </a:xfrm>
        </p:grpSpPr>
        <p:grpSp>
          <p:nvGrpSpPr>
            <p:cNvPr id="42" name="组合 41">
              <a:extLst>
                <a:ext uri="{FF2B5EF4-FFF2-40B4-BE49-F238E27FC236}">
                  <a16:creationId xmlns="" xmlns:a16="http://schemas.microsoft.com/office/drawing/2014/main" id="{9DB5B3F6-FCD5-4A18-AA51-299FEACAC82F}"/>
                </a:ext>
              </a:extLst>
            </p:cNvPr>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44" name="等腰三角形 43">
                <a:extLst>
                  <a:ext uri="{FF2B5EF4-FFF2-40B4-BE49-F238E27FC236}">
                    <a16:creationId xmlns="" xmlns:a16="http://schemas.microsoft.com/office/drawing/2014/main" id="{2887B167-8B6E-4BF3-A9C5-EF6B3840894D}"/>
                  </a:ext>
                </a:extLst>
              </p:cNvPr>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flip="none" rotWithShape="1">
                <a:gsLst>
                  <a:gs pos="0">
                    <a:srgbClr val="1F84BE">
                      <a:shade val="30000"/>
                      <a:satMod val="115000"/>
                    </a:srgbClr>
                  </a:gs>
                  <a:gs pos="50000">
                    <a:srgbClr val="1F84BE">
                      <a:shade val="67500"/>
                      <a:satMod val="115000"/>
                    </a:srgbClr>
                  </a:gs>
                  <a:gs pos="100000">
                    <a:srgbClr val="1F84BE">
                      <a:shade val="100000"/>
                      <a:satMod val="11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 lastClr="FFFFFF"/>
                  </a:solidFill>
                  <a:effectLst/>
                  <a:uLnTx/>
                  <a:uFillTx/>
                  <a:latin typeface="微软雅黑"/>
                  <a:ea typeface="微软雅黑"/>
                  <a:cs typeface="+mn-cs"/>
                </a:endParaRPr>
              </a:p>
            </p:txBody>
          </p:sp>
          <p:sp>
            <p:nvSpPr>
              <p:cNvPr id="45" name="等腰三角形 42">
                <a:extLst>
                  <a:ext uri="{FF2B5EF4-FFF2-40B4-BE49-F238E27FC236}">
                    <a16:creationId xmlns="" xmlns:a16="http://schemas.microsoft.com/office/drawing/2014/main" id="{08341B42-80D7-4BD1-93F5-B7929709F7C0}"/>
                  </a:ext>
                </a:extLst>
              </p:cNvPr>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flip="none" rotWithShape="1">
                <a:gsLst>
                  <a:gs pos="0">
                    <a:srgbClr val="1F84BE">
                      <a:shade val="30000"/>
                      <a:satMod val="115000"/>
                    </a:srgbClr>
                  </a:gs>
                  <a:gs pos="50000">
                    <a:srgbClr val="1F84BE">
                      <a:shade val="67500"/>
                      <a:satMod val="115000"/>
                    </a:srgbClr>
                  </a:gs>
                  <a:gs pos="100000">
                    <a:srgbClr val="1F84BE">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 lastClr="FFFFFF"/>
                  </a:solidFill>
                  <a:effectLst/>
                  <a:uLnTx/>
                  <a:uFillTx/>
                  <a:latin typeface="微软雅黑"/>
                  <a:ea typeface="微软雅黑"/>
                  <a:cs typeface="+mn-cs"/>
                </a:endParaRPr>
              </a:p>
            </p:txBody>
          </p:sp>
        </p:grpSp>
        <p:sp>
          <p:nvSpPr>
            <p:cNvPr id="43" name="TextBox 33">
              <a:extLst>
                <a:ext uri="{FF2B5EF4-FFF2-40B4-BE49-F238E27FC236}">
                  <a16:creationId xmlns="" xmlns:a16="http://schemas.microsoft.com/office/drawing/2014/main" id="{B294303D-84D7-4DF2-B08F-CD8B6ECFD10B}"/>
                </a:ext>
              </a:extLst>
            </p:cNvPr>
            <p:cNvSpPr>
              <a:spLocks noChangeArrowheads="1"/>
            </p:cNvSpPr>
            <p:nvPr/>
          </p:nvSpPr>
          <p:spPr bwMode="auto">
            <a:xfrm>
              <a:off x="5312952" y="2601129"/>
              <a:ext cx="678823" cy="40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1200" kern="0" dirty="0">
                  <a:solidFill>
                    <a:sysClr val="window" lastClr="FFFFFF"/>
                  </a:solidFill>
                  <a:ea typeface="微软雅黑" panose="020B0503020204020204" pitchFamily="34" charset="-122"/>
                </a:rPr>
                <a:t>步骤二</a:t>
              </a:r>
              <a:endParaRPr lang="en-US" altLang="zh-CN" sz="1200" kern="0" dirty="0">
                <a:solidFill>
                  <a:sysClr val="window" lastClr="FFFFFF"/>
                </a:solidFill>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ysClr val="window" lastClr="FFFFFF"/>
                  </a:solidFill>
                  <a:effectLst/>
                  <a:uLnTx/>
                  <a:uFillTx/>
                  <a:ea typeface="微软雅黑" panose="020B0503020204020204" pitchFamily="34" charset="-122"/>
                </a:rPr>
                <a:t>入库</a:t>
              </a:r>
            </a:p>
          </p:txBody>
        </p:sp>
      </p:grpSp>
      <p:grpSp>
        <p:nvGrpSpPr>
          <p:cNvPr id="46" name="组合 45">
            <a:extLst>
              <a:ext uri="{FF2B5EF4-FFF2-40B4-BE49-F238E27FC236}">
                <a16:creationId xmlns="" xmlns:a16="http://schemas.microsoft.com/office/drawing/2014/main" id="{F6A35BE9-102F-4A00-92CF-ED00E599B5A5}"/>
              </a:ext>
            </a:extLst>
          </p:cNvPr>
          <p:cNvGrpSpPr/>
          <p:nvPr/>
        </p:nvGrpSpPr>
        <p:grpSpPr>
          <a:xfrm>
            <a:off x="6672928" y="2345276"/>
            <a:ext cx="1253228" cy="964590"/>
            <a:chOff x="5027106" y="2345385"/>
            <a:chExt cx="1172844" cy="902720"/>
          </a:xfrm>
        </p:grpSpPr>
        <p:grpSp>
          <p:nvGrpSpPr>
            <p:cNvPr id="47" name="组合 46">
              <a:extLst>
                <a:ext uri="{FF2B5EF4-FFF2-40B4-BE49-F238E27FC236}">
                  <a16:creationId xmlns="" xmlns:a16="http://schemas.microsoft.com/office/drawing/2014/main" id="{D0D45666-C31C-412C-B466-1583F4D8C52E}"/>
                </a:ext>
              </a:extLst>
            </p:cNvPr>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49" name="等腰三角形 43">
                <a:extLst>
                  <a:ext uri="{FF2B5EF4-FFF2-40B4-BE49-F238E27FC236}">
                    <a16:creationId xmlns="" xmlns:a16="http://schemas.microsoft.com/office/drawing/2014/main" id="{FD2AFBCF-744E-4048-91C0-4589A9FA0C33}"/>
                  </a:ext>
                </a:extLst>
              </p:cNvPr>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flip="none" rotWithShape="1">
                <a:gsLst>
                  <a:gs pos="0">
                    <a:srgbClr val="09425E">
                      <a:shade val="30000"/>
                      <a:satMod val="115000"/>
                    </a:srgbClr>
                  </a:gs>
                  <a:gs pos="50000">
                    <a:srgbClr val="09425E">
                      <a:shade val="67500"/>
                      <a:satMod val="115000"/>
                    </a:srgbClr>
                  </a:gs>
                  <a:gs pos="100000">
                    <a:srgbClr val="09425E">
                      <a:shade val="100000"/>
                      <a:satMod val="11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 lastClr="FFFFFF"/>
                  </a:solidFill>
                  <a:effectLst/>
                  <a:uLnTx/>
                  <a:uFillTx/>
                  <a:latin typeface="微软雅黑"/>
                  <a:ea typeface="微软雅黑"/>
                  <a:cs typeface="+mn-cs"/>
                </a:endParaRPr>
              </a:p>
            </p:txBody>
          </p:sp>
          <p:sp>
            <p:nvSpPr>
              <p:cNvPr id="50" name="等腰三角形 42">
                <a:extLst>
                  <a:ext uri="{FF2B5EF4-FFF2-40B4-BE49-F238E27FC236}">
                    <a16:creationId xmlns="" xmlns:a16="http://schemas.microsoft.com/office/drawing/2014/main" id="{02F34B34-953F-4D1B-A765-34DC57E0782B}"/>
                  </a:ext>
                </a:extLst>
              </p:cNvPr>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flip="none" rotWithShape="1">
                <a:gsLst>
                  <a:gs pos="0">
                    <a:srgbClr val="09425E">
                      <a:shade val="30000"/>
                      <a:satMod val="115000"/>
                    </a:srgbClr>
                  </a:gs>
                  <a:gs pos="50000">
                    <a:srgbClr val="09425E">
                      <a:shade val="67500"/>
                      <a:satMod val="115000"/>
                    </a:srgbClr>
                  </a:gs>
                  <a:gs pos="100000">
                    <a:srgbClr val="09425E">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 lastClr="FFFFFF"/>
                  </a:solidFill>
                  <a:effectLst/>
                  <a:uLnTx/>
                  <a:uFillTx/>
                  <a:latin typeface="微软雅黑"/>
                  <a:ea typeface="微软雅黑"/>
                  <a:cs typeface="+mn-cs"/>
                </a:endParaRPr>
              </a:p>
            </p:txBody>
          </p:sp>
        </p:grpSp>
        <p:sp>
          <p:nvSpPr>
            <p:cNvPr id="48" name="TextBox 33">
              <a:extLst>
                <a:ext uri="{FF2B5EF4-FFF2-40B4-BE49-F238E27FC236}">
                  <a16:creationId xmlns="" xmlns:a16="http://schemas.microsoft.com/office/drawing/2014/main" id="{5CF922EB-9F04-43FF-AC03-4E641EFD9710}"/>
                </a:ext>
              </a:extLst>
            </p:cNvPr>
            <p:cNvSpPr>
              <a:spLocks noChangeArrowheads="1"/>
            </p:cNvSpPr>
            <p:nvPr/>
          </p:nvSpPr>
          <p:spPr bwMode="auto">
            <a:xfrm>
              <a:off x="5297357" y="2582708"/>
              <a:ext cx="656896" cy="40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1200" kern="0" dirty="0">
                  <a:solidFill>
                    <a:sysClr val="window" lastClr="FFFFFF"/>
                  </a:solidFill>
                  <a:ea typeface="微软雅黑" panose="020B0503020204020204" pitchFamily="34" charset="-122"/>
                </a:rPr>
                <a:t>步骤三</a:t>
              </a:r>
              <a:endParaRPr lang="en-US" altLang="zh-CN" sz="1200" kern="0" dirty="0">
                <a:solidFill>
                  <a:sysClr val="window" lastClr="FFFFFF"/>
                </a:solidFill>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ysClr val="window" lastClr="FFFFFF"/>
                  </a:solidFill>
                  <a:effectLst/>
                  <a:uLnTx/>
                  <a:uFillTx/>
                  <a:ea typeface="微软雅黑" panose="020B0503020204020204" pitchFamily="34" charset="-122"/>
                </a:rPr>
                <a:t>报销</a:t>
              </a:r>
            </a:p>
          </p:txBody>
        </p:sp>
      </p:grpSp>
    </p:spTree>
    <p:extLst>
      <p:ext uri="{BB962C8B-B14F-4D97-AF65-F5344CB8AC3E}">
        <p14:creationId xmlns:p14="http://schemas.microsoft.com/office/powerpoint/2010/main" val="23600769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 xmlns:a16="http://schemas.microsoft.com/office/drawing/2014/main" id="{70297431-53B0-41FD-8933-F3256E700A74}"/>
              </a:ext>
            </a:extLst>
          </p:cNvPr>
          <p:cNvSpPr>
            <a:spLocks noGrp="1"/>
          </p:cNvSpPr>
          <p:nvPr>
            <p:ph type="title"/>
          </p:nvPr>
        </p:nvSpPr>
        <p:spPr/>
        <p:txBody>
          <a:bodyPr vert="horz" lIns="91440" tIns="45720" rIns="91440" bIns="45720" rtlCol="0" anchor="ctr">
            <a:normAutofit/>
          </a:bodyPr>
          <a:lstStyle/>
          <a:p>
            <a:r>
              <a:rPr lang="zh-CN" altLang="en-US" sz="2000" dirty="0"/>
              <a:t>标准业务处理</a:t>
            </a:r>
          </a:p>
        </p:txBody>
      </p:sp>
      <p:sp>
        <p:nvSpPr>
          <p:cNvPr id="11" name="内容占位符 2">
            <a:extLst>
              <a:ext uri="{FF2B5EF4-FFF2-40B4-BE49-F238E27FC236}">
                <a16:creationId xmlns="" xmlns:a16="http://schemas.microsoft.com/office/drawing/2014/main" id="{576BD065-1A47-443E-BD57-B539EB2CA082}"/>
              </a:ext>
            </a:extLst>
          </p:cNvPr>
          <p:cNvSpPr>
            <a:spLocks noGrp="1"/>
          </p:cNvSpPr>
          <p:nvPr>
            <p:ph idx="1"/>
          </p:nvPr>
        </p:nvSpPr>
        <p:spPr>
          <a:xfrm>
            <a:off x="445170" y="1034649"/>
            <a:ext cx="8229599" cy="522143"/>
          </a:xfrm>
        </p:spPr>
        <p:txBody>
          <a:bodyPr>
            <a:normAutofit/>
          </a:bodyPr>
          <a:lstStyle/>
          <a:p>
            <a:pPr>
              <a:buFont typeface="Wingdings" panose="05000000000000000000" pitchFamily="2" charset="2"/>
              <a:buChar char="n"/>
            </a:pPr>
            <a:r>
              <a:rPr lang="zh-CN" altLang="en-US" b="1" dirty="0"/>
              <a:t>标准业务</a:t>
            </a:r>
            <a:r>
              <a:rPr lang="en-US" altLang="zh-CN" b="1" dirty="0"/>
              <a:t>5</a:t>
            </a:r>
            <a:r>
              <a:rPr lang="zh-CN" altLang="en-US" b="1" dirty="0"/>
              <a:t>：如何为一个资产增加配件（即设备</a:t>
            </a:r>
            <a:r>
              <a:rPr lang="zh-CN" altLang="en-US" b="1" dirty="0" smtClean="0"/>
              <a:t>增值）</a:t>
            </a:r>
            <a:endParaRPr lang="zh-CN" altLang="en-US" b="1" dirty="0"/>
          </a:p>
        </p:txBody>
      </p:sp>
      <p:sp>
        <p:nvSpPr>
          <p:cNvPr id="5" name="矩形 4">
            <a:extLst>
              <a:ext uri="{FF2B5EF4-FFF2-40B4-BE49-F238E27FC236}">
                <a16:creationId xmlns="" xmlns:a16="http://schemas.microsoft.com/office/drawing/2014/main" id="{528F4E5B-B803-4C73-86B2-C5FC80E1F28D}"/>
              </a:ext>
            </a:extLst>
          </p:cNvPr>
          <p:cNvSpPr/>
          <p:nvPr/>
        </p:nvSpPr>
        <p:spPr>
          <a:xfrm>
            <a:off x="468095" y="1491023"/>
            <a:ext cx="8280000" cy="923330"/>
          </a:xfrm>
          <a:prstGeom prst="rect">
            <a:avLst/>
          </a:prstGeom>
        </p:spPr>
        <p:txBody>
          <a:bodyPr wrap="square">
            <a:spAutoFit/>
          </a:bodyPr>
          <a:lstStyle/>
          <a:p>
            <a:pPr marL="342900" lvl="1" indent="-342900">
              <a:lnSpc>
                <a:spcPct val="150000"/>
              </a:lnSpc>
              <a:buFont typeface="Wingdings" panose="05000000000000000000" pitchFamily="2" charset="2"/>
              <a:buChar char="Ø"/>
            </a:pPr>
            <a:r>
              <a:rPr lang="zh-CN" altLang="en-US" b="0" dirty="0">
                <a:latin typeface="微软雅黑" panose="020B0503020204020204" pitchFamily="34" charset="-122"/>
                <a:ea typeface="微软雅黑" panose="020B0503020204020204" pitchFamily="34" charset="-122"/>
              </a:rPr>
              <a:t>如果要为某个资产增加配件，则</a:t>
            </a:r>
            <a:endParaRPr lang="en-US" altLang="zh-CN" b="0" dirty="0">
              <a:latin typeface="微软雅黑" panose="020B0503020204020204" pitchFamily="34" charset="-122"/>
              <a:ea typeface="微软雅黑" panose="020B0503020204020204" pitchFamily="34" charset="-122"/>
            </a:endParaRPr>
          </a:p>
          <a:p>
            <a:pPr marL="457200" lvl="2">
              <a:lnSpc>
                <a:spcPct val="150000"/>
              </a:lnSpc>
            </a:pPr>
            <a:r>
              <a:rPr lang="zh-CN" altLang="en-US" b="0" dirty="0" smtClean="0">
                <a:latin typeface="微软雅黑" panose="020B0503020204020204" pitchFamily="34" charset="-122"/>
                <a:ea typeface="微软雅黑" panose="020B0503020204020204" pitchFamily="34" charset="-122"/>
              </a:rPr>
              <a:t>在</a:t>
            </a:r>
            <a:r>
              <a:rPr lang="zh-CN" altLang="en-US" b="1" dirty="0">
                <a:solidFill>
                  <a:schemeClr val="accent6">
                    <a:lumMod val="75000"/>
                  </a:schemeClr>
                </a:solidFill>
                <a:latin typeface="微软雅黑" panose="020B0503020204020204" pitchFamily="34" charset="-122"/>
                <a:ea typeface="微软雅黑" panose="020B0503020204020204" pitchFamily="34" charset="-122"/>
              </a:rPr>
              <a:t>验收入库</a:t>
            </a:r>
            <a:r>
              <a:rPr lang="zh-CN" altLang="en-US" b="0" dirty="0">
                <a:latin typeface="微软雅黑" panose="020B0503020204020204" pitchFamily="34" charset="-122"/>
                <a:ea typeface="微软雅黑" panose="020B0503020204020204" pitchFamily="34" charset="-122"/>
              </a:rPr>
              <a:t>页面勾选“配件”并</a:t>
            </a:r>
            <a:r>
              <a:rPr lang="zh-CN" altLang="en-US" b="1" dirty="0">
                <a:solidFill>
                  <a:schemeClr val="accent6">
                    <a:lumMod val="75000"/>
                  </a:schemeClr>
                </a:solidFill>
                <a:latin typeface="微软雅黑" panose="020B0503020204020204" pitchFamily="34" charset="-122"/>
                <a:ea typeface="微软雅黑" panose="020B0503020204020204" pitchFamily="34" charset="-122"/>
              </a:rPr>
              <a:t>选择该配件的父资产</a:t>
            </a:r>
            <a:r>
              <a:rPr lang="zh-CN" altLang="en-US" b="0" dirty="0">
                <a:latin typeface="微软雅黑" panose="020B0503020204020204" pitchFamily="34" charset="-122"/>
                <a:ea typeface="微软雅黑" panose="020B0503020204020204" pitchFamily="34" charset="-122"/>
              </a:rPr>
              <a:t>进行关联。</a:t>
            </a:r>
            <a:endParaRPr lang="en-US" altLang="zh-CN" b="0" dirty="0">
              <a:latin typeface="微软雅黑" panose="020B0503020204020204" pitchFamily="34" charset="-122"/>
              <a:ea typeface="微软雅黑" panose="020B0503020204020204" pitchFamily="34" charset="-122"/>
            </a:endParaRPr>
          </a:p>
        </p:txBody>
      </p:sp>
      <p:pic>
        <p:nvPicPr>
          <p:cNvPr id="2" name="图片 1">
            <a:extLst>
              <a:ext uri="{FF2B5EF4-FFF2-40B4-BE49-F238E27FC236}">
                <a16:creationId xmlns="" xmlns:a16="http://schemas.microsoft.com/office/drawing/2014/main" id="{370E5FBB-B5DE-4C97-9EF1-0E71E5A807C4}"/>
              </a:ext>
            </a:extLst>
          </p:cNvPr>
          <p:cNvPicPr>
            <a:picLocks noChangeAspect="1"/>
          </p:cNvPicPr>
          <p:nvPr/>
        </p:nvPicPr>
        <p:blipFill rotWithShape="1">
          <a:blip r:embed="rId3"/>
          <a:srcRect r="26649"/>
          <a:stretch/>
        </p:blipFill>
        <p:spPr>
          <a:xfrm>
            <a:off x="4446055" y="2881872"/>
            <a:ext cx="4716016" cy="2286000"/>
          </a:xfrm>
          <a:prstGeom prst="rect">
            <a:avLst/>
          </a:prstGeom>
        </p:spPr>
      </p:pic>
      <p:pic>
        <p:nvPicPr>
          <p:cNvPr id="3" name="图片 2">
            <a:extLst>
              <a:ext uri="{FF2B5EF4-FFF2-40B4-BE49-F238E27FC236}">
                <a16:creationId xmlns="" xmlns:a16="http://schemas.microsoft.com/office/drawing/2014/main" id="{E7D35918-2CE9-483F-BB3A-8F6AA3F026BE}"/>
              </a:ext>
            </a:extLst>
          </p:cNvPr>
          <p:cNvPicPr>
            <a:picLocks noChangeAspect="1"/>
          </p:cNvPicPr>
          <p:nvPr/>
        </p:nvPicPr>
        <p:blipFill>
          <a:blip r:embed="rId4"/>
          <a:stretch>
            <a:fillRect/>
          </a:stretch>
        </p:blipFill>
        <p:spPr>
          <a:xfrm>
            <a:off x="0" y="4736432"/>
            <a:ext cx="9144000" cy="1781985"/>
          </a:xfrm>
          <a:prstGeom prst="rect">
            <a:avLst/>
          </a:prstGeom>
        </p:spPr>
      </p:pic>
      <p:sp>
        <p:nvSpPr>
          <p:cNvPr id="6" name="矩形 5">
            <a:extLst>
              <a:ext uri="{FF2B5EF4-FFF2-40B4-BE49-F238E27FC236}">
                <a16:creationId xmlns="" xmlns:a16="http://schemas.microsoft.com/office/drawing/2014/main" id="{42CC2236-5B46-43E8-A5B3-B7E33B5F9CE6}"/>
              </a:ext>
            </a:extLst>
          </p:cNvPr>
          <p:cNvSpPr/>
          <p:nvPr/>
        </p:nvSpPr>
        <p:spPr>
          <a:xfrm>
            <a:off x="541422" y="2991796"/>
            <a:ext cx="2829104" cy="874407"/>
          </a:xfrm>
          <a:prstGeom prst="rect">
            <a:avLst/>
          </a:prstGeom>
        </p:spPr>
        <p:txBody>
          <a:bodyPr wrap="square">
            <a:spAutoFit/>
          </a:bodyPr>
          <a:lstStyle/>
          <a:p>
            <a:pPr marL="342900" lvl="1" indent="-342900">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系统会自动将配件的价值增加到父资产中。</a:t>
            </a: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207786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 xmlns:a16="http://schemas.microsoft.com/office/drawing/2014/main" id="{70297431-53B0-41FD-8933-F3256E700A74}"/>
              </a:ext>
            </a:extLst>
          </p:cNvPr>
          <p:cNvSpPr>
            <a:spLocks noGrp="1"/>
          </p:cNvSpPr>
          <p:nvPr>
            <p:ph type="title"/>
          </p:nvPr>
        </p:nvSpPr>
        <p:spPr/>
        <p:txBody>
          <a:bodyPr vert="horz" lIns="91440" tIns="45720" rIns="91440" bIns="45720" rtlCol="0" anchor="ctr">
            <a:normAutofit/>
          </a:bodyPr>
          <a:lstStyle/>
          <a:p>
            <a:r>
              <a:rPr lang="zh-CN" altLang="en-US" sz="2000" dirty="0"/>
              <a:t>标准业务处理</a:t>
            </a:r>
          </a:p>
        </p:txBody>
      </p:sp>
      <p:sp>
        <p:nvSpPr>
          <p:cNvPr id="11" name="内容占位符 2">
            <a:extLst>
              <a:ext uri="{FF2B5EF4-FFF2-40B4-BE49-F238E27FC236}">
                <a16:creationId xmlns="" xmlns:a16="http://schemas.microsoft.com/office/drawing/2014/main" id="{576BD065-1A47-443E-BD57-B539EB2CA082}"/>
              </a:ext>
            </a:extLst>
          </p:cNvPr>
          <p:cNvSpPr>
            <a:spLocks noGrp="1"/>
          </p:cNvSpPr>
          <p:nvPr>
            <p:ph idx="1"/>
          </p:nvPr>
        </p:nvSpPr>
        <p:spPr>
          <a:xfrm>
            <a:off x="445170" y="836712"/>
            <a:ext cx="8229599" cy="2088232"/>
          </a:xfrm>
        </p:spPr>
        <p:txBody>
          <a:bodyPr>
            <a:normAutofit/>
          </a:bodyPr>
          <a:lstStyle/>
          <a:p>
            <a:pPr>
              <a:lnSpc>
                <a:spcPct val="150000"/>
              </a:lnSpc>
              <a:buFont typeface="Wingdings" panose="05000000000000000000" pitchFamily="2" charset="2"/>
              <a:buChar char="n"/>
            </a:pPr>
            <a:r>
              <a:rPr lang="zh-CN" altLang="en-US" b="1" dirty="0"/>
              <a:t>标准业务</a:t>
            </a:r>
            <a:r>
              <a:rPr lang="en-US" altLang="zh-CN" b="1" dirty="0"/>
              <a:t>6</a:t>
            </a:r>
            <a:r>
              <a:rPr lang="zh-CN" altLang="en-US" b="1" dirty="0"/>
              <a:t>：已在线下完成报销的资产，入库的标准业务处理过程</a:t>
            </a:r>
            <a:endParaRPr lang="en-US" altLang="zh-CN" b="1" dirty="0"/>
          </a:p>
          <a:p>
            <a:pPr lvl="1">
              <a:lnSpc>
                <a:spcPct val="150000"/>
              </a:lnSpc>
              <a:buFont typeface="Wingdings" panose="05000000000000000000" pitchFamily="2" charset="2"/>
              <a:buChar char="ü"/>
            </a:pPr>
            <a:r>
              <a:rPr lang="zh-CN" altLang="en-US" b="1" dirty="0"/>
              <a:t>实际处理业务时，可能存在以下情况，资产已经在线下完成了报销，需要在系统中对该资产进行补录。</a:t>
            </a:r>
            <a:endParaRPr lang="en-US" altLang="zh-CN" b="1" dirty="0"/>
          </a:p>
          <a:p>
            <a:pPr lvl="1">
              <a:lnSpc>
                <a:spcPct val="150000"/>
              </a:lnSpc>
              <a:buFont typeface="Wingdings" panose="05000000000000000000" pitchFamily="2" charset="2"/>
              <a:buChar char="ü"/>
            </a:pPr>
            <a:r>
              <a:rPr lang="zh-CN" altLang="en-US" b="1" dirty="0"/>
              <a:t>标准业务处理过程如下：</a:t>
            </a:r>
          </a:p>
        </p:txBody>
      </p:sp>
      <p:graphicFrame>
        <p:nvGraphicFramePr>
          <p:cNvPr id="5" name="图示 4">
            <a:extLst>
              <a:ext uri="{FF2B5EF4-FFF2-40B4-BE49-F238E27FC236}">
                <a16:creationId xmlns="" xmlns:a16="http://schemas.microsoft.com/office/drawing/2014/main" id="{84609EF2-57B6-4D22-BEAC-EAD2F52F15F4}"/>
              </a:ext>
            </a:extLst>
          </p:cNvPr>
          <p:cNvGraphicFramePr/>
          <p:nvPr>
            <p:extLst>
              <p:ext uri="{D42A27DB-BD31-4B8C-83A1-F6EECF244321}">
                <p14:modId xmlns:p14="http://schemas.microsoft.com/office/powerpoint/2010/main" val="1261029981"/>
              </p:ext>
            </p:extLst>
          </p:nvPr>
        </p:nvGraphicFramePr>
        <p:xfrm>
          <a:off x="688048" y="3263276"/>
          <a:ext cx="7991018" cy="1965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35098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 xmlns:a16="http://schemas.microsoft.com/office/drawing/2014/main" id="{70297431-53B0-41FD-8933-F3256E700A74}"/>
              </a:ext>
            </a:extLst>
          </p:cNvPr>
          <p:cNvSpPr>
            <a:spLocks noGrp="1"/>
          </p:cNvSpPr>
          <p:nvPr>
            <p:ph type="title"/>
          </p:nvPr>
        </p:nvSpPr>
        <p:spPr/>
        <p:txBody>
          <a:bodyPr vert="horz" lIns="91440" tIns="45720" rIns="91440" bIns="45720" rtlCol="0" anchor="ctr">
            <a:normAutofit/>
          </a:bodyPr>
          <a:lstStyle/>
          <a:p>
            <a:r>
              <a:rPr lang="zh-CN" altLang="en-US" sz="2000" dirty="0"/>
              <a:t>标准业务处理</a:t>
            </a:r>
          </a:p>
        </p:txBody>
      </p:sp>
      <p:sp>
        <p:nvSpPr>
          <p:cNvPr id="11" name="内容占位符 2">
            <a:extLst>
              <a:ext uri="{FF2B5EF4-FFF2-40B4-BE49-F238E27FC236}">
                <a16:creationId xmlns="" xmlns:a16="http://schemas.microsoft.com/office/drawing/2014/main" id="{576BD065-1A47-443E-BD57-B539EB2CA082}"/>
              </a:ext>
            </a:extLst>
          </p:cNvPr>
          <p:cNvSpPr>
            <a:spLocks noGrp="1"/>
          </p:cNvSpPr>
          <p:nvPr>
            <p:ph idx="1"/>
          </p:nvPr>
        </p:nvSpPr>
        <p:spPr>
          <a:xfrm>
            <a:off x="445170" y="836712"/>
            <a:ext cx="8229599" cy="2088232"/>
          </a:xfrm>
        </p:spPr>
        <p:txBody>
          <a:bodyPr>
            <a:normAutofit fontScale="92500" lnSpcReduction="10000"/>
          </a:bodyPr>
          <a:lstStyle/>
          <a:p>
            <a:pPr>
              <a:lnSpc>
                <a:spcPct val="150000"/>
              </a:lnSpc>
              <a:buFont typeface="Wingdings" panose="05000000000000000000" pitchFamily="2" charset="2"/>
              <a:buChar char="n"/>
            </a:pPr>
            <a:r>
              <a:rPr lang="zh-CN" altLang="en-US" b="1" dirty="0"/>
              <a:t>标准业务</a:t>
            </a:r>
            <a:r>
              <a:rPr lang="en-US" altLang="zh-CN" b="1" dirty="0"/>
              <a:t>7</a:t>
            </a:r>
            <a:r>
              <a:rPr lang="zh-CN" altLang="en-US" b="1" dirty="0"/>
              <a:t>：非采购类的资产新增</a:t>
            </a:r>
          </a:p>
          <a:p>
            <a:pPr lvl="1">
              <a:lnSpc>
                <a:spcPct val="150000"/>
              </a:lnSpc>
              <a:buFont typeface="Wingdings" panose="05000000000000000000" pitchFamily="2" charset="2"/>
              <a:buChar char="ü"/>
            </a:pPr>
            <a:r>
              <a:rPr lang="zh-CN" altLang="en-US" b="1" dirty="0"/>
              <a:t>实际处理业务时，可能存在以下情况，某些资产不是采购来的，而是“研制转入”、“基建转入”、“无偿调入”、“接受捐赠”等方式得来的，需要在系统中对该资产进行补录。</a:t>
            </a:r>
            <a:endParaRPr lang="en-US" altLang="zh-CN" b="1" dirty="0"/>
          </a:p>
          <a:p>
            <a:pPr lvl="1">
              <a:lnSpc>
                <a:spcPct val="150000"/>
              </a:lnSpc>
              <a:buFont typeface="Wingdings" panose="05000000000000000000" pitchFamily="2" charset="2"/>
              <a:buChar char="ü"/>
            </a:pPr>
            <a:r>
              <a:rPr lang="zh-CN" altLang="en-US" b="1" dirty="0"/>
              <a:t>标准业务处理过程如下：</a:t>
            </a:r>
          </a:p>
        </p:txBody>
      </p:sp>
      <p:graphicFrame>
        <p:nvGraphicFramePr>
          <p:cNvPr id="5" name="图示 4">
            <a:extLst>
              <a:ext uri="{FF2B5EF4-FFF2-40B4-BE49-F238E27FC236}">
                <a16:creationId xmlns="" xmlns:a16="http://schemas.microsoft.com/office/drawing/2014/main" id="{84609EF2-57B6-4D22-BEAC-EAD2F52F15F4}"/>
              </a:ext>
            </a:extLst>
          </p:cNvPr>
          <p:cNvGraphicFramePr/>
          <p:nvPr>
            <p:extLst>
              <p:ext uri="{D42A27DB-BD31-4B8C-83A1-F6EECF244321}">
                <p14:modId xmlns:p14="http://schemas.microsoft.com/office/powerpoint/2010/main" val="989584701"/>
              </p:ext>
            </p:extLst>
          </p:nvPr>
        </p:nvGraphicFramePr>
        <p:xfrm>
          <a:off x="688048" y="3263276"/>
          <a:ext cx="7991018" cy="1821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13857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800" dirty="0" smtClean="0"/>
              <a:t>固定（无形）资产验收入库</a:t>
            </a:r>
            <a:endParaRPr lang="zh-CN" altLang="en-US" sz="2800" dirty="0"/>
          </a:p>
        </p:txBody>
      </p:sp>
      <p:sp>
        <p:nvSpPr>
          <p:cNvPr id="3" name="内容占位符 2"/>
          <p:cNvSpPr>
            <a:spLocks noGrp="1"/>
          </p:cNvSpPr>
          <p:nvPr>
            <p:ph idx="1"/>
          </p:nvPr>
        </p:nvSpPr>
        <p:spPr>
          <a:xfrm>
            <a:off x="445170" y="978568"/>
            <a:ext cx="8229599" cy="5879432"/>
          </a:xfrm>
        </p:spPr>
        <p:txBody>
          <a:bodyPr>
            <a:noAutofit/>
          </a:bodyPr>
          <a:lstStyle/>
          <a:p>
            <a:r>
              <a:rPr lang="zh-CN" altLang="en-US" sz="2400" b="1" dirty="0" smtClean="0"/>
              <a:t>验收入库新一代</a:t>
            </a:r>
            <a:r>
              <a:rPr lang="en-US" altLang="zh-CN" sz="2400" b="1" dirty="0" smtClean="0"/>
              <a:t>ARP</a:t>
            </a:r>
            <a:r>
              <a:rPr lang="zh-CN" altLang="en-US" sz="2400" b="1" dirty="0" smtClean="0"/>
              <a:t>系统上传所需附件：</a:t>
            </a:r>
            <a:endParaRPr lang="en-US" altLang="zh-CN" sz="2400" b="1" dirty="0" smtClean="0"/>
          </a:p>
          <a:p>
            <a:pPr marL="0" indent="0">
              <a:buNone/>
            </a:pPr>
            <a:r>
              <a:rPr lang="en-US" altLang="zh-CN" sz="2400" dirty="0" smtClean="0"/>
              <a:t>1. </a:t>
            </a:r>
            <a:r>
              <a:rPr lang="zh-CN" altLang="en-US" sz="2400" dirty="0" smtClean="0"/>
              <a:t>货物购置申请表</a:t>
            </a:r>
            <a:endParaRPr lang="en-US" altLang="zh-CN" sz="2400" dirty="0" smtClean="0"/>
          </a:p>
          <a:p>
            <a:pPr marL="0" indent="0">
              <a:buNone/>
            </a:pPr>
            <a:r>
              <a:rPr lang="en-US" altLang="zh-CN" sz="2400" dirty="0" smtClean="0"/>
              <a:t>2. </a:t>
            </a:r>
            <a:r>
              <a:rPr lang="zh-CN" altLang="en-US" sz="2400" dirty="0" smtClean="0"/>
              <a:t>正式发票</a:t>
            </a:r>
            <a:endParaRPr lang="en-US" altLang="zh-CN" sz="2400" dirty="0"/>
          </a:p>
          <a:p>
            <a:pPr marL="0" indent="0">
              <a:buNone/>
            </a:pPr>
            <a:r>
              <a:rPr lang="en-US" altLang="zh-CN" sz="2400" dirty="0" smtClean="0"/>
              <a:t>3. </a:t>
            </a:r>
            <a:r>
              <a:rPr lang="zh-CN" altLang="en-US" sz="2400" dirty="0" smtClean="0"/>
              <a:t>合同（</a:t>
            </a:r>
            <a:r>
              <a:rPr lang="en-US" altLang="zh-CN" sz="2400" dirty="0" smtClean="0"/>
              <a:t>1</a:t>
            </a:r>
            <a:r>
              <a:rPr lang="zh-CN" altLang="en-US" sz="2400" dirty="0" smtClean="0"/>
              <a:t>万元以上）</a:t>
            </a:r>
            <a:endParaRPr lang="en-US" altLang="zh-CN" sz="2400" dirty="0" smtClean="0"/>
          </a:p>
          <a:p>
            <a:pPr marL="0" indent="0">
              <a:buNone/>
            </a:pPr>
            <a:r>
              <a:rPr lang="en-US" altLang="zh-CN" sz="2400" dirty="0" smtClean="0"/>
              <a:t>4. </a:t>
            </a:r>
            <a:r>
              <a:rPr lang="zh-CN" altLang="en-US" sz="2400" dirty="0" smtClean="0"/>
              <a:t>验收报告</a:t>
            </a:r>
            <a:endParaRPr lang="en-US" altLang="zh-CN" sz="2400" dirty="0" smtClean="0"/>
          </a:p>
          <a:p>
            <a:pPr marL="0" indent="0">
              <a:buNone/>
            </a:pPr>
            <a:r>
              <a:rPr lang="en-US" altLang="zh-CN" sz="2400" dirty="0" smtClean="0"/>
              <a:t>5. </a:t>
            </a:r>
            <a:r>
              <a:rPr lang="zh-CN" altLang="en-US" sz="2400" dirty="0" smtClean="0"/>
              <a:t>照片（异地资产）</a:t>
            </a:r>
            <a:endParaRPr lang="en-US" altLang="zh-CN" sz="2400" dirty="0" smtClean="0"/>
          </a:p>
          <a:p>
            <a:r>
              <a:rPr lang="zh-CN" altLang="en-US" sz="2400" b="1" dirty="0" smtClean="0"/>
              <a:t>验收入库提交给所资产管理员审核的纸质材料：</a:t>
            </a:r>
            <a:endParaRPr lang="en-US" altLang="zh-CN" sz="2400" b="1" dirty="0" smtClean="0"/>
          </a:p>
          <a:p>
            <a:pPr marL="0" indent="0">
              <a:buNone/>
            </a:pPr>
            <a:r>
              <a:rPr lang="en-US" altLang="zh-CN" sz="2400" dirty="0"/>
              <a:t>1. </a:t>
            </a:r>
            <a:r>
              <a:rPr lang="zh-CN" altLang="en-US" sz="2400" dirty="0" smtClean="0"/>
              <a:t>货物购置申请表</a:t>
            </a:r>
            <a:endParaRPr lang="en-US" altLang="zh-CN" sz="2400" dirty="0"/>
          </a:p>
          <a:p>
            <a:pPr marL="0" indent="0">
              <a:buNone/>
            </a:pPr>
            <a:r>
              <a:rPr lang="en-US" altLang="zh-CN" sz="2400" dirty="0"/>
              <a:t>2. </a:t>
            </a:r>
            <a:r>
              <a:rPr lang="zh-CN" altLang="en-US" sz="2400" dirty="0"/>
              <a:t>正式发票</a:t>
            </a:r>
            <a:endParaRPr lang="en-US" altLang="zh-CN" sz="2400" dirty="0"/>
          </a:p>
          <a:p>
            <a:pPr marL="0" indent="0">
              <a:buNone/>
            </a:pPr>
            <a:r>
              <a:rPr lang="en-US" altLang="zh-CN" sz="2400" dirty="0"/>
              <a:t>3. </a:t>
            </a:r>
            <a:r>
              <a:rPr lang="zh-CN" altLang="en-US" sz="2400" dirty="0"/>
              <a:t>合同（</a:t>
            </a:r>
            <a:r>
              <a:rPr lang="en-US" altLang="zh-CN" sz="2400" dirty="0"/>
              <a:t>1</a:t>
            </a:r>
            <a:r>
              <a:rPr lang="zh-CN" altLang="en-US" sz="2400" dirty="0"/>
              <a:t>万元以上）</a:t>
            </a:r>
            <a:endParaRPr lang="en-US" altLang="zh-CN" sz="2400" dirty="0"/>
          </a:p>
          <a:p>
            <a:pPr marL="0" indent="0">
              <a:buNone/>
            </a:pPr>
            <a:r>
              <a:rPr lang="en-US" altLang="zh-CN" sz="2400" dirty="0"/>
              <a:t>4. </a:t>
            </a:r>
            <a:r>
              <a:rPr lang="zh-CN" altLang="en-US" sz="2400" dirty="0"/>
              <a:t>验收</a:t>
            </a:r>
            <a:r>
              <a:rPr lang="zh-CN" altLang="en-US" sz="2400" dirty="0" smtClean="0"/>
              <a:t>报告</a:t>
            </a:r>
            <a:endParaRPr lang="en-US" altLang="zh-CN" sz="2400" dirty="0" smtClean="0"/>
          </a:p>
          <a:p>
            <a:pPr marL="0" indent="0">
              <a:buNone/>
            </a:pPr>
            <a:r>
              <a:rPr lang="en-US" altLang="zh-CN" sz="2400" dirty="0" smtClean="0"/>
              <a:t>5. </a:t>
            </a:r>
            <a:r>
              <a:rPr lang="zh-CN" altLang="en-US" sz="2400" dirty="0" smtClean="0"/>
              <a:t>照片（异地资产）</a:t>
            </a:r>
            <a:endParaRPr lang="en-US" altLang="zh-CN" sz="2400" dirty="0"/>
          </a:p>
          <a:p>
            <a:pPr marL="0" indent="0">
              <a:buNone/>
            </a:pPr>
            <a:r>
              <a:rPr lang="zh-CN" altLang="en-US" sz="3200" b="1" dirty="0" smtClean="0">
                <a:solidFill>
                  <a:srgbClr val="FF0000"/>
                </a:solidFill>
              </a:rPr>
              <a:t>电子版附件和纸质材料可二选一提供。</a:t>
            </a:r>
            <a:endParaRPr lang="en-US" altLang="zh-CN" sz="3200" b="1" dirty="0" smtClean="0">
              <a:solidFill>
                <a:srgbClr val="FF0000"/>
              </a:solidFill>
            </a:endParaRPr>
          </a:p>
        </p:txBody>
      </p:sp>
    </p:spTree>
    <p:extLst>
      <p:ext uri="{BB962C8B-B14F-4D97-AF65-F5344CB8AC3E}">
        <p14:creationId xmlns:p14="http://schemas.microsoft.com/office/powerpoint/2010/main" val="40503693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1422" y="260648"/>
            <a:ext cx="8133347" cy="609600"/>
          </a:xfrm>
        </p:spPr>
        <p:txBody>
          <a:bodyPr>
            <a:normAutofit/>
          </a:bodyPr>
          <a:lstStyle/>
          <a:p>
            <a:r>
              <a:rPr lang="zh-CN" altLang="en-US" sz="2800" dirty="0" smtClean="0"/>
              <a:t>耗材验收入库</a:t>
            </a:r>
            <a:endParaRPr lang="zh-CN" altLang="en-US" sz="2800" dirty="0"/>
          </a:p>
        </p:txBody>
      </p:sp>
      <p:sp>
        <p:nvSpPr>
          <p:cNvPr id="3" name="内容占位符 2"/>
          <p:cNvSpPr>
            <a:spLocks noGrp="1"/>
          </p:cNvSpPr>
          <p:nvPr>
            <p:ph idx="1"/>
          </p:nvPr>
        </p:nvSpPr>
        <p:spPr>
          <a:xfrm>
            <a:off x="445170" y="1628800"/>
            <a:ext cx="8229599" cy="4752528"/>
          </a:xfrm>
        </p:spPr>
        <p:txBody>
          <a:bodyPr>
            <a:normAutofit/>
          </a:bodyPr>
          <a:lstStyle/>
          <a:p>
            <a:pPr>
              <a:lnSpc>
                <a:spcPct val="150000"/>
              </a:lnSpc>
            </a:pPr>
            <a:r>
              <a:rPr lang="zh-CN" altLang="en-US" sz="2400" b="1" dirty="0"/>
              <a:t>验收入库新一代</a:t>
            </a:r>
            <a:r>
              <a:rPr lang="en-US" altLang="zh-CN" sz="2400" b="1" dirty="0"/>
              <a:t>ARP</a:t>
            </a:r>
            <a:r>
              <a:rPr lang="zh-CN" altLang="en-US" sz="2400" b="1" dirty="0"/>
              <a:t>系统上传所需附件</a:t>
            </a:r>
            <a:r>
              <a:rPr lang="zh-CN" altLang="en-US" sz="2400" b="1" dirty="0" smtClean="0"/>
              <a:t>：</a:t>
            </a:r>
            <a:endParaRPr lang="en-US" altLang="zh-CN" sz="2400" b="1" dirty="0"/>
          </a:p>
          <a:p>
            <a:pPr marL="457200" indent="-457200">
              <a:lnSpc>
                <a:spcPct val="150000"/>
              </a:lnSpc>
              <a:buAutoNum type="arabicPeriod"/>
            </a:pPr>
            <a:r>
              <a:rPr lang="zh-CN" altLang="en-US" sz="2400" dirty="0" smtClean="0"/>
              <a:t>货物购置申请表（</a:t>
            </a:r>
            <a:r>
              <a:rPr lang="en-US" altLang="zh-CN" sz="2400" dirty="0" smtClean="0"/>
              <a:t>5000</a:t>
            </a:r>
            <a:r>
              <a:rPr lang="zh-CN" altLang="en-US" sz="2400" dirty="0" smtClean="0"/>
              <a:t>元以上）</a:t>
            </a:r>
            <a:endParaRPr lang="en-US" altLang="zh-CN" sz="2400" dirty="0" smtClean="0"/>
          </a:p>
          <a:p>
            <a:pPr marL="457200" indent="-457200">
              <a:lnSpc>
                <a:spcPct val="150000"/>
              </a:lnSpc>
              <a:buAutoNum type="arabicPeriod"/>
            </a:pPr>
            <a:r>
              <a:rPr lang="zh-CN" altLang="en-US" sz="2400" dirty="0" smtClean="0"/>
              <a:t>货物照片（</a:t>
            </a:r>
            <a:r>
              <a:rPr lang="en-US" altLang="zh-CN" sz="2400" dirty="0" smtClean="0"/>
              <a:t>1</a:t>
            </a:r>
            <a:r>
              <a:rPr lang="zh-CN" altLang="en-US" sz="2400" dirty="0" smtClean="0"/>
              <a:t>万元以上，采购人和其他</a:t>
            </a:r>
            <a:r>
              <a:rPr lang="en-US" altLang="zh-CN" sz="2400" dirty="0" smtClean="0"/>
              <a:t>1</a:t>
            </a:r>
            <a:r>
              <a:rPr lang="zh-CN" altLang="en-US" sz="2400" dirty="0" smtClean="0"/>
              <a:t>位在职职工签字）</a:t>
            </a:r>
            <a:endParaRPr lang="zh-CN" altLang="en-US" sz="2400" dirty="0"/>
          </a:p>
        </p:txBody>
      </p:sp>
    </p:spTree>
    <p:extLst>
      <p:ext uri="{BB962C8B-B14F-4D97-AF65-F5344CB8AC3E}">
        <p14:creationId xmlns:p14="http://schemas.microsoft.com/office/powerpoint/2010/main" val="1627654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空心弧 39">
            <a:extLst>
              <a:ext uri="{FF2B5EF4-FFF2-40B4-BE49-F238E27FC236}">
                <a16:creationId xmlns="" xmlns:a16="http://schemas.microsoft.com/office/drawing/2014/main" id="{AE069C2B-CE5A-4538-AFEA-BC1DDB05772E}"/>
              </a:ext>
            </a:extLst>
          </p:cNvPr>
          <p:cNvSpPr/>
          <p:nvPr/>
        </p:nvSpPr>
        <p:spPr>
          <a:xfrm rot="5400000">
            <a:off x="969961" y="1753181"/>
            <a:ext cx="3142978" cy="2924714"/>
          </a:xfrm>
          <a:prstGeom prst="blockArc">
            <a:avLst>
              <a:gd name="adj1" fmla="val 10897210"/>
              <a:gd name="adj2" fmla="val 6953"/>
              <a:gd name="adj3" fmla="val 1246"/>
            </a:avLst>
          </a:prstGeom>
          <a:solidFill>
            <a:sysClr val="windowText" lastClr="000000">
              <a:lumMod val="50000"/>
              <a:lumOff val="50000"/>
            </a:sysClr>
          </a:solidFill>
          <a:ln w="25400" cap="flat" cmpd="sng" algn="ctr">
            <a:noFill/>
            <a:prstDash val="solid"/>
          </a:ln>
          <a:effectLst/>
        </p:spPr>
        <p:txBody>
          <a:bodyPr lIns="91431" tIns="45716" rIns="91431" bIns="45716" anchor="ctr"/>
          <a:lstStyle/>
          <a:p>
            <a:pPr marL="0" marR="0" lvl="0" indent="0" algn="ctr" defTabSz="914332" eaLnBrk="1" fontAlgn="auto" latinLnBrk="0" hangingPunct="1">
              <a:lnSpc>
                <a:spcPct val="100000"/>
              </a:lnSpc>
              <a:spcBef>
                <a:spcPts val="0"/>
              </a:spcBef>
              <a:spcAft>
                <a:spcPts val="0"/>
              </a:spcAft>
              <a:buClrTx/>
              <a:buSzTx/>
              <a:buFontTx/>
              <a:buNone/>
              <a:tabLst/>
              <a:defRPr/>
            </a:pPr>
            <a:endParaRPr kumimoji="0" lang="zh-CN" altLang="en-US" sz="2489"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cs typeface="Arial" panose="020B0604020202020204" pitchFamily="34" charset="0"/>
            </a:endParaRPr>
          </a:p>
        </p:txBody>
      </p:sp>
      <p:grpSp>
        <p:nvGrpSpPr>
          <p:cNvPr id="41" name="组合 40">
            <a:extLst>
              <a:ext uri="{FF2B5EF4-FFF2-40B4-BE49-F238E27FC236}">
                <a16:creationId xmlns="" xmlns:a16="http://schemas.microsoft.com/office/drawing/2014/main" id="{EB41A025-860E-40AB-ABA0-EEA9AC418A47}"/>
              </a:ext>
            </a:extLst>
          </p:cNvPr>
          <p:cNvGrpSpPr/>
          <p:nvPr/>
        </p:nvGrpSpPr>
        <p:grpSpPr>
          <a:xfrm>
            <a:off x="3396107" y="2426083"/>
            <a:ext cx="4137328" cy="632183"/>
            <a:chOff x="736575" y="3188466"/>
            <a:chExt cx="8755768" cy="1338083"/>
          </a:xfrm>
        </p:grpSpPr>
        <p:sp>
          <p:nvSpPr>
            <p:cNvPr id="42" name="圆角矩形 55">
              <a:extLst>
                <a:ext uri="{FF2B5EF4-FFF2-40B4-BE49-F238E27FC236}">
                  <a16:creationId xmlns="" xmlns:a16="http://schemas.microsoft.com/office/drawing/2014/main" id="{319E9414-0F7B-432C-80DA-94DACBFAFDE5}"/>
                </a:ext>
              </a:extLst>
            </p:cNvPr>
            <p:cNvSpPr/>
            <p:nvPr/>
          </p:nvSpPr>
          <p:spPr>
            <a:xfrm flipH="1">
              <a:off x="1020576" y="3307959"/>
              <a:ext cx="8471767" cy="1132575"/>
            </a:xfrm>
            <a:prstGeom prst="roundRect">
              <a:avLst>
                <a:gd name="adj" fmla="val 50000"/>
              </a:avLst>
            </a:prstGeom>
            <a:gradFill flip="none" rotWithShape="1">
              <a:gsLst>
                <a:gs pos="0">
                  <a:sysClr val="window" lastClr="FFFFFF"/>
                </a:gs>
                <a:gs pos="100000">
                  <a:srgbClr val="E0E0E0"/>
                </a:gs>
              </a:gsLst>
              <a:lin ang="5400000" scaled="1"/>
              <a:tileRect/>
            </a:gradFill>
            <a:ln w="25400" cap="flat" cmpd="sng" algn="ctr">
              <a:noFill/>
              <a:prstDash val="solid"/>
            </a:ln>
            <a:effectLst>
              <a:outerShdw blurRad="381000" dist="254000" dir="1026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nvGrpSpPr>
            <p:cNvPr id="43" name="组合 42">
              <a:extLst>
                <a:ext uri="{FF2B5EF4-FFF2-40B4-BE49-F238E27FC236}">
                  <a16:creationId xmlns="" xmlns:a16="http://schemas.microsoft.com/office/drawing/2014/main" id="{E6449C28-48CE-4E47-841D-2515D8A685DB}"/>
                </a:ext>
              </a:extLst>
            </p:cNvPr>
            <p:cNvGrpSpPr/>
            <p:nvPr/>
          </p:nvGrpSpPr>
          <p:grpSpPr>
            <a:xfrm>
              <a:off x="736575" y="3188466"/>
              <a:ext cx="1338085" cy="1338083"/>
              <a:chOff x="3567745" y="3971974"/>
              <a:chExt cx="1338084" cy="1338084"/>
            </a:xfrm>
          </p:grpSpPr>
          <p:grpSp>
            <p:nvGrpSpPr>
              <p:cNvPr id="46" name="组合 45">
                <a:extLst>
                  <a:ext uri="{FF2B5EF4-FFF2-40B4-BE49-F238E27FC236}">
                    <a16:creationId xmlns="" xmlns:a16="http://schemas.microsoft.com/office/drawing/2014/main" id="{801A82AF-BD8E-4047-8A07-0AC52A9E4BB6}"/>
                  </a:ext>
                </a:extLst>
              </p:cNvPr>
              <p:cNvGrpSpPr/>
              <p:nvPr/>
            </p:nvGrpSpPr>
            <p:grpSpPr>
              <a:xfrm>
                <a:off x="3567745" y="3971974"/>
                <a:ext cx="1338084" cy="1338084"/>
                <a:chOff x="5213600" y="2517129"/>
                <a:chExt cx="2023672" cy="2023672"/>
              </a:xfrm>
            </p:grpSpPr>
            <p:sp>
              <p:nvSpPr>
                <p:cNvPr id="48" name="椭圆 47">
                  <a:extLst>
                    <a:ext uri="{FF2B5EF4-FFF2-40B4-BE49-F238E27FC236}">
                      <a16:creationId xmlns="" xmlns:a16="http://schemas.microsoft.com/office/drawing/2014/main" id="{73837AFD-D73F-4C27-9C3E-117D9C5BB1E5}"/>
                    </a:ext>
                  </a:extLst>
                </p:cNvPr>
                <p:cNvSpPr/>
                <p:nvPr/>
              </p:nvSpPr>
              <p:spPr>
                <a:xfrm>
                  <a:off x="5213600" y="2517129"/>
                  <a:ext cx="2023672" cy="2023672"/>
                </a:xfrm>
                <a:prstGeom prst="ellipse">
                  <a:avLst/>
                </a:prstGeom>
                <a:gradFill flip="none" rotWithShape="1">
                  <a:gsLst>
                    <a:gs pos="0">
                      <a:sysClr val="window" lastClr="FFFFFF"/>
                    </a:gs>
                    <a:gs pos="100000">
                      <a:srgbClr val="E0E0E0"/>
                    </a:gs>
                  </a:gsLst>
                  <a:lin ang="5400000" scaled="1"/>
                  <a:tileRect/>
                </a:gradFill>
                <a:ln w="25400" cap="flat" cmpd="sng" algn="ctr">
                  <a:noFill/>
                  <a:prstDash val="solid"/>
                </a:ln>
                <a:effectLst>
                  <a:outerShdw blurRad="279400" dist="2540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49" name="椭圆 48">
                  <a:extLst>
                    <a:ext uri="{FF2B5EF4-FFF2-40B4-BE49-F238E27FC236}">
                      <a16:creationId xmlns="" xmlns:a16="http://schemas.microsoft.com/office/drawing/2014/main" id="{7592151C-9590-4D97-8358-6F4CD107268D}"/>
                    </a:ext>
                  </a:extLst>
                </p:cNvPr>
                <p:cNvSpPr/>
                <p:nvPr/>
              </p:nvSpPr>
              <p:spPr>
                <a:xfrm>
                  <a:off x="5260739" y="2564268"/>
                  <a:ext cx="1929394" cy="1929394"/>
                </a:xfrm>
                <a:prstGeom prst="ellipse">
                  <a:avLst/>
                </a:prstGeom>
                <a:gradFill flip="none" rotWithShape="1">
                  <a:gsLst>
                    <a:gs pos="0">
                      <a:sysClr val="window" lastClr="FFFFFF"/>
                    </a:gs>
                    <a:gs pos="100000">
                      <a:srgbClr val="DDDEDD"/>
                    </a:gs>
                  </a:gsLst>
                  <a:lin ang="189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47" name="椭圆 46">
                <a:extLst>
                  <a:ext uri="{FF2B5EF4-FFF2-40B4-BE49-F238E27FC236}">
                    <a16:creationId xmlns="" xmlns:a16="http://schemas.microsoft.com/office/drawing/2014/main" id="{AFA6E3C5-4E57-493C-9FD0-ACCAD5821556}"/>
                  </a:ext>
                </a:extLst>
              </p:cNvPr>
              <p:cNvSpPr/>
              <p:nvPr/>
            </p:nvSpPr>
            <p:spPr>
              <a:xfrm>
                <a:off x="3695023" y="4099252"/>
                <a:ext cx="1083528" cy="1083528"/>
              </a:xfrm>
              <a:prstGeom prst="ellipse">
                <a:avLst/>
              </a:prstGeom>
              <a:solidFill>
                <a:srgbClr val="0070C0"/>
              </a:solidFill>
              <a:ln w="25400" cap="flat" cmpd="sng" algn="ctr">
                <a:noFill/>
                <a:prstDash val="solid"/>
              </a:ln>
              <a:effectLst>
                <a:innerShdw blurRad="63500" dist="50800" dir="18900000">
                  <a:prstClr val="black">
                    <a:alpha val="50000"/>
                  </a:prstClr>
                </a:innerShdw>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 lastClr="FFFFFF"/>
                  </a:solidFill>
                  <a:effectLst/>
                  <a:uLnTx/>
                  <a:uFillTx/>
                  <a:latin typeface="Calibri"/>
                  <a:ea typeface="宋体"/>
                  <a:cs typeface="+mn-cs"/>
                </a:endParaRPr>
              </a:p>
            </p:txBody>
          </p:sp>
        </p:grpSp>
        <p:sp>
          <p:nvSpPr>
            <p:cNvPr id="44" name="文本框 77">
              <a:extLst>
                <a:ext uri="{FF2B5EF4-FFF2-40B4-BE49-F238E27FC236}">
                  <a16:creationId xmlns="" xmlns:a16="http://schemas.microsoft.com/office/drawing/2014/main" id="{35776EA3-161E-40FF-BAE7-5400435ECADE}"/>
                </a:ext>
              </a:extLst>
            </p:cNvPr>
            <p:cNvSpPr txBox="1"/>
            <p:nvPr/>
          </p:nvSpPr>
          <p:spPr>
            <a:xfrm>
              <a:off x="972509" y="3466643"/>
              <a:ext cx="878819" cy="7817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1</a:t>
              </a:r>
            </a:p>
          </p:txBody>
        </p:sp>
        <p:sp>
          <p:nvSpPr>
            <p:cNvPr id="45" name="TextBox 72">
              <a:extLst>
                <a:ext uri="{FF2B5EF4-FFF2-40B4-BE49-F238E27FC236}">
                  <a16:creationId xmlns="" xmlns:a16="http://schemas.microsoft.com/office/drawing/2014/main" id="{829AA3D5-DA1A-429F-B9B3-F83704F89E78}"/>
                </a:ext>
              </a:extLst>
            </p:cNvPr>
            <p:cNvSpPr txBox="1"/>
            <p:nvPr/>
          </p:nvSpPr>
          <p:spPr>
            <a:xfrm>
              <a:off x="3113403" y="3483386"/>
              <a:ext cx="5261340" cy="7817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32037">
                <a:defRPr/>
              </a:pPr>
              <a:r>
                <a:rPr lang="zh-CN" altLang="en-US" kern="0" dirty="0">
                  <a:solidFill>
                    <a:sysClr val="windowText" lastClr="000000">
                      <a:lumMod val="65000"/>
                      <a:lumOff val="35000"/>
                    </a:sysClr>
                  </a:solidFill>
                  <a:latin typeface="Arial" pitchFamily="34" charset="0"/>
                  <a:ea typeface="微软雅黑" pitchFamily="34" charset="-122"/>
                  <a:cs typeface="Arial" pitchFamily="34" charset="0"/>
                </a:rPr>
                <a:t>资产或耗材采购或新增</a:t>
              </a:r>
            </a:p>
          </p:txBody>
        </p:sp>
      </p:grpSp>
      <p:grpSp>
        <p:nvGrpSpPr>
          <p:cNvPr id="50" name="组合 49">
            <a:extLst>
              <a:ext uri="{FF2B5EF4-FFF2-40B4-BE49-F238E27FC236}">
                <a16:creationId xmlns="" xmlns:a16="http://schemas.microsoft.com/office/drawing/2014/main" id="{1CC21491-ADDA-4C85-981F-73B40103231B}"/>
              </a:ext>
            </a:extLst>
          </p:cNvPr>
          <p:cNvGrpSpPr/>
          <p:nvPr/>
        </p:nvGrpSpPr>
        <p:grpSpPr>
          <a:xfrm>
            <a:off x="3400403" y="3180506"/>
            <a:ext cx="4137328" cy="632183"/>
            <a:chOff x="736575" y="3188469"/>
            <a:chExt cx="8755767" cy="1338084"/>
          </a:xfrm>
        </p:grpSpPr>
        <p:sp>
          <p:nvSpPr>
            <p:cNvPr id="51" name="圆角矩形 64">
              <a:extLst>
                <a:ext uri="{FF2B5EF4-FFF2-40B4-BE49-F238E27FC236}">
                  <a16:creationId xmlns="" xmlns:a16="http://schemas.microsoft.com/office/drawing/2014/main" id="{B7152AC7-C00E-4860-93B7-FEEC1DF61C74}"/>
                </a:ext>
              </a:extLst>
            </p:cNvPr>
            <p:cNvSpPr/>
            <p:nvPr/>
          </p:nvSpPr>
          <p:spPr>
            <a:xfrm flipH="1">
              <a:off x="1020576" y="3307962"/>
              <a:ext cx="8471766" cy="1132577"/>
            </a:xfrm>
            <a:prstGeom prst="roundRect">
              <a:avLst>
                <a:gd name="adj" fmla="val 50000"/>
              </a:avLst>
            </a:prstGeom>
            <a:gradFill flip="none" rotWithShape="1">
              <a:gsLst>
                <a:gs pos="0">
                  <a:sysClr val="window" lastClr="FFFFFF"/>
                </a:gs>
                <a:gs pos="100000">
                  <a:srgbClr val="E0E0E0"/>
                </a:gs>
              </a:gsLst>
              <a:lin ang="5400000" scaled="1"/>
              <a:tileRect/>
            </a:gradFill>
            <a:ln w="25400" cap="flat" cmpd="sng" algn="ctr">
              <a:noFill/>
              <a:prstDash val="solid"/>
            </a:ln>
            <a:effectLst>
              <a:outerShdw blurRad="381000" dist="254000" dir="1026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nvGrpSpPr>
            <p:cNvPr id="52" name="组合 51">
              <a:extLst>
                <a:ext uri="{FF2B5EF4-FFF2-40B4-BE49-F238E27FC236}">
                  <a16:creationId xmlns="" xmlns:a16="http://schemas.microsoft.com/office/drawing/2014/main" id="{ECAB899E-E662-4749-8E40-1D02CD459C82}"/>
                </a:ext>
              </a:extLst>
            </p:cNvPr>
            <p:cNvGrpSpPr/>
            <p:nvPr/>
          </p:nvGrpSpPr>
          <p:grpSpPr>
            <a:xfrm>
              <a:off x="736575" y="3188469"/>
              <a:ext cx="1338084" cy="1338084"/>
              <a:chOff x="3567745" y="3971974"/>
              <a:chExt cx="1338084" cy="1338084"/>
            </a:xfrm>
          </p:grpSpPr>
          <p:grpSp>
            <p:nvGrpSpPr>
              <p:cNvPr id="55" name="组合 54">
                <a:extLst>
                  <a:ext uri="{FF2B5EF4-FFF2-40B4-BE49-F238E27FC236}">
                    <a16:creationId xmlns="" xmlns:a16="http://schemas.microsoft.com/office/drawing/2014/main" id="{1109F040-7666-4679-A4D3-A7AD45213097}"/>
                  </a:ext>
                </a:extLst>
              </p:cNvPr>
              <p:cNvGrpSpPr/>
              <p:nvPr/>
            </p:nvGrpSpPr>
            <p:grpSpPr>
              <a:xfrm>
                <a:off x="3567745" y="3971974"/>
                <a:ext cx="1338084" cy="1338084"/>
                <a:chOff x="5213600" y="2517129"/>
                <a:chExt cx="2023672" cy="2023672"/>
              </a:xfrm>
            </p:grpSpPr>
            <p:sp>
              <p:nvSpPr>
                <p:cNvPr id="57" name="椭圆 56">
                  <a:extLst>
                    <a:ext uri="{FF2B5EF4-FFF2-40B4-BE49-F238E27FC236}">
                      <a16:creationId xmlns="" xmlns:a16="http://schemas.microsoft.com/office/drawing/2014/main" id="{A4E4194F-E9B7-4238-A13D-44AA176D8FD0}"/>
                    </a:ext>
                  </a:extLst>
                </p:cNvPr>
                <p:cNvSpPr/>
                <p:nvPr/>
              </p:nvSpPr>
              <p:spPr>
                <a:xfrm>
                  <a:off x="5213600" y="2517129"/>
                  <a:ext cx="2023672" cy="2023672"/>
                </a:xfrm>
                <a:prstGeom prst="ellipse">
                  <a:avLst/>
                </a:prstGeom>
                <a:gradFill flip="none" rotWithShape="1">
                  <a:gsLst>
                    <a:gs pos="0">
                      <a:sysClr val="window" lastClr="FFFFFF"/>
                    </a:gs>
                    <a:gs pos="100000">
                      <a:srgbClr val="E0E0E0"/>
                    </a:gs>
                  </a:gsLst>
                  <a:lin ang="5400000" scaled="1"/>
                  <a:tileRect/>
                </a:gradFill>
                <a:ln w="25400" cap="flat" cmpd="sng" algn="ctr">
                  <a:noFill/>
                  <a:prstDash val="solid"/>
                </a:ln>
                <a:effectLst>
                  <a:outerShdw blurRad="279400" dist="2540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58" name="椭圆 57">
                  <a:extLst>
                    <a:ext uri="{FF2B5EF4-FFF2-40B4-BE49-F238E27FC236}">
                      <a16:creationId xmlns="" xmlns:a16="http://schemas.microsoft.com/office/drawing/2014/main" id="{A25F27F6-42C2-4A4E-92D5-0170FCD7E107}"/>
                    </a:ext>
                  </a:extLst>
                </p:cNvPr>
                <p:cNvSpPr/>
                <p:nvPr/>
              </p:nvSpPr>
              <p:spPr>
                <a:xfrm>
                  <a:off x="5260739" y="2564268"/>
                  <a:ext cx="1929394" cy="1929394"/>
                </a:xfrm>
                <a:prstGeom prst="ellipse">
                  <a:avLst/>
                </a:prstGeom>
                <a:gradFill flip="none" rotWithShape="1">
                  <a:gsLst>
                    <a:gs pos="0">
                      <a:sysClr val="window" lastClr="FFFFFF"/>
                    </a:gs>
                    <a:gs pos="100000">
                      <a:srgbClr val="DDDEDD"/>
                    </a:gs>
                  </a:gsLst>
                  <a:lin ang="189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56" name="椭圆 55">
                <a:extLst>
                  <a:ext uri="{FF2B5EF4-FFF2-40B4-BE49-F238E27FC236}">
                    <a16:creationId xmlns="" xmlns:a16="http://schemas.microsoft.com/office/drawing/2014/main" id="{DFA07972-8055-4C61-B856-BB4BA57D25C2}"/>
                  </a:ext>
                </a:extLst>
              </p:cNvPr>
              <p:cNvSpPr/>
              <p:nvPr/>
            </p:nvSpPr>
            <p:spPr>
              <a:xfrm>
                <a:off x="3695023" y="4099252"/>
                <a:ext cx="1083528" cy="1083528"/>
              </a:xfrm>
              <a:prstGeom prst="ellipse">
                <a:avLst/>
              </a:prstGeom>
              <a:solidFill>
                <a:srgbClr val="0070C0"/>
              </a:solidFill>
              <a:ln w="25400" cap="flat" cmpd="sng" algn="ctr">
                <a:noFill/>
                <a:prstDash val="solid"/>
              </a:ln>
              <a:effectLst>
                <a:innerShdw blurRad="63500" dist="50800" dir="18900000">
                  <a:prstClr val="black">
                    <a:alpha val="50000"/>
                  </a:prstClr>
                </a:innerShdw>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 lastClr="FFFFFF"/>
                  </a:solidFill>
                  <a:effectLst/>
                  <a:uLnTx/>
                  <a:uFillTx/>
                  <a:latin typeface="Calibri"/>
                  <a:ea typeface="宋体"/>
                  <a:cs typeface="+mn-cs"/>
                </a:endParaRPr>
              </a:p>
            </p:txBody>
          </p:sp>
        </p:grpSp>
        <p:sp>
          <p:nvSpPr>
            <p:cNvPr id="53" name="文本框 77">
              <a:extLst>
                <a:ext uri="{FF2B5EF4-FFF2-40B4-BE49-F238E27FC236}">
                  <a16:creationId xmlns="" xmlns:a16="http://schemas.microsoft.com/office/drawing/2014/main" id="{CC4F83C0-8C91-456B-B6B6-6DC8B793FB86}"/>
                </a:ext>
              </a:extLst>
            </p:cNvPr>
            <p:cNvSpPr txBox="1"/>
            <p:nvPr/>
          </p:nvSpPr>
          <p:spPr>
            <a:xfrm>
              <a:off x="972509" y="3466644"/>
              <a:ext cx="878819" cy="7817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2</a:t>
              </a:r>
            </a:p>
          </p:txBody>
        </p:sp>
        <p:sp>
          <p:nvSpPr>
            <p:cNvPr id="54" name="TextBox 72">
              <a:extLst>
                <a:ext uri="{FF2B5EF4-FFF2-40B4-BE49-F238E27FC236}">
                  <a16:creationId xmlns="" xmlns:a16="http://schemas.microsoft.com/office/drawing/2014/main" id="{C92E04E8-C7B8-4491-9F7A-91C82FC9EEE7}"/>
                </a:ext>
              </a:extLst>
            </p:cNvPr>
            <p:cNvSpPr txBox="1"/>
            <p:nvPr/>
          </p:nvSpPr>
          <p:spPr>
            <a:xfrm>
              <a:off x="3113403" y="3483385"/>
              <a:ext cx="5261340" cy="7817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32037">
                <a:defRPr/>
              </a:pPr>
              <a:r>
                <a:rPr lang="zh-CN" altLang="en-US" b="1" kern="0" dirty="0">
                  <a:solidFill>
                    <a:srgbClr val="C00000"/>
                  </a:solidFill>
                  <a:latin typeface="Arial" pitchFamily="34" charset="0"/>
                  <a:ea typeface="微软雅黑" pitchFamily="34" charset="-122"/>
                  <a:cs typeface="Arial" pitchFamily="34" charset="0"/>
                </a:rPr>
                <a:t>资 产 日 常 管 理</a:t>
              </a:r>
            </a:p>
          </p:txBody>
        </p:sp>
      </p:grpSp>
      <p:grpSp>
        <p:nvGrpSpPr>
          <p:cNvPr id="86" name="组合 85">
            <a:extLst>
              <a:ext uri="{FF2B5EF4-FFF2-40B4-BE49-F238E27FC236}">
                <a16:creationId xmlns="" xmlns:a16="http://schemas.microsoft.com/office/drawing/2014/main" id="{62298422-9B2E-4252-AE75-3017E1613D63}"/>
              </a:ext>
            </a:extLst>
          </p:cNvPr>
          <p:cNvGrpSpPr/>
          <p:nvPr/>
        </p:nvGrpSpPr>
        <p:grpSpPr>
          <a:xfrm>
            <a:off x="1374846" y="2226987"/>
            <a:ext cx="1864487" cy="1870428"/>
            <a:chOff x="907313" y="1636536"/>
            <a:chExt cx="1864487" cy="1870428"/>
          </a:xfrm>
        </p:grpSpPr>
        <p:grpSp>
          <p:nvGrpSpPr>
            <p:cNvPr id="87" name="组合 86">
              <a:extLst>
                <a:ext uri="{FF2B5EF4-FFF2-40B4-BE49-F238E27FC236}">
                  <a16:creationId xmlns="" xmlns:a16="http://schemas.microsoft.com/office/drawing/2014/main" id="{CAAB737F-C8BB-4093-8729-D5D5EAC66216}"/>
                </a:ext>
              </a:extLst>
            </p:cNvPr>
            <p:cNvGrpSpPr/>
            <p:nvPr/>
          </p:nvGrpSpPr>
          <p:grpSpPr>
            <a:xfrm flipH="1">
              <a:off x="907313" y="1636536"/>
              <a:ext cx="1864487" cy="1870428"/>
              <a:chOff x="304800" y="673100"/>
              <a:chExt cx="4000500" cy="4000500"/>
            </a:xfrm>
            <a:effectLst>
              <a:outerShdw blurRad="444500" dist="254000" dir="8100000" algn="tr" rotWithShape="0">
                <a:prstClr val="black">
                  <a:alpha val="50000"/>
                </a:prstClr>
              </a:outerShdw>
            </a:effectLst>
          </p:grpSpPr>
          <p:sp>
            <p:nvSpPr>
              <p:cNvPr id="90" name="同心圆 103">
                <a:extLst>
                  <a:ext uri="{FF2B5EF4-FFF2-40B4-BE49-F238E27FC236}">
                    <a16:creationId xmlns="" xmlns:a16="http://schemas.microsoft.com/office/drawing/2014/main" id="{1A1E1328-808A-4C9A-9FCA-04D5F09A2267}"/>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91" name="椭圆 90">
                <a:extLst>
                  <a:ext uri="{FF2B5EF4-FFF2-40B4-BE49-F238E27FC236}">
                    <a16:creationId xmlns="" xmlns:a16="http://schemas.microsoft.com/office/drawing/2014/main" id="{81B44FAC-1792-4BFE-84C3-C646AB5556AF}"/>
                  </a:ext>
                </a:extLst>
              </p:cNvPr>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88" name="TextBox 101">
              <a:extLst>
                <a:ext uri="{FF2B5EF4-FFF2-40B4-BE49-F238E27FC236}">
                  <a16:creationId xmlns="" xmlns:a16="http://schemas.microsoft.com/office/drawing/2014/main" id="{B813F402-FF09-4578-BB16-AD8C4BEBAC83}"/>
                </a:ext>
              </a:extLst>
            </p:cNvPr>
            <p:cNvSpPr txBox="1"/>
            <p:nvPr/>
          </p:nvSpPr>
          <p:spPr>
            <a:xfrm>
              <a:off x="1152139" y="2074818"/>
              <a:ext cx="1296144" cy="979755"/>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tabLst/>
                <a:defRPr kumimoji="0" b="1" i="0" u="none" strike="noStrike" kern="0" cap="none" spc="0" normalizeH="0" baseline="0">
                  <a:ln>
                    <a:noFill/>
                  </a:ln>
                  <a:solidFill>
                    <a:sysClr val="windowText" lastClr="000000">
                      <a:lumMod val="65000"/>
                      <a:lumOff val="35000"/>
                    </a:sysClr>
                  </a:solidFill>
                  <a:effectLst/>
                  <a:uLnTx/>
                  <a:uFillTx/>
                  <a:latin typeface="Calibri"/>
                  <a:ea typeface="微软雅黑" pitchFamily="34" charset="-122"/>
                </a:defRPr>
              </a:lvl1pPr>
            </a:lstStyle>
            <a:p>
              <a:pPr algn="ctr">
                <a:lnSpc>
                  <a:spcPct val="125000"/>
                </a:lnSpc>
              </a:pPr>
              <a:r>
                <a:rPr lang="zh-CN" altLang="en-US" sz="2400" dirty="0"/>
                <a:t>标准业务处理</a:t>
              </a:r>
            </a:p>
          </p:txBody>
        </p:sp>
      </p:grpSp>
      <p:sp>
        <p:nvSpPr>
          <p:cNvPr id="92" name="标题 1">
            <a:extLst>
              <a:ext uri="{FF2B5EF4-FFF2-40B4-BE49-F238E27FC236}">
                <a16:creationId xmlns="" xmlns:a16="http://schemas.microsoft.com/office/drawing/2014/main" id="{355F625A-55FB-4B42-B5DE-81C3286CE407}"/>
              </a:ext>
            </a:extLst>
          </p:cNvPr>
          <p:cNvSpPr>
            <a:spLocks noGrp="1"/>
          </p:cNvSpPr>
          <p:nvPr>
            <p:ph type="title"/>
          </p:nvPr>
        </p:nvSpPr>
        <p:spPr/>
        <p:txBody>
          <a:bodyPr>
            <a:normAutofit/>
          </a:bodyPr>
          <a:lstStyle/>
          <a:p>
            <a:r>
              <a:rPr lang="zh-CN" altLang="en-US" sz="2000" dirty="0"/>
              <a:t>标准业务处理说明</a:t>
            </a:r>
          </a:p>
        </p:txBody>
      </p:sp>
    </p:spTree>
    <p:extLst>
      <p:ext uri="{BB962C8B-B14F-4D97-AF65-F5344CB8AC3E}">
        <p14:creationId xmlns:p14="http://schemas.microsoft.com/office/powerpoint/2010/main" val="19470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par>
                                <p:cTn id="10" presetID="53" presetClass="entr" presetSubtype="16" fill="hold" nodeType="with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500" fill="hold"/>
                                        <p:tgtEl>
                                          <p:spTgt spid="41"/>
                                        </p:tgtEl>
                                        <p:attrNameLst>
                                          <p:attrName>ppt_w</p:attrName>
                                        </p:attrNameLst>
                                      </p:cBhvr>
                                      <p:tavLst>
                                        <p:tav tm="0">
                                          <p:val>
                                            <p:fltVal val="0"/>
                                          </p:val>
                                        </p:tav>
                                        <p:tav tm="100000">
                                          <p:val>
                                            <p:strVal val="#ppt_w"/>
                                          </p:val>
                                        </p:tav>
                                      </p:tavLst>
                                    </p:anim>
                                    <p:anim calcmode="lin" valueType="num">
                                      <p:cBhvr>
                                        <p:cTn id="13" dur="500" fill="hold"/>
                                        <p:tgtEl>
                                          <p:spTgt spid="41"/>
                                        </p:tgtEl>
                                        <p:attrNameLst>
                                          <p:attrName>ppt_h</p:attrName>
                                        </p:attrNameLst>
                                      </p:cBhvr>
                                      <p:tavLst>
                                        <p:tav tm="0">
                                          <p:val>
                                            <p:fltVal val="0"/>
                                          </p:val>
                                        </p:tav>
                                        <p:tav tm="100000">
                                          <p:val>
                                            <p:strVal val="#ppt_h"/>
                                          </p:val>
                                        </p:tav>
                                      </p:tavLst>
                                    </p:anim>
                                    <p:animEffect transition="in" filter="fade">
                                      <p:cBhvr>
                                        <p:cTn id="14" dur="500"/>
                                        <p:tgtEl>
                                          <p:spTgt spid="41"/>
                                        </p:tgtEl>
                                      </p:cBhvr>
                                    </p:animEffect>
                                  </p:childTnLst>
                                </p:cTn>
                              </p:par>
                              <p:par>
                                <p:cTn id="15" presetID="53" presetClass="entr" presetSubtype="16"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53" presetClass="entr" presetSubtype="16" fill="hold" nodeType="withEffect">
                                  <p:stCondLst>
                                    <p:cond delay="0"/>
                                  </p:stCondLst>
                                  <p:childTnLst>
                                    <p:set>
                                      <p:cBhvr>
                                        <p:cTn id="21" dur="1" fill="hold">
                                          <p:stCondLst>
                                            <p:cond delay="0"/>
                                          </p:stCondLst>
                                        </p:cTn>
                                        <p:tgtEl>
                                          <p:spTgt spid="86"/>
                                        </p:tgtEl>
                                        <p:attrNameLst>
                                          <p:attrName>style.visibility</p:attrName>
                                        </p:attrNameLst>
                                      </p:cBhvr>
                                      <p:to>
                                        <p:strVal val="visible"/>
                                      </p:to>
                                    </p:set>
                                    <p:anim calcmode="lin" valueType="num">
                                      <p:cBhvr>
                                        <p:cTn id="22" dur="500" fill="hold"/>
                                        <p:tgtEl>
                                          <p:spTgt spid="86"/>
                                        </p:tgtEl>
                                        <p:attrNameLst>
                                          <p:attrName>ppt_w</p:attrName>
                                        </p:attrNameLst>
                                      </p:cBhvr>
                                      <p:tavLst>
                                        <p:tav tm="0">
                                          <p:val>
                                            <p:fltVal val="0"/>
                                          </p:val>
                                        </p:tav>
                                        <p:tav tm="100000">
                                          <p:val>
                                            <p:strVal val="#ppt_w"/>
                                          </p:val>
                                        </p:tav>
                                      </p:tavLst>
                                    </p:anim>
                                    <p:anim calcmode="lin" valueType="num">
                                      <p:cBhvr>
                                        <p:cTn id="23" dur="500" fill="hold"/>
                                        <p:tgtEl>
                                          <p:spTgt spid="86"/>
                                        </p:tgtEl>
                                        <p:attrNameLst>
                                          <p:attrName>ppt_h</p:attrName>
                                        </p:attrNameLst>
                                      </p:cBhvr>
                                      <p:tavLst>
                                        <p:tav tm="0">
                                          <p:val>
                                            <p:fltVal val="0"/>
                                          </p:val>
                                        </p:tav>
                                        <p:tav tm="100000">
                                          <p:val>
                                            <p:strVal val="#ppt_h"/>
                                          </p:val>
                                        </p:tav>
                                      </p:tavLst>
                                    </p:anim>
                                    <p:animEffect transition="in" filter="fade">
                                      <p:cBhvr>
                                        <p:cTn id="24"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 xmlns:a16="http://schemas.microsoft.com/office/drawing/2014/main" id="{EFA2F2D6-8772-403C-B71B-D3288C5E7EB1}"/>
              </a:ext>
            </a:extLst>
          </p:cNvPr>
          <p:cNvSpPr/>
          <p:nvPr/>
        </p:nvSpPr>
        <p:spPr>
          <a:xfrm>
            <a:off x="611560" y="836712"/>
            <a:ext cx="934234" cy="61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b="1" dirty="0">
                <a:solidFill>
                  <a:schemeClr val="bg1"/>
                </a:solidFill>
                <a:latin typeface="华文细黑" panose="02010600040101010101" pitchFamily="2" charset="-122"/>
                <a:ea typeface="华文细黑" panose="02010600040101010101" pitchFamily="2" charset="-122"/>
              </a:rPr>
              <a:t>变更</a:t>
            </a:r>
          </a:p>
        </p:txBody>
      </p:sp>
      <p:sp>
        <p:nvSpPr>
          <p:cNvPr id="5" name="矩形: 圆角 4">
            <a:extLst>
              <a:ext uri="{FF2B5EF4-FFF2-40B4-BE49-F238E27FC236}">
                <a16:creationId xmlns="" xmlns:a16="http://schemas.microsoft.com/office/drawing/2014/main" id="{DF19FA03-2731-4DD4-99DC-9FD501A15DCC}"/>
              </a:ext>
            </a:extLst>
          </p:cNvPr>
          <p:cNvSpPr/>
          <p:nvPr/>
        </p:nvSpPr>
        <p:spPr>
          <a:xfrm>
            <a:off x="1562763" y="836712"/>
            <a:ext cx="6983089" cy="61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nSpc>
                <a:spcPct val="125000"/>
              </a:lnSpc>
            </a:pPr>
            <a:r>
              <a:rPr lang="zh-CN" altLang="en-US" sz="1600" b="1" dirty="0">
                <a:solidFill>
                  <a:schemeClr val="tx1"/>
                </a:solidFill>
                <a:latin typeface="华文细黑" panose="02010600040101010101" pitchFamily="2" charset="-122"/>
                <a:ea typeface="华文细黑" panose="02010600040101010101" pitchFamily="2" charset="-122"/>
              </a:rPr>
              <a:t>主要实现对已入库资产的信息进行变更，如基本信息、来源信息等。</a:t>
            </a:r>
            <a:endParaRPr lang="en-US" altLang="zh-CN" sz="1600" b="1" dirty="0">
              <a:solidFill>
                <a:schemeClr val="tx1"/>
              </a:solidFill>
              <a:latin typeface="华文细黑" panose="02010600040101010101" pitchFamily="2" charset="-122"/>
              <a:ea typeface="华文细黑" panose="02010600040101010101" pitchFamily="2" charset="-122"/>
            </a:endParaRPr>
          </a:p>
          <a:p>
            <a:pPr>
              <a:lnSpc>
                <a:spcPct val="125000"/>
              </a:lnSpc>
            </a:pPr>
            <a:r>
              <a:rPr lang="zh-CN" altLang="en-US" sz="1400" b="1" dirty="0">
                <a:solidFill>
                  <a:srgbClr val="C00000"/>
                </a:solidFill>
                <a:latin typeface="华文细黑" panose="02010600040101010101" pitchFamily="2" charset="-122"/>
                <a:ea typeface="华文细黑" panose="02010600040101010101" pitchFamily="2" charset="-122"/>
              </a:rPr>
              <a:t>路径：科研条件 </a:t>
            </a:r>
            <a:r>
              <a:rPr lang="en-US" altLang="zh-CN" sz="1400" b="1" dirty="0">
                <a:solidFill>
                  <a:srgbClr val="C00000"/>
                </a:solidFill>
                <a:latin typeface="华文细黑" panose="02010600040101010101" pitchFamily="2" charset="-122"/>
                <a:ea typeface="华文细黑" panose="02010600040101010101" pitchFamily="2" charset="-122"/>
              </a:rPr>
              <a:t>》</a:t>
            </a:r>
            <a:r>
              <a:rPr lang="zh-CN" altLang="en-US" sz="1400" b="1" dirty="0">
                <a:solidFill>
                  <a:srgbClr val="C00000"/>
                </a:solidFill>
                <a:latin typeface="华文细黑" panose="02010600040101010101" pitchFamily="2" charset="-122"/>
                <a:ea typeface="华文细黑" panose="02010600040101010101" pitchFamily="2" charset="-122"/>
              </a:rPr>
              <a:t>固定资产管理 </a:t>
            </a:r>
            <a:r>
              <a:rPr lang="en-US" altLang="zh-CN" sz="1400" b="1" dirty="0">
                <a:solidFill>
                  <a:srgbClr val="C00000"/>
                </a:solidFill>
                <a:latin typeface="华文细黑" panose="02010600040101010101" pitchFamily="2" charset="-122"/>
                <a:ea typeface="华文细黑" panose="02010600040101010101" pitchFamily="2" charset="-122"/>
              </a:rPr>
              <a:t>》 </a:t>
            </a:r>
            <a:r>
              <a:rPr lang="zh-CN" altLang="en-US" sz="1400" b="1" dirty="0">
                <a:solidFill>
                  <a:srgbClr val="C00000"/>
                </a:solidFill>
                <a:latin typeface="华文细黑" panose="02010600040101010101" pitchFamily="2" charset="-122"/>
                <a:ea typeface="华文细黑" panose="02010600040101010101" pitchFamily="2" charset="-122"/>
              </a:rPr>
              <a:t>变更</a:t>
            </a:r>
            <a:endParaRPr lang="en-US" altLang="zh-CN" sz="1400" b="1" dirty="0">
              <a:solidFill>
                <a:srgbClr val="C00000"/>
              </a:solidFill>
              <a:latin typeface="华文细黑" panose="02010600040101010101" pitchFamily="2" charset="-122"/>
              <a:ea typeface="华文细黑" panose="02010600040101010101" pitchFamily="2" charset="-122"/>
            </a:endParaRPr>
          </a:p>
        </p:txBody>
      </p:sp>
      <p:sp>
        <p:nvSpPr>
          <p:cNvPr id="6" name="矩形: 圆角 5">
            <a:extLst>
              <a:ext uri="{FF2B5EF4-FFF2-40B4-BE49-F238E27FC236}">
                <a16:creationId xmlns="" xmlns:a16="http://schemas.microsoft.com/office/drawing/2014/main" id="{68EA2A98-4DC2-4A06-8E26-C255A44AE8FF}"/>
              </a:ext>
            </a:extLst>
          </p:cNvPr>
          <p:cNvSpPr/>
          <p:nvPr/>
        </p:nvSpPr>
        <p:spPr>
          <a:xfrm>
            <a:off x="611560" y="1482992"/>
            <a:ext cx="934234" cy="61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b="1" dirty="0">
                <a:solidFill>
                  <a:schemeClr val="bg1"/>
                </a:solidFill>
                <a:latin typeface="华文细黑" panose="02010600040101010101" pitchFamily="2" charset="-122"/>
                <a:ea typeface="华文细黑" panose="02010600040101010101" pitchFamily="2" charset="-122"/>
              </a:rPr>
              <a:t>移交</a:t>
            </a:r>
          </a:p>
        </p:txBody>
      </p:sp>
      <p:sp>
        <p:nvSpPr>
          <p:cNvPr id="7" name="矩形: 圆角 6">
            <a:extLst>
              <a:ext uri="{FF2B5EF4-FFF2-40B4-BE49-F238E27FC236}">
                <a16:creationId xmlns="" xmlns:a16="http://schemas.microsoft.com/office/drawing/2014/main" id="{D3A888F9-58E7-47C0-BE64-BB330D2C710B}"/>
              </a:ext>
            </a:extLst>
          </p:cNvPr>
          <p:cNvSpPr/>
          <p:nvPr/>
        </p:nvSpPr>
        <p:spPr>
          <a:xfrm>
            <a:off x="1562763" y="1482992"/>
            <a:ext cx="6983089" cy="61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nSpc>
                <a:spcPct val="125000"/>
              </a:lnSpc>
            </a:pPr>
            <a:r>
              <a:rPr lang="zh-CN" altLang="en-US" sz="1600" b="1" dirty="0">
                <a:solidFill>
                  <a:schemeClr val="tx1"/>
                </a:solidFill>
                <a:latin typeface="华文细黑" panose="02010600040101010101" pitchFamily="2" charset="-122"/>
                <a:ea typeface="华文细黑" panose="02010600040101010101" pitchFamily="2" charset="-122"/>
              </a:rPr>
              <a:t>将已领用的资产从</a:t>
            </a:r>
            <a:r>
              <a:rPr lang="en-US" altLang="zh-CN" sz="1600" b="1" dirty="0">
                <a:solidFill>
                  <a:schemeClr val="tx1"/>
                </a:solidFill>
                <a:latin typeface="华文细黑" panose="02010600040101010101" pitchFamily="2" charset="-122"/>
                <a:ea typeface="华文细黑" panose="02010600040101010101" pitchFamily="2" charset="-122"/>
              </a:rPr>
              <a:t>A</a:t>
            </a:r>
            <a:r>
              <a:rPr lang="zh-CN" altLang="en-US" sz="1600" b="1" dirty="0">
                <a:solidFill>
                  <a:schemeClr val="tx1"/>
                </a:solidFill>
                <a:latin typeface="华文细黑" panose="02010600040101010101" pitchFamily="2" charset="-122"/>
                <a:ea typeface="华文细黑" panose="02010600040101010101" pitchFamily="2" charset="-122"/>
              </a:rPr>
              <a:t>用户名下移交到</a:t>
            </a:r>
            <a:r>
              <a:rPr lang="en-US" altLang="zh-CN" sz="1600" b="1" dirty="0">
                <a:solidFill>
                  <a:schemeClr val="tx1"/>
                </a:solidFill>
                <a:latin typeface="华文细黑" panose="02010600040101010101" pitchFamily="2" charset="-122"/>
                <a:ea typeface="华文细黑" panose="02010600040101010101" pitchFamily="2" charset="-122"/>
              </a:rPr>
              <a:t>B</a:t>
            </a:r>
            <a:r>
              <a:rPr lang="zh-CN" altLang="en-US" sz="1600" b="1" dirty="0">
                <a:solidFill>
                  <a:schemeClr val="tx1"/>
                </a:solidFill>
                <a:latin typeface="华文细黑" panose="02010600040101010101" pitchFamily="2" charset="-122"/>
                <a:ea typeface="华文细黑" panose="02010600040101010101" pitchFamily="2" charset="-122"/>
              </a:rPr>
              <a:t>用户名下，或从</a:t>
            </a:r>
            <a:r>
              <a:rPr lang="en-US" altLang="zh-CN" sz="1600" b="1" dirty="0">
                <a:solidFill>
                  <a:schemeClr val="tx1"/>
                </a:solidFill>
                <a:latin typeface="华文细黑" panose="02010600040101010101" pitchFamily="2" charset="-122"/>
                <a:ea typeface="华文细黑" panose="02010600040101010101" pitchFamily="2" charset="-122"/>
              </a:rPr>
              <a:t>C</a:t>
            </a:r>
            <a:r>
              <a:rPr lang="zh-CN" altLang="en-US" sz="1600" b="1" dirty="0">
                <a:solidFill>
                  <a:schemeClr val="tx1"/>
                </a:solidFill>
                <a:latin typeface="华文细黑" panose="02010600040101010101" pitchFamily="2" charset="-122"/>
                <a:ea typeface="华文细黑" panose="02010600040101010101" pitchFamily="2" charset="-122"/>
              </a:rPr>
              <a:t>部门移交到</a:t>
            </a:r>
            <a:r>
              <a:rPr lang="en-US" altLang="zh-CN" sz="1600" b="1" dirty="0">
                <a:solidFill>
                  <a:schemeClr val="tx1"/>
                </a:solidFill>
                <a:latin typeface="华文细黑" panose="02010600040101010101" pitchFamily="2" charset="-122"/>
                <a:ea typeface="华文细黑" panose="02010600040101010101" pitchFamily="2" charset="-122"/>
              </a:rPr>
              <a:t>D</a:t>
            </a:r>
            <a:r>
              <a:rPr lang="zh-CN" altLang="en-US" sz="1600" b="1" dirty="0">
                <a:solidFill>
                  <a:schemeClr val="tx1"/>
                </a:solidFill>
                <a:latin typeface="华文细黑" panose="02010600040101010101" pitchFamily="2" charset="-122"/>
                <a:ea typeface="华文细黑" panose="02010600040101010101" pitchFamily="2" charset="-122"/>
              </a:rPr>
              <a:t>部门。</a:t>
            </a:r>
            <a:endParaRPr lang="en-US" altLang="zh-CN" sz="1600" b="1" dirty="0">
              <a:solidFill>
                <a:schemeClr val="tx1"/>
              </a:solidFill>
              <a:latin typeface="华文细黑" panose="02010600040101010101" pitchFamily="2" charset="-122"/>
              <a:ea typeface="华文细黑" panose="02010600040101010101" pitchFamily="2" charset="-122"/>
            </a:endParaRPr>
          </a:p>
          <a:p>
            <a:pPr>
              <a:lnSpc>
                <a:spcPct val="125000"/>
              </a:lnSpc>
            </a:pPr>
            <a:r>
              <a:rPr lang="zh-CN" altLang="en-US" sz="1400" b="1" dirty="0">
                <a:solidFill>
                  <a:srgbClr val="C00000"/>
                </a:solidFill>
                <a:latin typeface="华文细黑" panose="02010600040101010101" pitchFamily="2" charset="-122"/>
                <a:ea typeface="华文细黑" panose="02010600040101010101" pitchFamily="2" charset="-122"/>
              </a:rPr>
              <a:t>路径：科研条件 </a:t>
            </a:r>
            <a:r>
              <a:rPr lang="en-US" altLang="zh-CN" sz="1400" b="1" dirty="0">
                <a:solidFill>
                  <a:srgbClr val="C00000"/>
                </a:solidFill>
                <a:latin typeface="华文细黑" panose="02010600040101010101" pitchFamily="2" charset="-122"/>
                <a:ea typeface="华文细黑" panose="02010600040101010101" pitchFamily="2" charset="-122"/>
              </a:rPr>
              <a:t>》</a:t>
            </a:r>
            <a:r>
              <a:rPr lang="zh-CN" altLang="en-US" sz="1400" b="1" dirty="0">
                <a:solidFill>
                  <a:srgbClr val="C00000"/>
                </a:solidFill>
                <a:latin typeface="华文细黑" panose="02010600040101010101" pitchFamily="2" charset="-122"/>
                <a:ea typeface="华文细黑" panose="02010600040101010101" pitchFamily="2" charset="-122"/>
              </a:rPr>
              <a:t>固定资产管理 </a:t>
            </a:r>
            <a:r>
              <a:rPr lang="en-US" altLang="zh-CN" sz="1400" b="1" dirty="0">
                <a:solidFill>
                  <a:srgbClr val="C00000"/>
                </a:solidFill>
                <a:latin typeface="华文细黑" panose="02010600040101010101" pitchFamily="2" charset="-122"/>
                <a:ea typeface="华文细黑" panose="02010600040101010101" pitchFamily="2" charset="-122"/>
              </a:rPr>
              <a:t>》 </a:t>
            </a:r>
            <a:r>
              <a:rPr lang="zh-CN" altLang="en-US" sz="1400" b="1" dirty="0">
                <a:solidFill>
                  <a:srgbClr val="C00000"/>
                </a:solidFill>
                <a:latin typeface="华文细黑" panose="02010600040101010101" pitchFamily="2" charset="-122"/>
                <a:ea typeface="华文细黑" panose="02010600040101010101" pitchFamily="2" charset="-122"/>
              </a:rPr>
              <a:t>移交</a:t>
            </a:r>
            <a:endParaRPr lang="en-US" altLang="zh-CN" sz="1400" b="1" dirty="0">
              <a:solidFill>
                <a:srgbClr val="C00000"/>
              </a:solidFill>
              <a:latin typeface="华文细黑" panose="02010600040101010101" pitchFamily="2" charset="-122"/>
              <a:ea typeface="华文细黑" panose="02010600040101010101" pitchFamily="2" charset="-122"/>
            </a:endParaRPr>
          </a:p>
        </p:txBody>
      </p:sp>
      <p:sp>
        <p:nvSpPr>
          <p:cNvPr id="8" name="矩形: 圆角 7">
            <a:extLst>
              <a:ext uri="{FF2B5EF4-FFF2-40B4-BE49-F238E27FC236}">
                <a16:creationId xmlns="" xmlns:a16="http://schemas.microsoft.com/office/drawing/2014/main" id="{45F2B646-9FCB-496A-8D00-59AEF7156E78}"/>
              </a:ext>
            </a:extLst>
          </p:cNvPr>
          <p:cNvSpPr/>
          <p:nvPr/>
        </p:nvSpPr>
        <p:spPr>
          <a:xfrm>
            <a:off x="611560" y="2132856"/>
            <a:ext cx="934234" cy="61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b="1" dirty="0">
                <a:solidFill>
                  <a:schemeClr val="bg1"/>
                </a:solidFill>
                <a:latin typeface="华文细黑" panose="02010600040101010101" pitchFamily="2" charset="-122"/>
                <a:ea typeface="华文细黑" panose="02010600040101010101" pitchFamily="2" charset="-122"/>
              </a:rPr>
              <a:t>维修</a:t>
            </a:r>
          </a:p>
        </p:txBody>
      </p:sp>
      <p:sp>
        <p:nvSpPr>
          <p:cNvPr id="9" name="矩形: 圆角 8">
            <a:extLst>
              <a:ext uri="{FF2B5EF4-FFF2-40B4-BE49-F238E27FC236}">
                <a16:creationId xmlns="" xmlns:a16="http://schemas.microsoft.com/office/drawing/2014/main" id="{6CCED942-3384-4BAC-B8BF-1A19BD4BE0BF}"/>
              </a:ext>
            </a:extLst>
          </p:cNvPr>
          <p:cNvSpPr/>
          <p:nvPr/>
        </p:nvSpPr>
        <p:spPr>
          <a:xfrm>
            <a:off x="1562763" y="2132856"/>
            <a:ext cx="6983089" cy="61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nSpc>
                <a:spcPct val="125000"/>
              </a:lnSpc>
            </a:pPr>
            <a:r>
              <a:rPr lang="zh-CN" altLang="en-US" sz="1600" b="1" dirty="0">
                <a:solidFill>
                  <a:schemeClr val="tx1"/>
                </a:solidFill>
                <a:latin typeface="华文细黑" panose="02010600040101010101" pitchFamily="2" charset="-122"/>
                <a:ea typeface="华文细黑" panose="02010600040101010101" pitchFamily="2" charset="-122"/>
              </a:rPr>
              <a:t>资产使用中发生故障，可通过资产维修功能进行资产维修申报及审批。</a:t>
            </a:r>
            <a:endParaRPr lang="en-US" altLang="zh-CN" sz="1600" b="1" dirty="0">
              <a:solidFill>
                <a:schemeClr val="tx1"/>
              </a:solidFill>
              <a:latin typeface="华文细黑" panose="02010600040101010101" pitchFamily="2" charset="-122"/>
              <a:ea typeface="华文细黑" panose="02010600040101010101" pitchFamily="2" charset="-122"/>
            </a:endParaRPr>
          </a:p>
          <a:p>
            <a:pPr>
              <a:lnSpc>
                <a:spcPct val="125000"/>
              </a:lnSpc>
            </a:pPr>
            <a:r>
              <a:rPr lang="zh-CN" altLang="en-US" sz="1400" b="1" dirty="0">
                <a:solidFill>
                  <a:srgbClr val="C00000"/>
                </a:solidFill>
                <a:latin typeface="华文细黑" panose="02010600040101010101" pitchFamily="2" charset="-122"/>
                <a:ea typeface="华文细黑" panose="02010600040101010101" pitchFamily="2" charset="-122"/>
              </a:rPr>
              <a:t>路径：科研条件 </a:t>
            </a:r>
            <a:r>
              <a:rPr lang="en-US" altLang="zh-CN" sz="1400" b="1" dirty="0">
                <a:solidFill>
                  <a:srgbClr val="C00000"/>
                </a:solidFill>
                <a:latin typeface="华文细黑" panose="02010600040101010101" pitchFamily="2" charset="-122"/>
                <a:ea typeface="华文细黑" panose="02010600040101010101" pitchFamily="2" charset="-122"/>
              </a:rPr>
              <a:t>》</a:t>
            </a:r>
            <a:r>
              <a:rPr lang="zh-CN" altLang="en-US" sz="1400" b="1" dirty="0">
                <a:solidFill>
                  <a:srgbClr val="C00000"/>
                </a:solidFill>
                <a:latin typeface="华文细黑" panose="02010600040101010101" pitchFamily="2" charset="-122"/>
                <a:ea typeface="华文细黑" panose="02010600040101010101" pitchFamily="2" charset="-122"/>
              </a:rPr>
              <a:t>固定资产管理 </a:t>
            </a:r>
            <a:r>
              <a:rPr lang="en-US" altLang="zh-CN" sz="1400" b="1" dirty="0">
                <a:solidFill>
                  <a:srgbClr val="C00000"/>
                </a:solidFill>
                <a:latin typeface="华文细黑" panose="02010600040101010101" pitchFamily="2" charset="-122"/>
                <a:ea typeface="华文细黑" panose="02010600040101010101" pitchFamily="2" charset="-122"/>
              </a:rPr>
              <a:t>》 </a:t>
            </a:r>
            <a:r>
              <a:rPr lang="zh-CN" altLang="en-US" sz="1400" b="1" dirty="0">
                <a:solidFill>
                  <a:srgbClr val="C00000"/>
                </a:solidFill>
                <a:latin typeface="华文细黑" panose="02010600040101010101" pitchFamily="2" charset="-122"/>
                <a:ea typeface="华文细黑" panose="02010600040101010101" pitchFamily="2" charset="-122"/>
              </a:rPr>
              <a:t>维修</a:t>
            </a:r>
            <a:endParaRPr lang="en-US" altLang="zh-CN" sz="1400" b="1" dirty="0">
              <a:solidFill>
                <a:srgbClr val="C00000"/>
              </a:solidFill>
              <a:latin typeface="华文细黑" panose="02010600040101010101" pitchFamily="2" charset="-122"/>
              <a:ea typeface="华文细黑" panose="02010600040101010101" pitchFamily="2" charset="-122"/>
            </a:endParaRPr>
          </a:p>
        </p:txBody>
      </p:sp>
      <p:sp>
        <p:nvSpPr>
          <p:cNvPr id="10" name="矩形: 圆角 9">
            <a:extLst>
              <a:ext uri="{FF2B5EF4-FFF2-40B4-BE49-F238E27FC236}">
                <a16:creationId xmlns="" xmlns:a16="http://schemas.microsoft.com/office/drawing/2014/main" id="{3056D81F-322A-4747-9326-2A4914A425CA}"/>
              </a:ext>
            </a:extLst>
          </p:cNvPr>
          <p:cNvSpPr/>
          <p:nvPr/>
        </p:nvSpPr>
        <p:spPr>
          <a:xfrm>
            <a:off x="627382" y="2780928"/>
            <a:ext cx="934234" cy="61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b="1" dirty="0">
                <a:solidFill>
                  <a:schemeClr val="bg1"/>
                </a:solidFill>
                <a:latin typeface="华文细黑" panose="02010600040101010101" pitchFamily="2" charset="-122"/>
                <a:ea typeface="华文细黑" panose="02010600040101010101" pitchFamily="2" charset="-122"/>
              </a:rPr>
              <a:t>领用</a:t>
            </a:r>
          </a:p>
        </p:txBody>
      </p:sp>
      <p:sp>
        <p:nvSpPr>
          <p:cNvPr id="11" name="矩形: 圆角 10">
            <a:extLst>
              <a:ext uri="{FF2B5EF4-FFF2-40B4-BE49-F238E27FC236}">
                <a16:creationId xmlns="" xmlns:a16="http://schemas.microsoft.com/office/drawing/2014/main" id="{EB1B5A27-C44B-4A7D-864E-ECD4C06EB269}"/>
              </a:ext>
            </a:extLst>
          </p:cNvPr>
          <p:cNvSpPr/>
          <p:nvPr/>
        </p:nvSpPr>
        <p:spPr>
          <a:xfrm>
            <a:off x="1578585" y="2780928"/>
            <a:ext cx="6983089" cy="61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nSpc>
                <a:spcPct val="125000"/>
              </a:lnSpc>
            </a:pPr>
            <a:r>
              <a:rPr lang="zh-CN" altLang="en-US" sz="1600" b="1" dirty="0">
                <a:solidFill>
                  <a:schemeClr val="tx1"/>
                </a:solidFill>
                <a:latin typeface="华文细黑" panose="02010600040101010101" pitchFamily="2" charset="-122"/>
                <a:ea typeface="华文细黑" panose="02010600040101010101" pitchFamily="2" charset="-122"/>
              </a:rPr>
              <a:t>指用户对库存资产发起领用申请，通过审批后资产变到领用人名下</a:t>
            </a:r>
            <a:endParaRPr lang="en-US" altLang="zh-CN" sz="1600" b="1" dirty="0">
              <a:solidFill>
                <a:schemeClr val="tx1"/>
              </a:solidFill>
              <a:latin typeface="华文细黑" panose="02010600040101010101" pitchFamily="2" charset="-122"/>
              <a:ea typeface="华文细黑" panose="02010600040101010101" pitchFamily="2" charset="-122"/>
            </a:endParaRPr>
          </a:p>
          <a:p>
            <a:pPr>
              <a:lnSpc>
                <a:spcPct val="125000"/>
              </a:lnSpc>
            </a:pPr>
            <a:r>
              <a:rPr lang="zh-CN" altLang="en-US" sz="1400" b="1" dirty="0">
                <a:solidFill>
                  <a:srgbClr val="C00000"/>
                </a:solidFill>
                <a:latin typeface="华文细黑" panose="02010600040101010101" pitchFamily="2" charset="-122"/>
                <a:ea typeface="华文细黑" panose="02010600040101010101" pitchFamily="2" charset="-122"/>
              </a:rPr>
              <a:t>路径：科研条件 </a:t>
            </a:r>
            <a:r>
              <a:rPr lang="en-US" altLang="zh-CN" sz="1400" b="1" dirty="0">
                <a:solidFill>
                  <a:srgbClr val="C00000"/>
                </a:solidFill>
                <a:latin typeface="华文细黑" panose="02010600040101010101" pitchFamily="2" charset="-122"/>
                <a:ea typeface="华文细黑" panose="02010600040101010101" pitchFamily="2" charset="-122"/>
              </a:rPr>
              <a:t>》</a:t>
            </a:r>
            <a:r>
              <a:rPr lang="zh-CN" altLang="en-US" sz="1400" b="1" dirty="0">
                <a:solidFill>
                  <a:srgbClr val="C00000"/>
                </a:solidFill>
                <a:latin typeface="华文细黑" panose="02010600040101010101" pitchFamily="2" charset="-122"/>
                <a:ea typeface="华文细黑" panose="02010600040101010101" pitchFamily="2" charset="-122"/>
              </a:rPr>
              <a:t>固定资产管理 </a:t>
            </a:r>
            <a:r>
              <a:rPr lang="en-US" altLang="zh-CN" sz="1400" b="1" dirty="0">
                <a:solidFill>
                  <a:srgbClr val="C00000"/>
                </a:solidFill>
                <a:latin typeface="华文细黑" panose="02010600040101010101" pitchFamily="2" charset="-122"/>
                <a:ea typeface="华文细黑" panose="02010600040101010101" pitchFamily="2" charset="-122"/>
              </a:rPr>
              <a:t>》 </a:t>
            </a:r>
            <a:r>
              <a:rPr lang="zh-CN" altLang="en-US" sz="1400" b="1" dirty="0">
                <a:solidFill>
                  <a:srgbClr val="C00000"/>
                </a:solidFill>
                <a:latin typeface="华文细黑" panose="02010600040101010101" pitchFamily="2" charset="-122"/>
                <a:ea typeface="华文细黑" panose="02010600040101010101" pitchFamily="2" charset="-122"/>
              </a:rPr>
              <a:t>我的资产</a:t>
            </a:r>
            <a:r>
              <a:rPr lang="en-US" altLang="zh-CN" sz="1400" b="1" dirty="0">
                <a:solidFill>
                  <a:srgbClr val="C00000"/>
                </a:solidFill>
                <a:latin typeface="华文细黑" panose="02010600040101010101" pitchFamily="2" charset="-122"/>
                <a:ea typeface="华文细黑" panose="02010600040101010101" pitchFamily="2" charset="-122"/>
              </a:rPr>
              <a:t>-</a:t>
            </a:r>
            <a:r>
              <a:rPr lang="zh-CN" altLang="en-US" sz="1400" b="1" dirty="0">
                <a:solidFill>
                  <a:srgbClr val="C00000"/>
                </a:solidFill>
                <a:latin typeface="华文细黑" panose="02010600040101010101" pitchFamily="2" charset="-122"/>
                <a:ea typeface="华文细黑" panose="02010600040101010101" pitchFamily="2" charset="-122"/>
              </a:rPr>
              <a:t>领用</a:t>
            </a:r>
            <a:endParaRPr lang="en-US" altLang="zh-CN" sz="1400" b="1" dirty="0">
              <a:solidFill>
                <a:srgbClr val="C00000"/>
              </a:solidFill>
              <a:latin typeface="华文细黑" panose="02010600040101010101" pitchFamily="2" charset="-122"/>
              <a:ea typeface="华文细黑" panose="02010600040101010101" pitchFamily="2" charset="-122"/>
            </a:endParaRPr>
          </a:p>
        </p:txBody>
      </p:sp>
      <p:sp>
        <p:nvSpPr>
          <p:cNvPr id="12" name="矩形: 圆角 11">
            <a:extLst>
              <a:ext uri="{FF2B5EF4-FFF2-40B4-BE49-F238E27FC236}">
                <a16:creationId xmlns="" xmlns:a16="http://schemas.microsoft.com/office/drawing/2014/main" id="{7DA57D04-A7DA-48BB-8B04-FE78AF4DEF54}"/>
              </a:ext>
            </a:extLst>
          </p:cNvPr>
          <p:cNvSpPr/>
          <p:nvPr/>
        </p:nvSpPr>
        <p:spPr>
          <a:xfrm>
            <a:off x="627382" y="3429000"/>
            <a:ext cx="934234" cy="61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b="1" dirty="0">
                <a:solidFill>
                  <a:schemeClr val="bg1"/>
                </a:solidFill>
                <a:latin typeface="华文细黑" panose="02010600040101010101" pitchFamily="2" charset="-122"/>
                <a:ea typeface="华文细黑" panose="02010600040101010101" pitchFamily="2" charset="-122"/>
              </a:rPr>
              <a:t>归还</a:t>
            </a:r>
          </a:p>
        </p:txBody>
      </p:sp>
      <p:sp>
        <p:nvSpPr>
          <p:cNvPr id="13" name="矩形: 圆角 12">
            <a:extLst>
              <a:ext uri="{FF2B5EF4-FFF2-40B4-BE49-F238E27FC236}">
                <a16:creationId xmlns="" xmlns:a16="http://schemas.microsoft.com/office/drawing/2014/main" id="{0F9A07E1-D5DA-4315-B003-11D0AB7A468E}"/>
              </a:ext>
            </a:extLst>
          </p:cNvPr>
          <p:cNvSpPr/>
          <p:nvPr/>
        </p:nvSpPr>
        <p:spPr>
          <a:xfrm>
            <a:off x="1578585" y="3429000"/>
            <a:ext cx="6983089" cy="61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nSpc>
                <a:spcPct val="125000"/>
              </a:lnSpc>
            </a:pPr>
            <a:r>
              <a:rPr lang="zh-CN" altLang="en-US" sz="1600" b="1" dirty="0">
                <a:solidFill>
                  <a:schemeClr val="tx1"/>
                </a:solidFill>
                <a:latin typeface="华文细黑" panose="02010600040101010101" pitchFamily="2" charset="-122"/>
                <a:ea typeface="华文细黑" panose="02010600040101010101" pitchFamily="2" charset="-122"/>
              </a:rPr>
              <a:t>主要指对“我”名下或有管理权限的资产进行退库申请。</a:t>
            </a:r>
            <a:endParaRPr lang="en-US" altLang="zh-CN" sz="1600" b="1" dirty="0">
              <a:solidFill>
                <a:schemeClr val="tx1"/>
              </a:solidFill>
              <a:latin typeface="华文细黑" panose="02010600040101010101" pitchFamily="2" charset="-122"/>
              <a:ea typeface="华文细黑" panose="02010600040101010101" pitchFamily="2" charset="-122"/>
            </a:endParaRPr>
          </a:p>
          <a:p>
            <a:pPr>
              <a:lnSpc>
                <a:spcPct val="125000"/>
              </a:lnSpc>
            </a:pPr>
            <a:r>
              <a:rPr lang="zh-CN" altLang="en-US" sz="1400" b="1" dirty="0">
                <a:solidFill>
                  <a:srgbClr val="C00000"/>
                </a:solidFill>
                <a:latin typeface="华文细黑" panose="02010600040101010101" pitchFamily="2" charset="-122"/>
                <a:ea typeface="华文细黑" panose="02010600040101010101" pitchFamily="2" charset="-122"/>
              </a:rPr>
              <a:t>路径：科研条件 </a:t>
            </a:r>
            <a:r>
              <a:rPr lang="en-US" altLang="zh-CN" sz="1400" b="1" dirty="0">
                <a:solidFill>
                  <a:srgbClr val="C00000"/>
                </a:solidFill>
                <a:latin typeface="华文细黑" panose="02010600040101010101" pitchFamily="2" charset="-122"/>
                <a:ea typeface="华文细黑" panose="02010600040101010101" pitchFamily="2" charset="-122"/>
              </a:rPr>
              <a:t>》</a:t>
            </a:r>
            <a:r>
              <a:rPr lang="zh-CN" altLang="en-US" sz="1400" b="1" dirty="0">
                <a:solidFill>
                  <a:srgbClr val="C00000"/>
                </a:solidFill>
                <a:latin typeface="华文细黑" panose="02010600040101010101" pitchFamily="2" charset="-122"/>
                <a:ea typeface="华文细黑" panose="02010600040101010101" pitchFamily="2" charset="-122"/>
              </a:rPr>
              <a:t>固定资产管理 </a:t>
            </a:r>
            <a:r>
              <a:rPr lang="en-US" altLang="zh-CN" sz="1400" b="1" dirty="0">
                <a:solidFill>
                  <a:srgbClr val="C00000"/>
                </a:solidFill>
                <a:latin typeface="华文细黑" panose="02010600040101010101" pitchFamily="2" charset="-122"/>
                <a:ea typeface="华文细黑" panose="02010600040101010101" pitchFamily="2" charset="-122"/>
              </a:rPr>
              <a:t>》 </a:t>
            </a:r>
            <a:r>
              <a:rPr lang="zh-CN" altLang="en-US" sz="1400" b="1" dirty="0">
                <a:solidFill>
                  <a:srgbClr val="C00000"/>
                </a:solidFill>
                <a:latin typeface="华文细黑" panose="02010600040101010101" pitchFamily="2" charset="-122"/>
                <a:ea typeface="华文细黑" panose="02010600040101010101" pitchFamily="2" charset="-122"/>
              </a:rPr>
              <a:t>我的资产</a:t>
            </a:r>
            <a:r>
              <a:rPr lang="en-US" altLang="zh-CN" sz="1400" b="1" dirty="0">
                <a:solidFill>
                  <a:srgbClr val="C00000"/>
                </a:solidFill>
                <a:latin typeface="华文细黑" panose="02010600040101010101" pitchFamily="2" charset="-122"/>
                <a:ea typeface="华文细黑" panose="02010600040101010101" pitchFamily="2" charset="-122"/>
              </a:rPr>
              <a:t>-</a:t>
            </a:r>
            <a:r>
              <a:rPr lang="zh-CN" altLang="en-US" sz="1400" b="1" dirty="0">
                <a:solidFill>
                  <a:srgbClr val="C00000"/>
                </a:solidFill>
                <a:latin typeface="华文细黑" panose="02010600040101010101" pitchFamily="2" charset="-122"/>
                <a:ea typeface="华文细黑" panose="02010600040101010101" pitchFamily="2" charset="-122"/>
              </a:rPr>
              <a:t>归还</a:t>
            </a:r>
            <a:endParaRPr lang="en-US" altLang="zh-CN" sz="1400" b="1" dirty="0">
              <a:solidFill>
                <a:srgbClr val="C00000"/>
              </a:solidFill>
              <a:latin typeface="华文细黑" panose="02010600040101010101" pitchFamily="2" charset="-122"/>
              <a:ea typeface="华文细黑" panose="02010600040101010101" pitchFamily="2" charset="-122"/>
            </a:endParaRPr>
          </a:p>
        </p:txBody>
      </p:sp>
      <p:sp>
        <p:nvSpPr>
          <p:cNvPr id="14" name="矩形: 圆角 13">
            <a:extLst>
              <a:ext uri="{FF2B5EF4-FFF2-40B4-BE49-F238E27FC236}">
                <a16:creationId xmlns="" xmlns:a16="http://schemas.microsoft.com/office/drawing/2014/main" id="{1FD71BD5-3542-4E91-993C-805490E2C04B}"/>
              </a:ext>
            </a:extLst>
          </p:cNvPr>
          <p:cNvSpPr/>
          <p:nvPr/>
        </p:nvSpPr>
        <p:spPr>
          <a:xfrm>
            <a:off x="627382" y="4077072"/>
            <a:ext cx="934234" cy="61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b="1" dirty="0">
                <a:solidFill>
                  <a:schemeClr val="bg1"/>
                </a:solidFill>
                <a:latin typeface="华文细黑" panose="02010600040101010101" pitchFamily="2" charset="-122"/>
                <a:ea typeface="华文细黑" panose="02010600040101010101" pitchFamily="2" charset="-122"/>
              </a:rPr>
              <a:t>挂失</a:t>
            </a:r>
          </a:p>
        </p:txBody>
      </p:sp>
      <p:sp>
        <p:nvSpPr>
          <p:cNvPr id="15" name="矩形: 圆角 14">
            <a:extLst>
              <a:ext uri="{FF2B5EF4-FFF2-40B4-BE49-F238E27FC236}">
                <a16:creationId xmlns="" xmlns:a16="http://schemas.microsoft.com/office/drawing/2014/main" id="{5BC8FFD5-FC01-449A-9E5E-5E9BE9303F55}"/>
              </a:ext>
            </a:extLst>
          </p:cNvPr>
          <p:cNvSpPr/>
          <p:nvPr/>
        </p:nvSpPr>
        <p:spPr>
          <a:xfrm>
            <a:off x="1578585" y="4077072"/>
            <a:ext cx="6983089" cy="61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nSpc>
                <a:spcPct val="125000"/>
              </a:lnSpc>
            </a:pPr>
            <a:r>
              <a:rPr lang="zh-CN" altLang="en-US" sz="1600" b="1" dirty="0">
                <a:solidFill>
                  <a:schemeClr val="tx1"/>
                </a:solidFill>
                <a:latin typeface="华文细黑" panose="02010600040101010101" pitchFamily="2" charset="-122"/>
                <a:ea typeface="华文细黑" panose="02010600040101010101" pitchFamily="2" charset="-122"/>
              </a:rPr>
              <a:t>如果资产丢失可发起资产挂失申请。如挂失之后又找回，可撤销挂失。</a:t>
            </a:r>
            <a:endParaRPr lang="en-US" altLang="zh-CN" sz="1600" b="1" dirty="0">
              <a:solidFill>
                <a:schemeClr val="tx1"/>
              </a:solidFill>
              <a:latin typeface="华文细黑" panose="02010600040101010101" pitchFamily="2" charset="-122"/>
              <a:ea typeface="华文细黑" panose="02010600040101010101" pitchFamily="2" charset="-122"/>
            </a:endParaRPr>
          </a:p>
          <a:p>
            <a:pPr>
              <a:lnSpc>
                <a:spcPct val="125000"/>
              </a:lnSpc>
            </a:pPr>
            <a:r>
              <a:rPr lang="zh-CN" altLang="en-US" sz="1400" b="1" dirty="0">
                <a:solidFill>
                  <a:srgbClr val="C00000"/>
                </a:solidFill>
                <a:latin typeface="华文细黑" panose="02010600040101010101" pitchFamily="2" charset="-122"/>
                <a:ea typeface="华文细黑" panose="02010600040101010101" pitchFamily="2" charset="-122"/>
              </a:rPr>
              <a:t>路径：科研条件 </a:t>
            </a:r>
            <a:r>
              <a:rPr lang="en-US" altLang="zh-CN" sz="1400" b="1" dirty="0">
                <a:solidFill>
                  <a:srgbClr val="C00000"/>
                </a:solidFill>
                <a:latin typeface="华文细黑" panose="02010600040101010101" pitchFamily="2" charset="-122"/>
                <a:ea typeface="华文细黑" panose="02010600040101010101" pitchFamily="2" charset="-122"/>
              </a:rPr>
              <a:t>》</a:t>
            </a:r>
            <a:r>
              <a:rPr lang="zh-CN" altLang="en-US" sz="1400" b="1" dirty="0">
                <a:solidFill>
                  <a:srgbClr val="C00000"/>
                </a:solidFill>
                <a:latin typeface="华文细黑" panose="02010600040101010101" pitchFamily="2" charset="-122"/>
                <a:ea typeface="华文细黑" panose="02010600040101010101" pitchFamily="2" charset="-122"/>
              </a:rPr>
              <a:t>固定资产管理 </a:t>
            </a:r>
            <a:r>
              <a:rPr lang="en-US" altLang="zh-CN" sz="1400" b="1" dirty="0">
                <a:solidFill>
                  <a:srgbClr val="C00000"/>
                </a:solidFill>
                <a:latin typeface="华文细黑" panose="02010600040101010101" pitchFamily="2" charset="-122"/>
                <a:ea typeface="华文细黑" panose="02010600040101010101" pitchFamily="2" charset="-122"/>
              </a:rPr>
              <a:t>》 </a:t>
            </a:r>
            <a:r>
              <a:rPr lang="zh-CN" altLang="en-US" sz="1400" b="1" dirty="0">
                <a:solidFill>
                  <a:srgbClr val="C00000"/>
                </a:solidFill>
                <a:latin typeface="华文细黑" panose="02010600040101010101" pitchFamily="2" charset="-122"/>
                <a:ea typeface="华文细黑" panose="02010600040101010101" pitchFamily="2" charset="-122"/>
              </a:rPr>
              <a:t>挂失</a:t>
            </a:r>
            <a:endParaRPr lang="en-US" altLang="zh-CN" sz="1400" b="1" dirty="0">
              <a:solidFill>
                <a:srgbClr val="C00000"/>
              </a:solidFill>
              <a:latin typeface="华文细黑" panose="02010600040101010101" pitchFamily="2" charset="-122"/>
              <a:ea typeface="华文细黑" panose="02010600040101010101" pitchFamily="2" charset="-122"/>
            </a:endParaRPr>
          </a:p>
        </p:txBody>
      </p:sp>
      <p:sp>
        <p:nvSpPr>
          <p:cNvPr id="16" name="矩形: 圆角 15">
            <a:extLst>
              <a:ext uri="{FF2B5EF4-FFF2-40B4-BE49-F238E27FC236}">
                <a16:creationId xmlns="" xmlns:a16="http://schemas.microsoft.com/office/drawing/2014/main" id="{17355803-969B-4EF4-ABFC-5E7302CB8666}"/>
              </a:ext>
            </a:extLst>
          </p:cNvPr>
          <p:cNvSpPr/>
          <p:nvPr/>
        </p:nvSpPr>
        <p:spPr>
          <a:xfrm>
            <a:off x="615550" y="4741001"/>
            <a:ext cx="934234" cy="61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b="1" dirty="0">
                <a:solidFill>
                  <a:schemeClr val="bg1"/>
                </a:solidFill>
                <a:latin typeface="华文细黑" panose="02010600040101010101" pitchFamily="2" charset="-122"/>
                <a:ea typeface="华文细黑" panose="02010600040101010101" pitchFamily="2" charset="-122"/>
              </a:rPr>
              <a:t>处置</a:t>
            </a:r>
          </a:p>
        </p:txBody>
      </p:sp>
      <p:sp>
        <p:nvSpPr>
          <p:cNvPr id="17" name="矩形: 圆角 16">
            <a:extLst>
              <a:ext uri="{FF2B5EF4-FFF2-40B4-BE49-F238E27FC236}">
                <a16:creationId xmlns="" xmlns:a16="http://schemas.microsoft.com/office/drawing/2014/main" id="{C89FA5B7-D3FB-4844-9B1B-F384DA75A144}"/>
              </a:ext>
            </a:extLst>
          </p:cNvPr>
          <p:cNvSpPr/>
          <p:nvPr/>
        </p:nvSpPr>
        <p:spPr>
          <a:xfrm>
            <a:off x="1566753" y="4741001"/>
            <a:ext cx="6983089" cy="61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nSpc>
                <a:spcPct val="125000"/>
              </a:lnSpc>
            </a:pPr>
            <a:r>
              <a:rPr lang="zh-CN" altLang="en-US" sz="1600" b="1" dirty="0">
                <a:solidFill>
                  <a:schemeClr val="tx1"/>
                </a:solidFill>
                <a:latin typeface="华文细黑" panose="02010600040101010101" pitchFamily="2" charset="-122"/>
                <a:ea typeface="华文细黑" panose="02010600040101010101" pitchFamily="2" charset="-122"/>
              </a:rPr>
              <a:t>已达到处置条件的资产可以由用户发起资产处置申请。</a:t>
            </a:r>
            <a:endParaRPr lang="en-US" altLang="zh-CN" sz="1600" b="1" dirty="0">
              <a:solidFill>
                <a:schemeClr val="tx1"/>
              </a:solidFill>
              <a:latin typeface="华文细黑" panose="02010600040101010101" pitchFamily="2" charset="-122"/>
              <a:ea typeface="华文细黑" panose="02010600040101010101" pitchFamily="2" charset="-122"/>
            </a:endParaRPr>
          </a:p>
          <a:p>
            <a:pPr>
              <a:lnSpc>
                <a:spcPct val="125000"/>
              </a:lnSpc>
            </a:pPr>
            <a:r>
              <a:rPr lang="zh-CN" altLang="en-US" sz="1400" b="1" dirty="0">
                <a:solidFill>
                  <a:srgbClr val="C00000"/>
                </a:solidFill>
                <a:latin typeface="华文细黑" panose="02010600040101010101" pitchFamily="2" charset="-122"/>
                <a:ea typeface="华文细黑" panose="02010600040101010101" pitchFamily="2" charset="-122"/>
              </a:rPr>
              <a:t>路径：科研条件 </a:t>
            </a:r>
            <a:r>
              <a:rPr lang="en-US" altLang="zh-CN" sz="1400" b="1" dirty="0">
                <a:solidFill>
                  <a:srgbClr val="C00000"/>
                </a:solidFill>
                <a:latin typeface="华文细黑" panose="02010600040101010101" pitchFamily="2" charset="-122"/>
                <a:ea typeface="华文细黑" panose="02010600040101010101" pitchFamily="2" charset="-122"/>
              </a:rPr>
              <a:t>》</a:t>
            </a:r>
            <a:r>
              <a:rPr lang="zh-CN" altLang="en-US" sz="1400" b="1" dirty="0">
                <a:solidFill>
                  <a:srgbClr val="C00000"/>
                </a:solidFill>
                <a:latin typeface="华文细黑" panose="02010600040101010101" pitchFamily="2" charset="-122"/>
                <a:ea typeface="华文细黑" panose="02010600040101010101" pitchFamily="2" charset="-122"/>
              </a:rPr>
              <a:t>固定资产管理 </a:t>
            </a:r>
            <a:r>
              <a:rPr lang="en-US" altLang="zh-CN" sz="1400" b="1" dirty="0">
                <a:solidFill>
                  <a:srgbClr val="C00000"/>
                </a:solidFill>
                <a:latin typeface="华文细黑" panose="02010600040101010101" pitchFamily="2" charset="-122"/>
                <a:ea typeface="华文细黑" panose="02010600040101010101" pitchFamily="2" charset="-122"/>
              </a:rPr>
              <a:t>》 </a:t>
            </a:r>
            <a:r>
              <a:rPr lang="zh-CN" altLang="en-US" sz="1400" b="1" dirty="0">
                <a:solidFill>
                  <a:srgbClr val="C00000"/>
                </a:solidFill>
                <a:latin typeface="华文细黑" panose="02010600040101010101" pitchFamily="2" charset="-122"/>
                <a:ea typeface="华文细黑" panose="02010600040101010101" pitchFamily="2" charset="-122"/>
              </a:rPr>
              <a:t>处置申请</a:t>
            </a:r>
            <a:endParaRPr lang="en-US" altLang="zh-CN" sz="1400" b="1" dirty="0">
              <a:solidFill>
                <a:srgbClr val="C00000"/>
              </a:solidFill>
              <a:latin typeface="华文细黑" panose="02010600040101010101" pitchFamily="2" charset="-122"/>
              <a:ea typeface="华文细黑" panose="02010600040101010101" pitchFamily="2" charset="-122"/>
            </a:endParaRPr>
          </a:p>
        </p:txBody>
      </p:sp>
      <p:sp>
        <p:nvSpPr>
          <p:cNvPr id="18" name="矩形: 圆角 17">
            <a:extLst>
              <a:ext uri="{FF2B5EF4-FFF2-40B4-BE49-F238E27FC236}">
                <a16:creationId xmlns="" xmlns:a16="http://schemas.microsoft.com/office/drawing/2014/main" id="{9F08BA4F-BE77-4805-86FC-2380784210F6}"/>
              </a:ext>
            </a:extLst>
          </p:cNvPr>
          <p:cNvSpPr/>
          <p:nvPr/>
        </p:nvSpPr>
        <p:spPr>
          <a:xfrm>
            <a:off x="615550" y="5389073"/>
            <a:ext cx="934234" cy="61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b="1" dirty="0">
                <a:solidFill>
                  <a:schemeClr val="bg1"/>
                </a:solidFill>
                <a:latin typeface="华文细黑" panose="02010600040101010101" pitchFamily="2" charset="-122"/>
                <a:ea typeface="华文细黑" panose="02010600040101010101" pitchFamily="2" charset="-122"/>
              </a:rPr>
              <a:t>处置</a:t>
            </a:r>
            <a:endParaRPr lang="en-US" altLang="zh-CN" b="1" dirty="0">
              <a:solidFill>
                <a:schemeClr val="bg1"/>
              </a:solidFill>
              <a:latin typeface="华文细黑" panose="02010600040101010101" pitchFamily="2" charset="-122"/>
              <a:ea typeface="华文细黑" panose="02010600040101010101" pitchFamily="2" charset="-122"/>
            </a:endParaRPr>
          </a:p>
          <a:p>
            <a:pPr algn="ctr"/>
            <a:r>
              <a:rPr lang="zh-CN" altLang="en-US" b="1" dirty="0">
                <a:solidFill>
                  <a:schemeClr val="bg1"/>
                </a:solidFill>
                <a:latin typeface="华文细黑" panose="02010600040101010101" pitchFamily="2" charset="-122"/>
                <a:ea typeface="华文细黑" panose="02010600040101010101" pitchFamily="2" charset="-122"/>
              </a:rPr>
              <a:t>汇总</a:t>
            </a:r>
          </a:p>
        </p:txBody>
      </p:sp>
      <p:sp>
        <p:nvSpPr>
          <p:cNvPr id="19" name="矩形: 圆角 18">
            <a:extLst>
              <a:ext uri="{FF2B5EF4-FFF2-40B4-BE49-F238E27FC236}">
                <a16:creationId xmlns="" xmlns:a16="http://schemas.microsoft.com/office/drawing/2014/main" id="{7C0F0551-FB3D-4397-A68C-BF790AB5BB52}"/>
              </a:ext>
            </a:extLst>
          </p:cNvPr>
          <p:cNvSpPr/>
          <p:nvPr/>
        </p:nvSpPr>
        <p:spPr>
          <a:xfrm>
            <a:off x="1566753" y="5389073"/>
            <a:ext cx="6983089" cy="61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nSpc>
                <a:spcPct val="125000"/>
              </a:lnSpc>
            </a:pPr>
            <a:r>
              <a:rPr lang="zh-CN" altLang="en-US" sz="1600" b="1" dirty="0">
                <a:solidFill>
                  <a:schemeClr val="tx1"/>
                </a:solidFill>
                <a:latin typeface="华文细黑" panose="02010600040101010101" pitchFamily="2" charset="-122"/>
                <a:ea typeface="华文细黑" panose="02010600040101010101" pitchFamily="2" charset="-122"/>
              </a:rPr>
              <a:t>处置申请审批通过后，由资产管理员统一进行资产处置汇总。</a:t>
            </a:r>
            <a:endParaRPr lang="en-US" altLang="zh-CN" sz="1600" b="1" dirty="0">
              <a:solidFill>
                <a:schemeClr val="tx1"/>
              </a:solidFill>
              <a:latin typeface="华文细黑" panose="02010600040101010101" pitchFamily="2" charset="-122"/>
              <a:ea typeface="华文细黑" panose="02010600040101010101" pitchFamily="2" charset="-122"/>
            </a:endParaRPr>
          </a:p>
          <a:p>
            <a:pPr>
              <a:lnSpc>
                <a:spcPct val="125000"/>
              </a:lnSpc>
            </a:pPr>
            <a:r>
              <a:rPr lang="zh-CN" altLang="en-US" sz="1400" b="1" dirty="0">
                <a:solidFill>
                  <a:srgbClr val="C00000"/>
                </a:solidFill>
                <a:latin typeface="华文细黑" panose="02010600040101010101" pitchFamily="2" charset="-122"/>
                <a:ea typeface="华文细黑" panose="02010600040101010101" pitchFamily="2" charset="-122"/>
              </a:rPr>
              <a:t>路径：科研条件 </a:t>
            </a:r>
            <a:r>
              <a:rPr lang="en-US" altLang="zh-CN" sz="1400" b="1" dirty="0">
                <a:solidFill>
                  <a:srgbClr val="C00000"/>
                </a:solidFill>
                <a:latin typeface="华文细黑" panose="02010600040101010101" pitchFamily="2" charset="-122"/>
                <a:ea typeface="华文细黑" panose="02010600040101010101" pitchFamily="2" charset="-122"/>
              </a:rPr>
              <a:t>》</a:t>
            </a:r>
            <a:r>
              <a:rPr lang="zh-CN" altLang="en-US" sz="1400" b="1" dirty="0">
                <a:solidFill>
                  <a:srgbClr val="C00000"/>
                </a:solidFill>
                <a:latin typeface="华文细黑" panose="02010600040101010101" pitchFamily="2" charset="-122"/>
                <a:ea typeface="华文细黑" panose="02010600040101010101" pitchFamily="2" charset="-122"/>
              </a:rPr>
              <a:t>固定资产管理 </a:t>
            </a:r>
            <a:r>
              <a:rPr lang="en-US" altLang="zh-CN" sz="1400" b="1" dirty="0">
                <a:solidFill>
                  <a:srgbClr val="C00000"/>
                </a:solidFill>
                <a:latin typeface="华文细黑" panose="02010600040101010101" pitchFamily="2" charset="-122"/>
                <a:ea typeface="华文细黑" panose="02010600040101010101" pitchFamily="2" charset="-122"/>
              </a:rPr>
              <a:t>》 </a:t>
            </a:r>
            <a:r>
              <a:rPr lang="zh-CN" altLang="en-US" sz="1400" b="1" dirty="0">
                <a:solidFill>
                  <a:srgbClr val="C00000"/>
                </a:solidFill>
                <a:latin typeface="华文细黑" panose="02010600040101010101" pitchFamily="2" charset="-122"/>
                <a:ea typeface="华文细黑" panose="02010600040101010101" pitchFamily="2" charset="-122"/>
              </a:rPr>
              <a:t>处置汇总</a:t>
            </a:r>
            <a:endParaRPr lang="en-US" altLang="zh-CN" sz="1400" b="1" dirty="0">
              <a:solidFill>
                <a:srgbClr val="C00000"/>
              </a:solidFill>
              <a:latin typeface="华文细黑" panose="02010600040101010101" pitchFamily="2" charset="-122"/>
              <a:ea typeface="华文细黑" panose="02010600040101010101" pitchFamily="2" charset="-122"/>
            </a:endParaRPr>
          </a:p>
        </p:txBody>
      </p:sp>
      <p:sp>
        <p:nvSpPr>
          <p:cNvPr id="20" name="矩形: 圆角 19">
            <a:extLst>
              <a:ext uri="{FF2B5EF4-FFF2-40B4-BE49-F238E27FC236}">
                <a16:creationId xmlns="" xmlns:a16="http://schemas.microsoft.com/office/drawing/2014/main" id="{6F74FD2D-74B1-48F6-86B5-C0372F67017B}"/>
              </a:ext>
            </a:extLst>
          </p:cNvPr>
          <p:cNvSpPr/>
          <p:nvPr/>
        </p:nvSpPr>
        <p:spPr>
          <a:xfrm>
            <a:off x="615550" y="6037145"/>
            <a:ext cx="934234" cy="61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b="1" dirty="0">
                <a:solidFill>
                  <a:schemeClr val="bg1"/>
                </a:solidFill>
                <a:latin typeface="华文细黑" panose="02010600040101010101" pitchFamily="2" charset="-122"/>
                <a:ea typeface="华文细黑" panose="02010600040101010101" pitchFamily="2" charset="-122"/>
              </a:rPr>
              <a:t>盘点</a:t>
            </a:r>
          </a:p>
        </p:txBody>
      </p:sp>
      <p:sp>
        <p:nvSpPr>
          <p:cNvPr id="21" name="矩形: 圆角 20">
            <a:extLst>
              <a:ext uri="{FF2B5EF4-FFF2-40B4-BE49-F238E27FC236}">
                <a16:creationId xmlns="" xmlns:a16="http://schemas.microsoft.com/office/drawing/2014/main" id="{964980A1-B23A-4BEF-9BA7-C572B704DF07}"/>
              </a:ext>
            </a:extLst>
          </p:cNvPr>
          <p:cNvSpPr/>
          <p:nvPr/>
        </p:nvSpPr>
        <p:spPr>
          <a:xfrm>
            <a:off x="1566753" y="6037145"/>
            <a:ext cx="6983089" cy="61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nSpc>
                <a:spcPct val="125000"/>
              </a:lnSpc>
            </a:pPr>
            <a:r>
              <a:rPr lang="zh-CN" altLang="en-US" sz="1600" b="1" dirty="0">
                <a:solidFill>
                  <a:schemeClr val="tx1"/>
                </a:solidFill>
                <a:latin typeface="华文细黑" panose="02010600040101010101" pitchFamily="2" charset="-122"/>
                <a:ea typeface="华文细黑" panose="02010600040101010101" pitchFamily="2" charset="-122"/>
              </a:rPr>
              <a:t>主要实现新建盘点任务、生成盘点清单，比对盘点结果的功能。</a:t>
            </a:r>
            <a:endParaRPr lang="en-US" altLang="zh-CN" sz="1600" b="1" dirty="0">
              <a:solidFill>
                <a:schemeClr val="tx1"/>
              </a:solidFill>
              <a:latin typeface="华文细黑" panose="02010600040101010101" pitchFamily="2" charset="-122"/>
              <a:ea typeface="华文细黑" panose="02010600040101010101" pitchFamily="2" charset="-122"/>
            </a:endParaRPr>
          </a:p>
          <a:p>
            <a:pPr>
              <a:lnSpc>
                <a:spcPct val="125000"/>
              </a:lnSpc>
            </a:pPr>
            <a:r>
              <a:rPr lang="zh-CN" altLang="en-US" sz="1400" b="1" dirty="0">
                <a:solidFill>
                  <a:srgbClr val="C00000"/>
                </a:solidFill>
                <a:latin typeface="华文细黑" panose="02010600040101010101" pitchFamily="2" charset="-122"/>
                <a:ea typeface="华文细黑" panose="02010600040101010101" pitchFamily="2" charset="-122"/>
              </a:rPr>
              <a:t>路径：科研条件 </a:t>
            </a:r>
            <a:r>
              <a:rPr lang="en-US" altLang="zh-CN" sz="1400" b="1" dirty="0">
                <a:solidFill>
                  <a:srgbClr val="C00000"/>
                </a:solidFill>
                <a:latin typeface="华文细黑" panose="02010600040101010101" pitchFamily="2" charset="-122"/>
                <a:ea typeface="华文细黑" panose="02010600040101010101" pitchFamily="2" charset="-122"/>
              </a:rPr>
              <a:t>》</a:t>
            </a:r>
            <a:r>
              <a:rPr lang="zh-CN" altLang="en-US" sz="1400" b="1" dirty="0">
                <a:solidFill>
                  <a:srgbClr val="C00000"/>
                </a:solidFill>
                <a:latin typeface="华文细黑" panose="02010600040101010101" pitchFamily="2" charset="-122"/>
                <a:ea typeface="华文细黑" panose="02010600040101010101" pitchFamily="2" charset="-122"/>
              </a:rPr>
              <a:t>固定资产管理 </a:t>
            </a:r>
            <a:r>
              <a:rPr lang="en-US" altLang="zh-CN" sz="1400" b="1" dirty="0">
                <a:solidFill>
                  <a:srgbClr val="C00000"/>
                </a:solidFill>
                <a:latin typeface="华文细黑" panose="02010600040101010101" pitchFamily="2" charset="-122"/>
                <a:ea typeface="华文细黑" panose="02010600040101010101" pitchFamily="2" charset="-122"/>
              </a:rPr>
              <a:t>》 </a:t>
            </a:r>
            <a:r>
              <a:rPr lang="zh-CN" altLang="en-US" sz="1400" b="1" dirty="0">
                <a:solidFill>
                  <a:srgbClr val="C00000"/>
                </a:solidFill>
                <a:latin typeface="华文细黑" panose="02010600040101010101" pitchFamily="2" charset="-122"/>
                <a:ea typeface="华文细黑" panose="02010600040101010101" pitchFamily="2" charset="-122"/>
              </a:rPr>
              <a:t>盘点</a:t>
            </a:r>
            <a:endParaRPr lang="en-US" altLang="zh-CN" sz="1400" b="1" dirty="0">
              <a:solidFill>
                <a:srgbClr val="C00000"/>
              </a:solidFill>
              <a:latin typeface="华文细黑" panose="02010600040101010101" pitchFamily="2" charset="-122"/>
              <a:ea typeface="华文细黑" panose="02010600040101010101" pitchFamily="2" charset="-122"/>
            </a:endParaRPr>
          </a:p>
        </p:txBody>
      </p:sp>
      <p:sp>
        <p:nvSpPr>
          <p:cNvPr id="22" name="标题 1">
            <a:extLst>
              <a:ext uri="{FF2B5EF4-FFF2-40B4-BE49-F238E27FC236}">
                <a16:creationId xmlns="" xmlns:a16="http://schemas.microsoft.com/office/drawing/2014/main" id="{D4D6A669-6532-464A-89FD-008C3C19EA6E}"/>
              </a:ext>
            </a:extLst>
          </p:cNvPr>
          <p:cNvSpPr>
            <a:spLocks noGrp="1"/>
          </p:cNvSpPr>
          <p:nvPr>
            <p:ph type="title"/>
          </p:nvPr>
        </p:nvSpPr>
        <p:spPr/>
        <p:txBody>
          <a:bodyPr>
            <a:normAutofit/>
          </a:bodyPr>
          <a:lstStyle/>
          <a:p>
            <a:r>
              <a:rPr lang="zh-CN" altLang="en-US" sz="2000" dirty="0"/>
              <a:t>资产日常管理</a:t>
            </a:r>
          </a:p>
        </p:txBody>
      </p:sp>
    </p:spTree>
    <p:extLst>
      <p:ext uri="{BB962C8B-B14F-4D97-AF65-F5344CB8AC3E}">
        <p14:creationId xmlns:p14="http://schemas.microsoft.com/office/powerpoint/2010/main" val="16612053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9">
            <a:extLst>
              <a:ext uri="{FF2B5EF4-FFF2-40B4-BE49-F238E27FC236}">
                <a16:creationId xmlns="" xmlns:a16="http://schemas.microsoft.com/office/drawing/2014/main" id="{8C38B009-017B-4DB9-B832-69A5C09A57A3}"/>
              </a:ext>
            </a:extLst>
          </p:cNvPr>
          <p:cNvSpPr/>
          <p:nvPr/>
        </p:nvSpPr>
        <p:spPr>
          <a:xfrm>
            <a:off x="5617364" y="2004661"/>
            <a:ext cx="2048543" cy="373394"/>
          </a:xfrm>
          <a:prstGeom prst="roundRect">
            <a:avLst/>
          </a:prstGeom>
          <a:solidFill>
            <a:srgbClr val="1F84BE"/>
          </a:solidFill>
          <a:ln w="12700" cap="flat" cmpd="sng" algn="ctr">
            <a:noFill/>
            <a:prstDash val="solid"/>
            <a:miter lim="800000"/>
          </a:ln>
          <a:effectLst>
            <a:outerShdw blurRad="152400" dist="152400" dir="5400000" sx="94000" sy="94000" algn="t" rotWithShape="0">
              <a:prstClr val="black">
                <a:alpha val="22000"/>
              </a:prstClr>
            </a:outerShdw>
          </a:effectLst>
        </p:spPr>
        <p:txBody>
          <a:bodyPr lIns="85930" tIns="42966" rIns="85930" bIns="4296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 lastClr="FFFFFF"/>
              </a:solidFill>
              <a:effectLst/>
              <a:uLnTx/>
              <a:uFillTx/>
              <a:latin typeface="微软雅黑"/>
              <a:ea typeface="微软雅黑"/>
              <a:cs typeface="+mn-cs"/>
            </a:endParaRPr>
          </a:p>
        </p:txBody>
      </p:sp>
      <p:cxnSp>
        <p:nvCxnSpPr>
          <p:cNvPr id="5" name="直接连接符 4">
            <a:extLst>
              <a:ext uri="{FF2B5EF4-FFF2-40B4-BE49-F238E27FC236}">
                <a16:creationId xmlns="" xmlns:a16="http://schemas.microsoft.com/office/drawing/2014/main" id="{B965F893-AA02-401D-835D-B4A256292F48}"/>
              </a:ext>
            </a:extLst>
          </p:cNvPr>
          <p:cNvCxnSpPr/>
          <p:nvPr/>
        </p:nvCxnSpPr>
        <p:spPr bwMode="auto">
          <a:xfrm>
            <a:off x="4832394" y="1588250"/>
            <a:ext cx="0" cy="1606153"/>
          </a:xfrm>
          <a:prstGeom prst="line">
            <a:avLst/>
          </a:prstGeom>
          <a:solidFill>
            <a:srgbClr val="5B9BD5"/>
          </a:solidFill>
          <a:ln w="9525" cap="flat" cmpd="sng" algn="ctr">
            <a:solidFill>
              <a:srgbClr val="3C5E6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直接连接符 5">
            <a:extLst>
              <a:ext uri="{FF2B5EF4-FFF2-40B4-BE49-F238E27FC236}">
                <a16:creationId xmlns="" xmlns:a16="http://schemas.microsoft.com/office/drawing/2014/main" id="{5387D737-0804-45EC-9E50-2C5317F5A2B0}"/>
              </a:ext>
            </a:extLst>
          </p:cNvPr>
          <p:cNvCxnSpPr/>
          <p:nvPr/>
        </p:nvCxnSpPr>
        <p:spPr bwMode="auto">
          <a:xfrm>
            <a:off x="4832394" y="3948885"/>
            <a:ext cx="0" cy="1606153"/>
          </a:xfrm>
          <a:prstGeom prst="line">
            <a:avLst/>
          </a:prstGeom>
          <a:solidFill>
            <a:srgbClr val="5B9BD5"/>
          </a:solidFill>
          <a:ln w="9525" cap="flat" cmpd="sng" algn="ctr">
            <a:solidFill>
              <a:srgbClr val="3C5E6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椭圆 6">
            <a:extLst>
              <a:ext uri="{FF2B5EF4-FFF2-40B4-BE49-F238E27FC236}">
                <a16:creationId xmlns="" xmlns:a16="http://schemas.microsoft.com/office/drawing/2014/main" id="{A5BA01C7-8E79-457F-A2FA-5DB8C03FF288}"/>
              </a:ext>
            </a:extLst>
          </p:cNvPr>
          <p:cNvSpPr/>
          <p:nvPr/>
        </p:nvSpPr>
        <p:spPr bwMode="auto">
          <a:xfrm>
            <a:off x="4381381" y="3046598"/>
            <a:ext cx="902026" cy="902287"/>
          </a:xfrm>
          <a:prstGeom prst="ellipse">
            <a:avLst/>
          </a:prstGeom>
          <a:solidFill>
            <a:sysClr val="windowText" lastClr="000000">
              <a:lumMod val="85000"/>
              <a:lumOff val="15000"/>
            </a:sysClr>
          </a:solidFill>
          <a:ln w="9525" cap="flat" cmpd="sng" algn="ctr">
            <a:solidFill>
              <a:srgbClr val="F8F8F8"/>
            </a:solidFill>
            <a:prstDash val="solid"/>
            <a:round/>
            <a:headEnd type="none" w="med" len="med"/>
            <a:tailEnd type="none" w="med" len="med"/>
          </a:ln>
          <a:effectLst/>
        </p:spPr>
        <p:txBody>
          <a:bodyPr vert="horz" wrap="square" lIns="128578" tIns="64289" rIns="128578" bIns="64289" numCol="1" rtlCol="0" anchor="t" anchorCtr="0" compatLnSpc="1">
            <a:prstTxWarp prst="textNoShape">
              <a:avLst/>
            </a:prstTxWarp>
          </a:bodyPr>
          <a:lstStyle/>
          <a:p>
            <a:pPr marL="0" marR="0" lvl="0" indent="0" defTabSz="12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latin typeface="微软雅黑"/>
              <a:ea typeface="微软雅黑"/>
            </a:endParaRPr>
          </a:p>
        </p:txBody>
      </p:sp>
      <p:sp>
        <p:nvSpPr>
          <p:cNvPr id="8" name="TextBox 27">
            <a:extLst>
              <a:ext uri="{FF2B5EF4-FFF2-40B4-BE49-F238E27FC236}">
                <a16:creationId xmlns="" xmlns:a16="http://schemas.microsoft.com/office/drawing/2014/main" id="{82FE7CA7-3F2D-4E1E-AEE9-450218292E3A}"/>
              </a:ext>
            </a:extLst>
          </p:cNvPr>
          <p:cNvSpPr txBox="1"/>
          <p:nvPr/>
        </p:nvSpPr>
        <p:spPr>
          <a:xfrm>
            <a:off x="5617364" y="2004661"/>
            <a:ext cx="2045397" cy="406833"/>
          </a:xfrm>
          <a:prstGeom prst="rect">
            <a:avLst/>
          </a:prstGeom>
          <a:noFill/>
        </p:spPr>
        <p:txBody>
          <a:bodyPr wrap="square" lIns="128578" tIns="64289" rIns="128578" bIns="64289"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kern="0" dirty="0">
                <a:solidFill>
                  <a:sysClr val="window" lastClr="FFFFFF"/>
                </a:solidFill>
                <a:ea typeface="微软雅黑" panose="020B0503020204020204" pitchFamily="34" charset="-122"/>
              </a:rPr>
              <a:t>资产移交</a:t>
            </a:r>
            <a:endParaRPr kumimoji="0" lang="zh-CN" altLang="en-US" b="0" i="0" u="none" strike="noStrike" kern="0" cap="none" spc="0" normalizeH="0" baseline="0" noProof="0" dirty="0">
              <a:ln>
                <a:noFill/>
              </a:ln>
              <a:solidFill>
                <a:sysClr val="window" lastClr="FFFFFF"/>
              </a:solidFill>
              <a:effectLst/>
              <a:uLnTx/>
              <a:uFillTx/>
              <a:ea typeface="微软雅黑" panose="020B0503020204020204" pitchFamily="34" charset="-122"/>
            </a:endParaRPr>
          </a:p>
        </p:txBody>
      </p:sp>
      <p:sp>
        <p:nvSpPr>
          <p:cNvPr id="9" name="TextBox 28">
            <a:extLst>
              <a:ext uri="{FF2B5EF4-FFF2-40B4-BE49-F238E27FC236}">
                <a16:creationId xmlns="" xmlns:a16="http://schemas.microsoft.com/office/drawing/2014/main" id="{F29FC153-BB99-40A3-84AF-B7757A8408BD}"/>
              </a:ext>
            </a:extLst>
          </p:cNvPr>
          <p:cNvSpPr txBox="1"/>
          <p:nvPr/>
        </p:nvSpPr>
        <p:spPr>
          <a:xfrm>
            <a:off x="899592" y="2615127"/>
            <a:ext cx="3004639" cy="1470906"/>
          </a:xfrm>
          <a:prstGeom prst="rect">
            <a:avLst/>
          </a:prstGeom>
          <a:noFill/>
        </p:spPr>
        <p:txBody>
          <a:bodyPr wrap="square" lIns="128578" tIns="64289" rIns="128578" bIns="64289" rtlCol="0">
            <a:spAutoFit/>
          </a:bodyPr>
          <a:lstStyle/>
          <a:p>
            <a:pPr lvl="0" algn="r">
              <a:lnSpc>
                <a:spcPct val="150000"/>
              </a:lnSpc>
              <a:defRPr/>
            </a:pPr>
            <a:r>
              <a:rPr lang="zh-CN" altLang="en-US" sz="1200" kern="0" dirty="0">
                <a:solidFill>
                  <a:srgbClr val="C00000"/>
                </a:solidFill>
                <a:latin typeface="Arial" panose="020B0604020202020204" pitchFamily="34" charset="0"/>
                <a:ea typeface="微软雅黑" panose="020B0503020204020204" pitchFamily="34" charset="-122"/>
                <a:cs typeface="+mn-ea"/>
                <a:sym typeface="+mn-lt"/>
              </a:rPr>
              <a:t>路径：科研条件</a:t>
            </a:r>
            <a:r>
              <a:rPr lang="en-US" altLang="zh-CN" sz="1200" kern="0" dirty="0">
                <a:solidFill>
                  <a:srgbClr val="C00000"/>
                </a:solidFill>
                <a:latin typeface="Arial" panose="020B0604020202020204" pitchFamily="34" charset="0"/>
                <a:ea typeface="微软雅黑" panose="020B0503020204020204" pitchFamily="34" charset="-122"/>
                <a:cs typeface="+mn-ea"/>
                <a:sym typeface="Wingdings" panose="05000000000000000000" pitchFamily="2" charset="2"/>
              </a:rPr>
              <a:t></a:t>
            </a:r>
            <a:r>
              <a:rPr lang="zh-CN" altLang="en-US" sz="1200" kern="0" dirty="0">
                <a:solidFill>
                  <a:srgbClr val="C00000"/>
                </a:solidFill>
                <a:latin typeface="Arial" panose="020B0604020202020204" pitchFamily="34" charset="0"/>
                <a:ea typeface="微软雅黑" panose="020B0503020204020204" pitchFamily="34" charset="-122"/>
                <a:cs typeface="+mn-ea"/>
                <a:sym typeface="+mn-lt"/>
              </a:rPr>
              <a:t>固定资产管理</a:t>
            </a:r>
            <a:r>
              <a:rPr lang="en-US" altLang="zh-CN" sz="1200" kern="0" dirty="0">
                <a:solidFill>
                  <a:srgbClr val="C00000"/>
                </a:solidFill>
                <a:latin typeface="Arial" panose="020B0604020202020204" pitchFamily="34" charset="0"/>
                <a:ea typeface="微软雅黑" panose="020B0503020204020204" pitchFamily="34" charset="-122"/>
                <a:cs typeface="+mn-ea"/>
                <a:sym typeface="Wingdings" panose="05000000000000000000" pitchFamily="2" charset="2"/>
              </a:rPr>
              <a:t></a:t>
            </a:r>
            <a:r>
              <a:rPr lang="zh-CN" altLang="en-US" sz="1200" kern="0" dirty="0">
                <a:solidFill>
                  <a:srgbClr val="C00000"/>
                </a:solidFill>
                <a:latin typeface="Arial" panose="020B0604020202020204" pitchFamily="34" charset="0"/>
                <a:ea typeface="微软雅黑" panose="020B0503020204020204" pitchFamily="34" charset="-122"/>
                <a:cs typeface="+mn-ea"/>
                <a:sym typeface="Wingdings" panose="05000000000000000000" pitchFamily="2" charset="2"/>
              </a:rPr>
              <a:t>变更</a:t>
            </a:r>
            <a:endParaRPr lang="en-US" altLang="zh-CN" sz="1200" kern="0" dirty="0">
              <a:solidFill>
                <a:srgbClr val="C00000"/>
              </a:solidFill>
              <a:latin typeface="Arial" panose="020B0604020202020204" pitchFamily="34" charset="0"/>
              <a:ea typeface="微软雅黑" panose="020B0503020204020204" pitchFamily="34" charset="-122"/>
              <a:cs typeface="+mn-ea"/>
              <a:sym typeface="+mn-lt"/>
            </a:endParaRPr>
          </a:p>
          <a:p>
            <a:pPr lvl="0" algn="r">
              <a:lnSpc>
                <a:spcPct val="150000"/>
              </a:lnSpc>
              <a:defRPr/>
            </a:pPr>
            <a:r>
              <a:rPr lang="zh-CN" altLang="en-US" sz="1600" kern="0" dirty="0">
                <a:solidFill>
                  <a:sysClr val="windowText" lastClr="000000">
                    <a:lumMod val="65000"/>
                    <a:lumOff val="35000"/>
                  </a:sysClr>
                </a:solidFill>
                <a:latin typeface="Arial" panose="020B0604020202020204" pitchFamily="34" charset="0"/>
                <a:ea typeface="微软雅黑" panose="020B0503020204020204" pitchFamily="34" charset="-122"/>
                <a:cs typeface="+mn-ea"/>
                <a:sym typeface="+mn-lt"/>
              </a:rPr>
              <a:t>主要实现对已入库资产的</a:t>
            </a:r>
            <a:r>
              <a:rPr lang="zh-CN" altLang="en-US" sz="1600" b="1" kern="0" dirty="0">
                <a:solidFill>
                  <a:srgbClr val="316297"/>
                </a:solidFill>
                <a:latin typeface="Arial" panose="020B0604020202020204" pitchFamily="34" charset="0"/>
                <a:ea typeface="微软雅黑" panose="020B0503020204020204" pitchFamily="34" charset="-122"/>
                <a:cs typeface="+mn-ea"/>
                <a:sym typeface="+mn-lt"/>
              </a:rPr>
              <a:t>基本信息</a:t>
            </a:r>
            <a:r>
              <a:rPr lang="zh-CN" altLang="en-US" sz="1600" kern="0" dirty="0">
                <a:solidFill>
                  <a:sysClr val="windowText" lastClr="000000">
                    <a:lumMod val="65000"/>
                    <a:lumOff val="35000"/>
                  </a:sysClr>
                </a:solidFill>
                <a:latin typeface="Arial" panose="020B0604020202020204" pitchFamily="34" charset="0"/>
                <a:ea typeface="微软雅黑" panose="020B0503020204020204" pitchFamily="34" charset="-122"/>
                <a:cs typeface="+mn-ea"/>
                <a:sym typeface="+mn-lt"/>
              </a:rPr>
              <a:t>进行变更，例如资产名称、金额、使用地点等</a:t>
            </a:r>
            <a:endParaRPr kumimoji="0" lang="en-GB" altLang="zh-CN" sz="1600" b="0"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mn-ea"/>
              <a:sym typeface="+mn-lt"/>
            </a:endParaRPr>
          </a:p>
        </p:txBody>
      </p:sp>
      <p:sp>
        <p:nvSpPr>
          <p:cNvPr id="10" name="TextBox 29">
            <a:extLst>
              <a:ext uri="{FF2B5EF4-FFF2-40B4-BE49-F238E27FC236}">
                <a16:creationId xmlns="" xmlns:a16="http://schemas.microsoft.com/office/drawing/2014/main" id="{34D5D057-EDA0-4957-B661-DBB2143FFBC8}"/>
              </a:ext>
            </a:extLst>
          </p:cNvPr>
          <p:cNvSpPr txBox="1"/>
          <p:nvPr/>
        </p:nvSpPr>
        <p:spPr>
          <a:xfrm>
            <a:off x="5617364" y="2615127"/>
            <a:ext cx="3004639" cy="1840238"/>
          </a:xfrm>
          <a:prstGeom prst="rect">
            <a:avLst/>
          </a:prstGeom>
          <a:noFill/>
        </p:spPr>
        <p:txBody>
          <a:bodyPr wrap="square" lIns="128578" tIns="64289" rIns="128578" bIns="64289" rtlCol="0">
            <a:spAutoFit/>
          </a:bodyPr>
          <a:lstStyle/>
          <a:p>
            <a:pPr lvl="0">
              <a:lnSpc>
                <a:spcPct val="150000"/>
              </a:lnSpc>
              <a:defRPr/>
            </a:pPr>
            <a:r>
              <a:rPr lang="zh-CN" altLang="en-US" sz="1200" kern="0" dirty="0">
                <a:solidFill>
                  <a:srgbClr val="C00000"/>
                </a:solidFill>
                <a:latin typeface="Arial" panose="020B0604020202020204" pitchFamily="34" charset="0"/>
                <a:ea typeface="微软雅黑" panose="020B0503020204020204" pitchFamily="34" charset="-122"/>
                <a:cs typeface="+mn-ea"/>
                <a:sym typeface="+mn-lt"/>
              </a:rPr>
              <a:t>路径：科研条件</a:t>
            </a:r>
            <a:r>
              <a:rPr lang="en-US" altLang="zh-CN" sz="1200" kern="0" dirty="0">
                <a:solidFill>
                  <a:srgbClr val="C00000"/>
                </a:solidFill>
                <a:latin typeface="Arial" panose="020B0604020202020204" pitchFamily="34" charset="0"/>
                <a:ea typeface="微软雅黑" panose="020B0503020204020204" pitchFamily="34" charset="-122"/>
                <a:cs typeface="+mn-ea"/>
                <a:sym typeface="Wingdings" panose="05000000000000000000" pitchFamily="2" charset="2"/>
              </a:rPr>
              <a:t></a:t>
            </a:r>
            <a:r>
              <a:rPr lang="zh-CN" altLang="en-US" sz="1200" kern="0" dirty="0">
                <a:solidFill>
                  <a:srgbClr val="C00000"/>
                </a:solidFill>
                <a:latin typeface="Arial" panose="020B0604020202020204" pitchFamily="34" charset="0"/>
                <a:ea typeface="微软雅黑" panose="020B0503020204020204" pitchFamily="34" charset="-122"/>
                <a:cs typeface="+mn-ea"/>
                <a:sym typeface="+mn-lt"/>
              </a:rPr>
              <a:t>固定资产管理</a:t>
            </a:r>
            <a:r>
              <a:rPr lang="en-US" altLang="zh-CN" sz="1200" kern="0" dirty="0">
                <a:solidFill>
                  <a:srgbClr val="C00000"/>
                </a:solidFill>
                <a:latin typeface="Arial" panose="020B0604020202020204" pitchFamily="34" charset="0"/>
                <a:ea typeface="微软雅黑" panose="020B0503020204020204" pitchFamily="34" charset="-122"/>
                <a:cs typeface="+mn-ea"/>
                <a:sym typeface="Wingdings" panose="05000000000000000000" pitchFamily="2" charset="2"/>
              </a:rPr>
              <a:t></a:t>
            </a:r>
            <a:r>
              <a:rPr lang="zh-CN" altLang="en-US" sz="1200" kern="0" dirty="0">
                <a:solidFill>
                  <a:srgbClr val="C00000"/>
                </a:solidFill>
                <a:latin typeface="Arial" panose="020B0604020202020204" pitchFamily="34" charset="0"/>
                <a:ea typeface="微软雅黑" panose="020B0503020204020204" pitchFamily="34" charset="-122"/>
                <a:cs typeface="+mn-ea"/>
                <a:sym typeface="Wingdings" panose="05000000000000000000" pitchFamily="2" charset="2"/>
              </a:rPr>
              <a:t>移交</a:t>
            </a:r>
            <a:endParaRPr lang="en-US" altLang="zh-CN" sz="1600" kern="0" dirty="0">
              <a:solidFill>
                <a:sysClr val="windowText" lastClr="000000">
                  <a:lumMod val="65000"/>
                  <a:lumOff val="35000"/>
                </a:sysClr>
              </a:solidFill>
              <a:latin typeface="Arial" panose="020B0604020202020204" pitchFamily="34" charset="0"/>
              <a:ea typeface="微软雅黑" panose="020B0503020204020204" pitchFamily="34" charset="-122"/>
              <a:cs typeface="+mn-ea"/>
              <a:sym typeface="+mn-lt"/>
            </a:endParaRPr>
          </a:p>
          <a:p>
            <a:pPr lvl="0">
              <a:lnSpc>
                <a:spcPct val="150000"/>
              </a:lnSpc>
              <a:defRPr/>
            </a:pPr>
            <a:r>
              <a:rPr lang="zh-CN" altLang="en-US" sz="1600" kern="0" dirty="0">
                <a:solidFill>
                  <a:sysClr val="windowText" lastClr="000000">
                    <a:lumMod val="65000"/>
                    <a:lumOff val="35000"/>
                  </a:sysClr>
                </a:solidFill>
                <a:latin typeface="Arial" panose="020B0604020202020204" pitchFamily="34" charset="0"/>
                <a:ea typeface="微软雅黑" panose="020B0503020204020204" pitchFamily="34" charset="-122"/>
                <a:cs typeface="+mn-ea"/>
                <a:sym typeface="+mn-lt"/>
              </a:rPr>
              <a:t>主要实现对</a:t>
            </a:r>
            <a:r>
              <a:rPr lang="zh-CN" altLang="en-US" sz="1600" b="1" kern="0" dirty="0">
                <a:solidFill>
                  <a:srgbClr val="0070C0"/>
                </a:solidFill>
                <a:latin typeface="Arial" panose="020B0604020202020204" pitchFamily="34" charset="0"/>
                <a:ea typeface="微软雅黑" panose="020B0503020204020204" pitchFamily="34" charset="-122"/>
                <a:cs typeface="+mn-ea"/>
                <a:sym typeface="+mn-lt"/>
              </a:rPr>
              <a:t>资产责任人或责任部门</a:t>
            </a:r>
            <a:r>
              <a:rPr lang="zh-CN" altLang="en-US" sz="1600" kern="0" dirty="0">
                <a:solidFill>
                  <a:sysClr val="windowText" lastClr="000000">
                    <a:lumMod val="65000"/>
                    <a:lumOff val="35000"/>
                  </a:sysClr>
                </a:solidFill>
                <a:latin typeface="Arial" panose="020B0604020202020204" pitchFamily="34" charset="0"/>
                <a:ea typeface="微软雅黑" panose="020B0503020204020204" pitchFamily="34" charset="-122"/>
                <a:cs typeface="+mn-ea"/>
                <a:sym typeface="+mn-lt"/>
              </a:rPr>
              <a:t>进行调整，例如将资产从</a:t>
            </a:r>
            <a:r>
              <a:rPr lang="en-US" altLang="zh-CN" sz="1600" kern="0" dirty="0">
                <a:solidFill>
                  <a:sysClr val="windowText" lastClr="000000">
                    <a:lumMod val="65000"/>
                    <a:lumOff val="35000"/>
                  </a:sysClr>
                </a:solidFill>
                <a:latin typeface="Arial" panose="020B0604020202020204" pitchFamily="34" charset="0"/>
                <a:ea typeface="微软雅黑" panose="020B0503020204020204" pitchFamily="34" charset="-122"/>
                <a:cs typeface="+mn-ea"/>
                <a:sym typeface="+mn-lt"/>
              </a:rPr>
              <a:t>A</a:t>
            </a:r>
            <a:r>
              <a:rPr lang="zh-CN" altLang="en-US" sz="1600" kern="0" dirty="0">
                <a:solidFill>
                  <a:sysClr val="windowText" lastClr="000000">
                    <a:lumMod val="65000"/>
                    <a:lumOff val="35000"/>
                  </a:sysClr>
                </a:solidFill>
                <a:latin typeface="Arial" panose="020B0604020202020204" pitchFamily="34" charset="0"/>
                <a:ea typeface="微软雅黑" panose="020B0503020204020204" pitchFamily="34" charset="-122"/>
                <a:cs typeface="+mn-ea"/>
                <a:sym typeface="+mn-lt"/>
              </a:rPr>
              <a:t>用户名下移交到</a:t>
            </a:r>
            <a:r>
              <a:rPr lang="en-US" altLang="zh-CN" sz="1600" kern="0" dirty="0">
                <a:solidFill>
                  <a:sysClr val="windowText" lastClr="000000">
                    <a:lumMod val="65000"/>
                    <a:lumOff val="35000"/>
                  </a:sysClr>
                </a:solidFill>
                <a:latin typeface="Arial" panose="020B0604020202020204" pitchFamily="34" charset="0"/>
                <a:ea typeface="微软雅黑" panose="020B0503020204020204" pitchFamily="34" charset="-122"/>
                <a:cs typeface="+mn-ea"/>
                <a:sym typeface="+mn-lt"/>
              </a:rPr>
              <a:t>B</a:t>
            </a:r>
            <a:r>
              <a:rPr lang="zh-CN" altLang="en-US" sz="1600" kern="0" dirty="0">
                <a:solidFill>
                  <a:sysClr val="windowText" lastClr="000000">
                    <a:lumMod val="65000"/>
                    <a:lumOff val="35000"/>
                  </a:sysClr>
                </a:solidFill>
                <a:latin typeface="Arial" panose="020B0604020202020204" pitchFamily="34" charset="0"/>
                <a:ea typeface="微软雅黑" panose="020B0503020204020204" pitchFamily="34" charset="-122"/>
                <a:cs typeface="+mn-ea"/>
                <a:sym typeface="+mn-lt"/>
              </a:rPr>
              <a:t>用户名下，或从甲部门移交到乙部门。</a:t>
            </a:r>
          </a:p>
        </p:txBody>
      </p:sp>
      <p:sp>
        <p:nvSpPr>
          <p:cNvPr id="11" name="矩形 10">
            <a:extLst>
              <a:ext uri="{FF2B5EF4-FFF2-40B4-BE49-F238E27FC236}">
                <a16:creationId xmlns="" xmlns:a16="http://schemas.microsoft.com/office/drawing/2014/main" id="{9AD7E1CB-0257-403D-BE76-A508794B74DC}"/>
              </a:ext>
            </a:extLst>
          </p:cNvPr>
          <p:cNvSpPr/>
          <p:nvPr/>
        </p:nvSpPr>
        <p:spPr bwMode="auto">
          <a:xfrm>
            <a:off x="2128737" y="4570455"/>
            <a:ext cx="1775493" cy="291534"/>
          </a:xfrm>
          <a:prstGeom prst="rect">
            <a:avLst/>
          </a:prstGeom>
          <a:solidFill>
            <a:srgbClr val="09425E"/>
          </a:solidFill>
          <a:ln w="34925" cap="flat" cmpd="sng" algn="ctr">
            <a:noFill/>
            <a:prstDash val="solid"/>
            <a:miter lim="800000"/>
          </a:ln>
          <a:effectLst/>
        </p:spPr>
        <p:txBody>
          <a:bodyPr lIns="129866" tIns="64933" rIns="129866" bIns="64933" spcCol="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sysClr val="window" lastClr="FFFFFF"/>
                </a:solidFill>
                <a:effectLst/>
                <a:uLnTx/>
                <a:uFillTx/>
                <a:latin typeface="Arial"/>
                <a:ea typeface="微软雅黑" panose="020B0503020204020204" pitchFamily="34" charset="-122"/>
                <a:cs typeface="+mn-cs"/>
              </a:rPr>
              <a:t>个别</a:t>
            </a:r>
            <a:r>
              <a:rPr lang="zh-CN" altLang="en-US" sz="1100" kern="0" dirty="0">
                <a:solidFill>
                  <a:sysClr val="window" lastClr="FFFFFF"/>
                </a:solidFill>
                <a:latin typeface="Arial"/>
                <a:ea typeface="微软雅黑" panose="020B0503020204020204" pitchFamily="34" charset="-122"/>
              </a:rPr>
              <a:t>变更</a:t>
            </a:r>
            <a:endParaRPr kumimoji="0" lang="zh-CN" altLang="en-US" sz="1100" b="0" i="0" u="none" strike="noStrike" kern="0" cap="none" spc="0" normalizeH="0" baseline="0" noProof="0" dirty="0">
              <a:ln>
                <a:noFill/>
              </a:ln>
              <a:solidFill>
                <a:sysClr val="window" lastClr="FFFFFF"/>
              </a:solidFill>
              <a:effectLst/>
              <a:uLnTx/>
              <a:uFillTx/>
              <a:latin typeface="Arial"/>
              <a:ea typeface="微软雅黑" panose="020B0503020204020204" pitchFamily="34" charset="-122"/>
              <a:cs typeface="+mn-cs"/>
            </a:endParaRPr>
          </a:p>
        </p:txBody>
      </p:sp>
      <p:sp>
        <p:nvSpPr>
          <p:cNvPr id="12" name="矩形 11">
            <a:extLst>
              <a:ext uri="{FF2B5EF4-FFF2-40B4-BE49-F238E27FC236}">
                <a16:creationId xmlns="" xmlns:a16="http://schemas.microsoft.com/office/drawing/2014/main" id="{807A0DD2-C1F9-42CC-8205-546CCC1FC337}"/>
              </a:ext>
            </a:extLst>
          </p:cNvPr>
          <p:cNvSpPr/>
          <p:nvPr/>
        </p:nvSpPr>
        <p:spPr bwMode="auto">
          <a:xfrm>
            <a:off x="1410347" y="4937666"/>
            <a:ext cx="2493884" cy="291534"/>
          </a:xfrm>
          <a:prstGeom prst="rect">
            <a:avLst/>
          </a:prstGeom>
          <a:solidFill>
            <a:srgbClr val="09425E"/>
          </a:solidFill>
          <a:ln w="34925" cap="flat" cmpd="sng" algn="ctr">
            <a:noFill/>
            <a:prstDash val="solid"/>
            <a:miter lim="800000"/>
          </a:ln>
          <a:effectLst/>
        </p:spPr>
        <p:txBody>
          <a:bodyPr lIns="129866" tIns="64933" rIns="129866" bIns="64933" spcCol="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lang="zh-CN" altLang="en-US" sz="1100" kern="0" dirty="0">
                <a:solidFill>
                  <a:sysClr val="window" lastClr="FFFFFF"/>
                </a:solidFill>
                <a:latin typeface="Arial"/>
                <a:ea typeface="微软雅黑" panose="020B0503020204020204" pitchFamily="34" charset="-122"/>
              </a:rPr>
              <a:t>批量变更</a:t>
            </a:r>
            <a:endParaRPr kumimoji="0" lang="zh-CN" altLang="en-US" sz="1100" b="0" i="0" u="none" strike="noStrike" kern="0" cap="none" spc="0" normalizeH="0" baseline="0" noProof="0" dirty="0">
              <a:ln>
                <a:noFill/>
              </a:ln>
              <a:solidFill>
                <a:sysClr val="window" lastClr="FFFFFF"/>
              </a:solidFill>
              <a:effectLst/>
              <a:uLnTx/>
              <a:uFillTx/>
              <a:latin typeface="Arial"/>
              <a:ea typeface="微软雅黑" panose="020B0503020204020204" pitchFamily="34" charset="-122"/>
              <a:cs typeface="+mn-cs"/>
            </a:endParaRPr>
          </a:p>
        </p:txBody>
      </p:sp>
      <p:sp>
        <p:nvSpPr>
          <p:cNvPr id="15" name="矩形 14">
            <a:extLst>
              <a:ext uri="{FF2B5EF4-FFF2-40B4-BE49-F238E27FC236}">
                <a16:creationId xmlns="" xmlns:a16="http://schemas.microsoft.com/office/drawing/2014/main" id="{CA52D48D-60F9-4603-BF2C-D8A4F668C73D}"/>
              </a:ext>
            </a:extLst>
          </p:cNvPr>
          <p:cNvSpPr/>
          <p:nvPr/>
        </p:nvSpPr>
        <p:spPr bwMode="auto">
          <a:xfrm>
            <a:off x="5617364" y="4570455"/>
            <a:ext cx="1929602" cy="291534"/>
          </a:xfrm>
          <a:prstGeom prst="rect">
            <a:avLst/>
          </a:prstGeom>
          <a:solidFill>
            <a:srgbClr val="1F84BE"/>
          </a:solidFill>
          <a:ln w="34925" cap="flat" cmpd="sng" algn="ctr">
            <a:noFill/>
            <a:prstDash val="solid"/>
            <a:miter lim="800000"/>
          </a:ln>
          <a:effectLst/>
        </p:spPr>
        <p:txBody>
          <a:bodyPr lIns="129866" tIns="64933" rIns="129866" bIns="64933" spcCol="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1100" kern="0" dirty="0">
                <a:solidFill>
                  <a:sysClr val="window" lastClr="FFFFFF"/>
                </a:solidFill>
                <a:latin typeface="Arial"/>
                <a:ea typeface="微软雅黑" panose="020B0503020204020204" pitchFamily="34" charset="-122"/>
              </a:rPr>
              <a:t>调整责任人</a:t>
            </a:r>
            <a:endParaRPr kumimoji="0" lang="zh-CN" altLang="en-US" sz="1100" b="0" i="0" u="none" strike="noStrike" kern="0" cap="none" spc="0" normalizeH="0" baseline="0" noProof="0" dirty="0">
              <a:ln>
                <a:noFill/>
              </a:ln>
              <a:solidFill>
                <a:sysClr val="window" lastClr="FFFFFF"/>
              </a:solidFill>
              <a:effectLst/>
              <a:uLnTx/>
              <a:uFillTx/>
              <a:latin typeface="Arial"/>
              <a:ea typeface="微软雅黑" panose="020B0503020204020204" pitchFamily="34" charset="-122"/>
              <a:cs typeface="+mn-cs"/>
            </a:endParaRPr>
          </a:p>
        </p:txBody>
      </p:sp>
      <p:sp>
        <p:nvSpPr>
          <p:cNvPr id="16" name="矩形 15">
            <a:extLst>
              <a:ext uri="{FF2B5EF4-FFF2-40B4-BE49-F238E27FC236}">
                <a16:creationId xmlns="" xmlns:a16="http://schemas.microsoft.com/office/drawing/2014/main" id="{9AFC397D-012F-4F8D-9DE1-EDF2ECF06835}"/>
              </a:ext>
            </a:extLst>
          </p:cNvPr>
          <p:cNvSpPr/>
          <p:nvPr/>
        </p:nvSpPr>
        <p:spPr bwMode="auto">
          <a:xfrm>
            <a:off x="5617364" y="4937666"/>
            <a:ext cx="2878898" cy="291534"/>
          </a:xfrm>
          <a:prstGeom prst="rect">
            <a:avLst/>
          </a:prstGeom>
          <a:solidFill>
            <a:srgbClr val="1F84BE"/>
          </a:solidFill>
          <a:ln w="34925" cap="flat" cmpd="sng" algn="ctr">
            <a:noFill/>
            <a:prstDash val="solid"/>
            <a:miter lim="800000"/>
          </a:ln>
          <a:effectLst/>
        </p:spPr>
        <p:txBody>
          <a:bodyPr lIns="129866" tIns="64933" rIns="129866" bIns="64933" spcCol="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sysClr val="window" lastClr="FFFFFF"/>
                </a:solidFill>
                <a:effectLst/>
                <a:uLnTx/>
                <a:uFillTx/>
                <a:latin typeface="Arial"/>
                <a:ea typeface="微软雅黑" panose="020B0503020204020204" pitchFamily="34" charset="-122"/>
                <a:cs typeface="+mn-cs"/>
              </a:rPr>
              <a:t>调整责任部门</a:t>
            </a:r>
          </a:p>
        </p:txBody>
      </p:sp>
      <p:sp>
        <p:nvSpPr>
          <p:cNvPr id="19" name="TextBox 38">
            <a:extLst>
              <a:ext uri="{FF2B5EF4-FFF2-40B4-BE49-F238E27FC236}">
                <a16:creationId xmlns="" xmlns:a16="http://schemas.microsoft.com/office/drawing/2014/main" id="{6BC3910E-F9FD-425F-97DC-2BA504D5A350}"/>
              </a:ext>
            </a:extLst>
          </p:cNvPr>
          <p:cNvSpPr txBox="1"/>
          <p:nvPr/>
        </p:nvSpPr>
        <p:spPr>
          <a:xfrm>
            <a:off x="4557192" y="3251208"/>
            <a:ext cx="618740" cy="560721"/>
          </a:xfrm>
          <a:prstGeom prst="rect">
            <a:avLst/>
          </a:prstGeom>
          <a:noFill/>
        </p:spPr>
        <p:txBody>
          <a:bodyPr wrap="none" lIns="128578" tIns="64289" rIns="128578" bIns="64289" rtlCol="0">
            <a:spAutoFit/>
          </a:bodyPr>
          <a:lstStyle/>
          <a:p>
            <a:r>
              <a:rPr lang="en-US" altLang="zh-CN" sz="2800" dirty="0">
                <a:solidFill>
                  <a:srgbClr val="F8F8F8"/>
                </a:solidFill>
                <a:latin typeface="+mj-ea"/>
                <a:ea typeface="+mj-ea"/>
              </a:rPr>
              <a:t>VS</a:t>
            </a:r>
            <a:endParaRPr lang="zh-CN" altLang="en-US" sz="2800" dirty="0">
              <a:solidFill>
                <a:srgbClr val="F8F8F8"/>
              </a:solidFill>
              <a:latin typeface="+mj-ea"/>
              <a:ea typeface="+mj-ea"/>
            </a:endParaRPr>
          </a:p>
        </p:txBody>
      </p:sp>
      <p:sp>
        <p:nvSpPr>
          <p:cNvPr id="20" name="圆角矩形 35">
            <a:extLst>
              <a:ext uri="{FF2B5EF4-FFF2-40B4-BE49-F238E27FC236}">
                <a16:creationId xmlns="" xmlns:a16="http://schemas.microsoft.com/office/drawing/2014/main" id="{C7F70D8C-22F9-4286-8C1C-1DB49B2A8BB1}"/>
              </a:ext>
            </a:extLst>
          </p:cNvPr>
          <p:cNvSpPr/>
          <p:nvPr/>
        </p:nvSpPr>
        <p:spPr>
          <a:xfrm>
            <a:off x="1855688" y="2004661"/>
            <a:ext cx="2048543" cy="373394"/>
          </a:xfrm>
          <a:prstGeom prst="roundRect">
            <a:avLst/>
          </a:prstGeom>
          <a:solidFill>
            <a:srgbClr val="3C5E67"/>
          </a:solidFill>
          <a:ln w="12700" cap="flat" cmpd="sng" algn="ctr">
            <a:noFill/>
            <a:prstDash val="solid"/>
            <a:miter lim="800000"/>
          </a:ln>
          <a:effectLst>
            <a:outerShdw blurRad="152400" dist="152400" dir="5400000" sx="94000" sy="94000" algn="t" rotWithShape="0">
              <a:prstClr val="black">
                <a:alpha val="22000"/>
              </a:prstClr>
            </a:outerShdw>
          </a:effectLst>
        </p:spPr>
        <p:txBody>
          <a:bodyPr lIns="85930" tIns="42966" rIns="85930" bIns="4296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 lastClr="FFFFFF"/>
              </a:solidFill>
              <a:effectLst/>
              <a:uLnTx/>
              <a:uFillTx/>
              <a:latin typeface="微软雅黑"/>
              <a:ea typeface="微软雅黑"/>
              <a:cs typeface="+mn-cs"/>
            </a:endParaRPr>
          </a:p>
        </p:txBody>
      </p:sp>
      <p:sp>
        <p:nvSpPr>
          <p:cNvPr id="21" name="TextBox 27">
            <a:extLst>
              <a:ext uri="{FF2B5EF4-FFF2-40B4-BE49-F238E27FC236}">
                <a16:creationId xmlns="" xmlns:a16="http://schemas.microsoft.com/office/drawing/2014/main" id="{4C5424C8-672B-460F-9E60-FB3FF299F609}"/>
              </a:ext>
            </a:extLst>
          </p:cNvPr>
          <p:cNvSpPr txBox="1"/>
          <p:nvPr/>
        </p:nvSpPr>
        <p:spPr>
          <a:xfrm>
            <a:off x="1856690" y="1992437"/>
            <a:ext cx="2047541" cy="406833"/>
          </a:xfrm>
          <a:prstGeom prst="rect">
            <a:avLst/>
          </a:prstGeom>
          <a:solidFill>
            <a:srgbClr val="09425E"/>
          </a:solidFill>
        </p:spPr>
        <p:txBody>
          <a:bodyPr wrap="square" lIns="128578" tIns="64289" rIns="128578" bIns="64289"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kern="0" dirty="0">
                <a:solidFill>
                  <a:sysClr val="window" lastClr="FFFFFF"/>
                </a:solidFill>
                <a:ea typeface="微软雅黑" panose="020B0503020204020204" pitchFamily="34" charset="-122"/>
              </a:rPr>
              <a:t>资产变更</a:t>
            </a:r>
            <a:endParaRPr kumimoji="0" lang="zh-CN" altLang="en-US" b="0" i="0" u="none" strike="noStrike" kern="0" cap="none" spc="0" normalizeH="0" baseline="0" noProof="0" dirty="0">
              <a:ln>
                <a:noFill/>
              </a:ln>
              <a:solidFill>
                <a:sysClr val="window" lastClr="FFFFFF"/>
              </a:solidFill>
              <a:effectLst/>
              <a:uLnTx/>
              <a:uFillTx/>
              <a:ea typeface="微软雅黑" panose="020B0503020204020204" pitchFamily="34" charset="-122"/>
            </a:endParaRPr>
          </a:p>
        </p:txBody>
      </p:sp>
      <p:sp>
        <p:nvSpPr>
          <p:cNvPr id="23" name="标题 1">
            <a:extLst>
              <a:ext uri="{FF2B5EF4-FFF2-40B4-BE49-F238E27FC236}">
                <a16:creationId xmlns="" xmlns:a16="http://schemas.microsoft.com/office/drawing/2014/main" id="{E72A5439-4411-45A6-8D9E-03AB0385A8E0}"/>
              </a:ext>
            </a:extLst>
          </p:cNvPr>
          <p:cNvSpPr>
            <a:spLocks noGrp="1"/>
          </p:cNvSpPr>
          <p:nvPr>
            <p:ph type="title"/>
          </p:nvPr>
        </p:nvSpPr>
        <p:spPr/>
        <p:txBody>
          <a:bodyPr vert="horz" lIns="91440" tIns="45720" rIns="91440" bIns="45720" rtlCol="0" anchor="ctr">
            <a:normAutofit/>
          </a:bodyPr>
          <a:lstStyle/>
          <a:p>
            <a:r>
              <a:rPr lang="zh-CN" altLang="en-US" sz="2000" dirty="0"/>
              <a:t>标准业务处理</a:t>
            </a:r>
          </a:p>
        </p:txBody>
      </p:sp>
      <p:sp>
        <p:nvSpPr>
          <p:cNvPr id="22" name="内容占位符 2">
            <a:extLst>
              <a:ext uri="{FF2B5EF4-FFF2-40B4-BE49-F238E27FC236}">
                <a16:creationId xmlns="" xmlns:a16="http://schemas.microsoft.com/office/drawing/2014/main" id="{96322259-DC9A-4E31-8096-620697678A61}"/>
              </a:ext>
            </a:extLst>
          </p:cNvPr>
          <p:cNvSpPr>
            <a:spLocks noGrp="1"/>
          </p:cNvSpPr>
          <p:nvPr>
            <p:ph idx="1"/>
          </p:nvPr>
        </p:nvSpPr>
        <p:spPr>
          <a:xfrm>
            <a:off x="445170" y="978568"/>
            <a:ext cx="8229599" cy="522143"/>
          </a:xfrm>
        </p:spPr>
        <p:txBody>
          <a:bodyPr>
            <a:normAutofit/>
          </a:bodyPr>
          <a:lstStyle/>
          <a:p>
            <a:pPr>
              <a:buFont typeface="Wingdings" panose="05000000000000000000" pitchFamily="2" charset="2"/>
              <a:buChar char="n"/>
            </a:pPr>
            <a:r>
              <a:rPr lang="zh-CN" altLang="en-US" b="1" dirty="0"/>
              <a:t>标准业务</a:t>
            </a:r>
            <a:r>
              <a:rPr lang="en-US" altLang="zh-CN" b="1" dirty="0"/>
              <a:t>8</a:t>
            </a:r>
            <a:r>
              <a:rPr lang="zh-CN" altLang="en-US" b="1" dirty="0"/>
              <a:t>：如何变更资产基本信息或修改资产责任人或责任部门？</a:t>
            </a:r>
          </a:p>
        </p:txBody>
      </p:sp>
    </p:spTree>
    <p:extLst>
      <p:ext uri="{BB962C8B-B14F-4D97-AF65-F5344CB8AC3E}">
        <p14:creationId xmlns:p14="http://schemas.microsoft.com/office/powerpoint/2010/main" val="8894388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A44E477-FEE2-489F-99A0-32870FA1B7C2}"/>
              </a:ext>
            </a:extLst>
          </p:cNvPr>
          <p:cNvSpPr>
            <a:spLocks noGrp="1"/>
          </p:cNvSpPr>
          <p:nvPr>
            <p:ph type="title"/>
          </p:nvPr>
        </p:nvSpPr>
        <p:spPr/>
        <p:txBody>
          <a:bodyPr>
            <a:normAutofit/>
          </a:bodyPr>
          <a:lstStyle/>
          <a:p>
            <a:r>
              <a:rPr lang="zh-CN" altLang="en-US" sz="2000" dirty="0"/>
              <a:t>盘点</a:t>
            </a:r>
          </a:p>
        </p:txBody>
      </p:sp>
      <p:sp>
        <p:nvSpPr>
          <p:cNvPr id="6" name="内容占位符 2">
            <a:extLst>
              <a:ext uri="{FF2B5EF4-FFF2-40B4-BE49-F238E27FC236}">
                <a16:creationId xmlns="" xmlns:a16="http://schemas.microsoft.com/office/drawing/2014/main" id="{31F3B688-9CC0-4528-859A-297FA5FD2C7F}"/>
              </a:ext>
            </a:extLst>
          </p:cNvPr>
          <p:cNvSpPr>
            <a:spLocks noGrp="1"/>
          </p:cNvSpPr>
          <p:nvPr>
            <p:ph idx="1"/>
          </p:nvPr>
        </p:nvSpPr>
        <p:spPr>
          <a:xfrm>
            <a:off x="445170" y="836712"/>
            <a:ext cx="8229599" cy="1728192"/>
          </a:xfrm>
        </p:spPr>
        <p:txBody>
          <a:bodyPr>
            <a:normAutofit/>
          </a:bodyPr>
          <a:lstStyle/>
          <a:p>
            <a:pPr>
              <a:lnSpc>
                <a:spcPct val="150000"/>
              </a:lnSpc>
              <a:buFont typeface="Wingdings" panose="05000000000000000000" pitchFamily="2" charset="2"/>
              <a:buChar char="n"/>
            </a:pPr>
            <a:r>
              <a:rPr lang="zh-CN" altLang="en-US" b="1" dirty="0"/>
              <a:t>标准业务</a:t>
            </a:r>
            <a:r>
              <a:rPr lang="en-US" altLang="zh-CN" b="1" dirty="0"/>
              <a:t>9</a:t>
            </a:r>
            <a:r>
              <a:rPr lang="zh-CN" altLang="en-US" b="1" dirty="0"/>
              <a:t>：固定资产盘点</a:t>
            </a:r>
          </a:p>
          <a:p>
            <a:pPr lvl="1">
              <a:lnSpc>
                <a:spcPct val="150000"/>
              </a:lnSpc>
              <a:buFont typeface="Wingdings" panose="05000000000000000000" pitchFamily="2" charset="2"/>
              <a:buChar char="ü"/>
            </a:pPr>
            <a:r>
              <a:rPr lang="zh-CN" altLang="en-US" b="1" dirty="0"/>
              <a:t>模式一：所资产管理员进行统一盘点。</a:t>
            </a:r>
            <a:endParaRPr lang="en-US" altLang="zh-CN" b="1" dirty="0"/>
          </a:p>
          <a:p>
            <a:pPr lvl="1">
              <a:lnSpc>
                <a:spcPct val="150000"/>
              </a:lnSpc>
              <a:buFont typeface="Wingdings" panose="05000000000000000000" pitchFamily="2" charset="2"/>
              <a:buChar char="ü"/>
            </a:pPr>
            <a:r>
              <a:rPr lang="zh-CN" altLang="en-US" b="1" dirty="0"/>
              <a:t>模式二：按部门生成盘点清单进行盘点。</a:t>
            </a:r>
          </a:p>
        </p:txBody>
      </p:sp>
      <p:sp>
        <p:nvSpPr>
          <p:cNvPr id="7" name="Freeform 7">
            <a:extLst>
              <a:ext uri="{FF2B5EF4-FFF2-40B4-BE49-F238E27FC236}">
                <a16:creationId xmlns="" xmlns:a16="http://schemas.microsoft.com/office/drawing/2014/main" id="{F74B7F5A-7A97-43A9-ADDB-E5D7F028DC2A}"/>
              </a:ext>
            </a:extLst>
          </p:cNvPr>
          <p:cNvSpPr/>
          <p:nvPr/>
        </p:nvSpPr>
        <p:spPr>
          <a:xfrm>
            <a:off x="18391" y="3168042"/>
            <a:ext cx="6288210" cy="1276098"/>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 fmla="*/ 0 w 6038850"/>
              <a:gd name="connsiteY0" fmla="*/ 299838 h 1304686"/>
              <a:gd name="connsiteX1" fmla="*/ 2705100 w 6038850"/>
              <a:gd name="connsiteY1" fmla="*/ 52188 h 1304686"/>
              <a:gd name="connsiteX2" fmla="*/ 5619750 w 6038850"/>
              <a:gd name="connsiteY2" fmla="*/ 1195188 h 1304686"/>
              <a:gd name="connsiteX3" fmla="*/ 6038850 w 6038850"/>
              <a:gd name="connsiteY3" fmla="*/ 1176138 h 1304686"/>
              <a:gd name="connsiteX0" fmla="*/ 0 w 6038850"/>
              <a:gd name="connsiteY0" fmla="*/ 287550 h 1218694"/>
              <a:gd name="connsiteX1" fmla="*/ 2705100 w 6038850"/>
              <a:gd name="connsiteY1" fmla="*/ 39900 h 1218694"/>
              <a:gd name="connsiteX2" fmla="*/ 4832350 w 6038850"/>
              <a:gd name="connsiteY2" fmla="*/ 1005100 h 1218694"/>
              <a:gd name="connsiteX3" fmla="*/ 6038850 w 6038850"/>
              <a:gd name="connsiteY3" fmla="*/ 1163850 h 1218694"/>
              <a:gd name="connsiteX0" fmla="*/ 0 w 6038850"/>
              <a:gd name="connsiteY0" fmla="*/ 287550 h 1225494"/>
              <a:gd name="connsiteX1" fmla="*/ 2705100 w 6038850"/>
              <a:gd name="connsiteY1" fmla="*/ 39900 h 1225494"/>
              <a:gd name="connsiteX2" fmla="*/ 4832350 w 6038850"/>
              <a:gd name="connsiteY2" fmla="*/ 1005100 h 1225494"/>
              <a:gd name="connsiteX3" fmla="*/ 6038850 w 6038850"/>
              <a:gd name="connsiteY3" fmla="*/ 1163850 h 1225494"/>
            </a:gdLst>
            <a:ahLst/>
            <a:cxnLst>
              <a:cxn ang="0">
                <a:pos x="connsiteX0" y="connsiteY0"/>
              </a:cxn>
              <a:cxn ang="0">
                <a:pos x="connsiteX1" y="connsiteY1"/>
              </a:cxn>
              <a:cxn ang="0">
                <a:pos x="connsiteX2" y="connsiteY2"/>
              </a:cxn>
              <a:cxn ang="0">
                <a:pos x="connsiteX3" y="connsiteY3"/>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noFill/>
          <a:ln w="12700" cap="flat" cmpd="sng" algn="ctr">
            <a:solidFill>
              <a:srgbClr val="A5A5A5">
                <a:lumMod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微软雅黑"/>
              <a:ea typeface="微软雅黑"/>
              <a:cs typeface="+mn-cs"/>
            </a:endParaRPr>
          </a:p>
        </p:txBody>
      </p:sp>
      <p:grpSp>
        <p:nvGrpSpPr>
          <p:cNvPr id="8" name="组合 7">
            <a:extLst>
              <a:ext uri="{FF2B5EF4-FFF2-40B4-BE49-F238E27FC236}">
                <a16:creationId xmlns="" xmlns:a16="http://schemas.microsoft.com/office/drawing/2014/main" id="{7C4250E2-DC05-40F6-A964-8D9C18F2CAB5}"/>
              </a:ext>
            </a:extLst>
          </p:cNvPr>
          <p:cNvGrpSpPr/>
          <p:nvPr/>
        </p:nvGrpSpPr>
        <p:grpSpPr>
          <a:xfrm>
            <a:off x="6322831" y="3604746"/>
            <a:ext cx="884912" cy="661722"/>
            <a:chOff x="6054436" y="2405136"/>
            <a:chExt cx="849821" cy="635481"/>
          </a:xfrm>
          <a:solidFill>
            <a:srgbClr val="1F84BE"/>
          </a:solidFill>
          <a:effectLst>
            <a:outerShdw blurRad="50800" dist="38100" dir="5400000" algn="t" rotWithShape="0">
              <a:prstClr val="black">
                <a:alpha val="40000"/>
              </a:prstClr>
            </a:outerShdw>
          </a:effectLst>
        </p:grpSpPr>
        <p:sp>
          <p:nvSpPr>
            <p:cNvPr id="9" name="Freeform 133">
              <a:extLst>
                <a:ext uri="{FF2B5EF4-FFF2-40B4-BE49-F238E27FC236}">
                  <a16:creationId xmlns="" xmlns:a16="http://schemas.microsoft.com/office/drawing/2014/main" id="{CABD9D81-F3BA-40CC-9FAB-4678017D4EDA}"/>
                </a:ext>
              </a:extLst>
            </p:cNvPr>
            <p:cNvSpPr>
              <a:spLocks/>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微软雅黑"/>
                <a:ea typeface="微软雅黑"/>
              </a:endParaRPr>
            </a:p>
          </p:txBody>
        </p:sp>
        <p:sp>
          <p:nvSpPr>
            <p:cNvPr id="10" name="Freeform 134">
              <a:extLst>
                <a:ext uri="{FF2B5EF4-FFF2-40B4-BE49-F238E27FC236}">
                  <a16:creationId xmlns="" xmlns:a16="http://schemas.microsoft.com/office/drawing/2014/main" id="{D896C4A0-B208-4795-997B-B432408931B6}"/>
                </a:ext>
              </a:extLst>
            </p:cNvPr>
            <p:cNvSpPr>
              <a:spLocks/>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微软雅黑"/>
                <a:ea typeface="微软雅黑"/>
              </a:endParaRPr>
            </a:p>
          </p:txBody>
        </p:sp>
        <p:sp>
          <p:nvSpPr>
            <p:cNvPr id="11" name="Freeform 135">
              <a:extLst>
                <a:ext uri="{FF2B5EF4-FFF2-40B4-BE49-F238E27FC236}">
                  <a16:creationId xmlns="" xmlns:a16="http://schemas.microsoft.com/office/drawing/2014/main" id="{CF316960-A7BB-41D2-9BF1-D2A776C40CEB}"/>
                </a:ext>
              </a:extLst>
            </p:cNvPr>
            <p:cNvSpPr>
              <a:spLocks/>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微软雅黑"/>
                <a:ea typeface="微软雅黑"/>
              </a:endParaRPr>
            </a:p>
          </p:txBody>
        </p:sp>
        <p:sp>
          <p:nvSpPr>
            <p:cNvPr id="12" name="Freeform 107">
              <a:extLst>
                <a:ext uri="{FF2B5EF4-FFF2-40B4-BE49-F238E27FC236}">
                  <a16:creationId xmlns="" xmlns:a16="http://schemas.microsoft.com/office/drawing/2014/main" id="{AB209BC3-1565-4FE3-8338-91102E829A90}"/>
                </a:ext>
              </a:extLst>
            </p:cNvPr>
            <p:cNvSpPr>
              <a:spLocks/>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微软雅黑"/>
                <a:ea typeface="微软雅黑"/>
              </a:endParaRPr>
            </a:p>
          </p:txBody>
        </p:sp>
        <p:sp>
          <p:nvSpPr>
            <p:cNvPr id="13" name="Freeform 107">
              <a:extLst>
                <a:ext uri="{FF2B5EF4-FFF2-40B4-BE49-F238E27FC236}">
                  <a16:creationId xmlns="" xmlns:a16="http://schemas.microsoft.com/office/drawing/2014/main" id="{2FC4B871-70A5-42D7-838A-FB9A19CCBFB2}"/>
                </a:ext>
              </a:extLst>
            </p:cNvPr>
            <p:cNvSpPr>
              <a:spLocks/>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微软雅黑"/>
                <a:ea typeface="微软雅黑"/>
              </a:endParaRPr>
            </a:p>
          </p:txBody>
        </p:sp>
        <p:sp>
          <p:nvSpPr>
            <p:cNvPr id="14" name="Freeform 108">
              <a:extLst>
                <a:ext uri="{FF2B5EF4-FFF2-40B4-BE49-F238E27FC236}">
                  <a16:creationId xmlns="" xmlns:a16="http://schemas.microsoft.com/office/drawing/2014/main" id="{DD6270A3-2E33-43A9-9DC9-64075CD7EE2C}"/>
                </a:ext>
              </a:extLst>
            </p:cNvPr>
            <p:cNvSpPr>
              <a:spLocks/>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微软雅黑"/>
                <a:ea typeface="微软雅黑"/>
              </a:endParaRPr>
            </a:p>
          </p:txBody>
        </p:sp>
        <p:sp>
          <p:nvSpPr>
            <p:cNvPr id="15" name="Oval 113">
              <a:extLst>
                <a:ext uri="{FF2B5EF4-FFF2-40B4-BE49-F238E27FC236}">
                  <a16:creationId xmlns="" xmlns:a16="http://schemas.microsoft.com/office/drawing/2014/main" id="{0E7E54C4-1393-41CF-ABDB-B7172AE2600B}"/>
                </a:ext>
              </a:extLst>
            </p:cNvPr>
            <p:cNvSpPr>
              <a:spLocks noChangeArrowheads="1"/>
            </p:cNvSpPr>
            <p:nvPr/>
          </p:nvSpPr>
          <p:spPr bwMode="auto">
            <a:xfrm rot="2700000">
              <a:off x="6568043" y="2481147"/>
              <a:ext cx="117123" cy="114085"/>
            </a:xfrm>
            <a:prstGeom prst="ellipse">
              <a:avLst/>
            </a:pr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微软雅黑"/>
                <a:ea typeface="微软雅黑"/>
              </a:endParaRPr>
            </a:p>
          </p:txBody>
        </p:sp>
        <p:sp>
          <p:nvSpPr>
            <p:cNvPr id="16" name="Oval 116">
              <a:extLst>
                <a:ext uri="{FF2B5EF4-FFF2-40B4-BE49-F238E27FC236}">
                  <a16:creationId xmlns="" xmlns:a16="http://schemas.microsoft.com/office/drawing/2014/main" id="{32406F4D-2976-4C92-914B-2A7FB55DFDE7}"/>
                </a:ext>
              </a:extLst>
            </p:cNvPr>
            <p:cNvSpPr>
              <a:spLocks noChangeArrowheads="1"/>
            </p:cNvSpPr>
            <p:nvPr/>
          </p:nvSpPr>
          <p:spPr bwMode="auto">
            <a:xfrm rot="2700000">
              <a:off x="6500229" y="2593093"/>
              <a:ext cx="70303" cy="72640"/>
            </a:xfrm>
            <a:prstGeom prst="ellipse">
              <a:avLst/>
            </a:pr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微软雅黑"/>
                <a:ea typeface="微软雅黑"/>
              </a:endParaRPr>
            </a:p>
          </p:txBody>
        </p:sp>
        <p:sp>
          <p:nvSpPr>
            <p:cNvPr id="17" name="Oval 119">
              <a:extLst>
                <a:ext uri="{FF2B5EF4-FFF2-40B4-BE49-F238E27FC236}">
                  <a16:creationId xmlns="" xmlns:a16="http://schemas.microsoft.com/office/drawing/2014/main" id="{EBBADFAD-E7DB-46F3-821C-80E1777BE95A}"/>
                </a:ext>
              </a:extLst>
            </p:cNvPr>
            <p:cNvSpPr>
              <a:spLocks noChangeArrowheads="1"/>
            </p:cNvSpPr>
            <p:nvPr/>
          </p:nvSpPr>
          <p:spPr bwMode="auto">
            <a:xfrm rot="2700000">
              <a:off x="6447912" y="2674106"/>
              <a:ext cx="43239" cy="42313"/>
            </a:xfrm>
            <a:prstGeom prst="ellipse">
              <a:avLst/>
            </a:pr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微软雅黑"/>
                <a:ea typeface="微软雅黑"/>
              </a:endParaRPr>
            </a:p>
          </p:txBody>
        </p:sp>
        <p:sp>
          <p:nvSpPr>
            <p:cNvPr id="18" name="Rectangle 27">
              <a:extLst>
                <a:ext uri="{FF2B5EF4-FFF2-40B4-BE49-F238E27FC236}">
                  <a16:creationId xmlns="" xmlns:a16="http://schemas.microsoft.com/office/drawing/2014/main" id="{C5B484EE-CA66-41E4-8189-0A69F86CE2C1}"/>
                </a:ext>
              </a:extLst>
            </p:cNvPr>
            <p:cNvSpPr/>
            <p:nvPr/>
          </p:nvSpPr>
          <p:spPr>
            <a:xfrm rot="2700000">
              <a:off x="6301683" y="2797997"/>
              <a:ext cx="71523" cy="4383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微软雅黑"/>
                <a:ea typeface="微软雅黑"/>
                <a:cs typeface="+mn-cs"/>
              </a:endParaRPr>
            </a:p>
          </p:txBody>
        </p:sp>
      </p:grpSp>
      <p:grpSp>
        <p:nvGrpSpPr>
          <p:cNvPr id="19" name="组合 18">
            <a:extLst>
              <a:ext uri="{FF2B5EF4-FFF2-40B4-BE49-F238E27FC236}">
                <a16:creationId xmlns="" xmlns:a16="http://schemas.microsoft.com/office/drawing/2014/main" id="{8C18AC54-E040-4833-A87B-C08814329BA9}"/>
              </a:ext>
            </a:extLst>
          </p:cNvPr>
          <p:cNvGrpSpPr/>
          <p:nvPr/>
        </p:nvGrpSpPr>
        <p:grpSpPr>
          <a:xfrm>
            <a:off x="2909496" y="2781370"/>
            <a:ext cx="997700" cy="997697"/>
            <a:chOff x="304800" y="673100"/>
            <a:chExt cx="4000500" cy="4000500"/>
          </a:xfrm>
          <a:solidFill>
            <a:srgbClr val="1F84BE"/>
          </a:solidFill>
          <a:effectLst>
            <a:outerShdw blurRad="444500" dist="254000" dir="8100000" algn="tr" rotWithShape="0">
              <a:prstClr val="black">
                <a:alpha val="50000"/>
              </a:prstClr>
            </a:outerShdw>
          </a:effectLst>
        </p:grpSpPr>
        <p:sp>
          <p:nvSpPr>
            <p:cNvPr id="20" name="同心圆 55">
              <a:extLst>
                <a:ext uri="{FF2B5EF4-FFF2-40B4-BE49-F238E27FC236}">
                  <a16:creationId xmlns="" xmlns:a16="http://schemas.microsoft.com/office/drawing/2014/main" id="{03752963-AF23-4BDD-B49F-CE47D90ACB1E}"/>
                </a:ext>
              </a:extLst>
            </p:cNvPr>
            <p:cNvSpPr/>
            <p:nvPr/>
          </p:nvSpPr>
          <p:spPr>
            <a:xfrm>
              <a:off x="304800" y="673100"/>
              <a:ext cx="4000500" cy="4000500"/>
            </a:xfrm>
            <a:prstGeom prst="donut">
              <a:avLst>
                <a:gd name="adj" fmla="val 4879"/>
              </a:avLst>
            </a:prstGeom>
            <a:gradFill flip="none" rotWithShape="1">
              <a:gsLst>
                <a:gs pos="0">
                  <a:srgbClr val="1F84BE">
                    <a:shade val="30000"/>
                    <a:satMod val="115000"/>
                  </a:srgbClr>
                </a:gs>
                <a:gs pos="50000">
                  <a:srgbClr val="1F84BE">
                    <a:shade val="67500"/>
                    <a:satMod val="115000"/>
                  </a:srgbClr>
                </a:gs>
                <a:gs pos="100000">
                  <a:srgbClr val="1F84BE">
                    <a:shade val="100000"/>
                    <a:satMod val="115000"/>
                  </a:srgbClr>
                </a:gs>
              </a:gsLst>
              <a:lin ang="18900000" scaled="1"/>
              <a:tileRect/>
            </a:gradFill>
            <a:ln w="25400" cap="flat" cmpd="sng" algn="ctr">
              <a:noFill/>
              <a:prstDash val="solid"/>
            </a:ln>
            <a:effectLst/>
          </p:spPr>
          <p:txBody>
            <a:bodyPr rtlCol="0" anchor="ctr"/>
            <a:lstStyle/>
            <a:p>
              <a:pPr algn="ctr" defTabSz="1285829" fontAlgn="auto">
                <a:spcBef>
                  <a:spcPts val="0"/>
                </a:spcBef>
                <a:spcAft>
                  <a:spcPts val="0"/>
                </a:spcAft>
                <a:defRPr/>
              </a:pPr>
              <a:endParaRPr lang="zh-CN" altLang="en-US" sz="2000" kern="0">
                <a:solidFill>
                  <a:sysClr val="windowText" lastClr="000000"/>
                </a:solidFill>
                <a:latin typeface="+mj-ea"/>
                <a:ea typeface="+mj-ea"/>
              </a:endParaRPr>
            </a:p>
          </p:txBody>
        </p:sp>
        <p:sp>
          <p:nvSpPr>
            <p:cNvPr id="21" name="椭圆 20">
              <a:extLst>
                <a:ext uri="{FF2B5EF4-FFF2-40B4-BE49-F238E27FC236}">
                  <a16:creationId xmlns="" xmlns:a16="http://schemas.microsoft.com/office/drawing/2014/main" id="{5F7CFFE0-F0B0-466C-89F8-6B260CDB34F2}"/>
                </a:ext>
              </a:extLst>
            </p:cNvPr>
            <p:cNvSpPr/>
            <p:nvPr/>
          </p:nvSpPr>
          <p:spPr>
            <a:xfrm>
              <a:off x="392112" y="760412"/>
              <a:ext cx="3825874" cy="3825874"/>
            </a:xfrm>
            <a:prstGeom prst="ellipse">
              <a:avLst/>
            </a:prstGeom>
            <a:gradFill flip="none" rotWithShape="1">
              <a:gsLst>
                <a:gs pos="0">
                  <a:srgbClr val="1F84BE">
                    <a:shade val="30000"/>
                    <a:satMod val="115000"/>
                  </a:srgbClr>
                </a:gs>
                <a:gs pos="50000">
                  <a:srgbClr val="1F84BE">
                    <a:shade val="67500"/>
                    <a:satMod val="115000"/>
                  </a:srgbClr>
                </a:gs>
                <a:gs pos="100000">
                  <a:srgbClr val="1F84BE">
                    <a:shade val="100000"/>
                    <a:satMod val="115000"/>
                  </a:srgbClr>
                </a:gs>
              </a:gsLst>
              <a:lin ang="8100000" scaled="1"/>
              <a:tileRect/>
            </a:gradFill>
            <a:ln w="25400" cap="flat" cmpd="sng" algn="ctr">
              <a:noFill/>
              <a:prstDash val="solid"/>
            </a:ln>
            <a:effectLst/>
          </p:spPr>
          <p:txBody>
            <a:bodyPr rtlCol="0" anchor="ctr"/>
            <a:lstStyle/>
            <a:p>
              <a:pPr algn="ctr" defTabSz="1285829" fontAlgn="auto">
                <a:spcBef>
                  <a:spcPts val="0"/>
                </a:spcBef>
                <a:spcAft>
                  <a:spcPts val="0"/>
                </a:spcAft>
                <a:defRPr/>
              </a:pPr>
              <a:endParaRPr lang="zh-CN" altLang="en-US" sz="2000" kern="0">
                <a:solidFill>
                  <a:sysClr val="window" lastClr="FFFFFF"/>
                </a:solidFill>
                <a:latin typeface="+mj-ea"/>
                <a:ea typeface="+mj-ea"/>
              </a:endParaRPr>
            </a:p>
          </p:txBody>
        </p:sp>
      </p:grpSp>
      <p:grpSp>
        <p:nvGrpSpPr>
          <p:cNvPr id="22" name="Group 30">
            <a:extLst>
              <a:ext uri="{FF2B5EF4-FFF2-40B4-BE49-F238E27FC236}">
                <a16:creationId xmlns="" xmlns:a16="http://schemas.microsoft.com/office/drawing/2014/main" id="{7A8F97D9-FDE0-44BB-B87F-760BF779B5D9}"/>
              </a:ext>
            </a:extLst>
          </p:cNvPr>
          <p:cNvGrpSpPr/>
          <p:nvPr/>
        </p:nvGrpSpPr>
        <p:grpSpPr>
          <a:xfrm>
            <a:off x="5018047" y="4969264"/>
            <a:ext cx="330462" cy="289822"/>
            <a:chOff x="3175" y="-1587"/>
            <a:chExt cx="490538" cy="430212"/>
          </a:xfrm>
          <a:solidFill>
            <a:srgbClr val="09425E"/>
          </a:solidFill>
        </p:grpSpPr>
        <p:sp>
          <p:nvSpPr>
            <p:cNvPr id="23" name="Freeform 175">
              <a:extLst>
                <a:ext uri="{FF2B5EF4-FFF2-40B4-BE49-F238E27FC236}">
                  <a16:creationId xmlns="" xmlns:a16="http://schemas.microsoft.com/office/drawing/2014/main" id="{57FDBC4F-28B7-4E57-A8AC-3B9B58ECF23F}"/>
                </a:ext>
              </a:extLst>
            </p:cNvPr>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id-ID" sz="1400">
                <a:latin typeface="+mj-ea"/>
                <a:ea typeface="+mj-ea"/>
              </a:endParaRPr>
            </a:p>
          </p:txBody>
        </p:sp>
        <p:sp>
          <p:nvSpPr>
            <p:cNvPr id="24" name="Freeform 176">
              <a:extLst>
                <a:ext uri="{FF2B5EF4-FFF2-40B4-BE49-F238E27FC236}">
                  <a16:creationId xmlns="" xmlns:a16="http://schemas.microsoft.com/office/drawing/2014/main" id="{289D3FDB-B56E-4E23-AB20-E482CE0942AF}"/>
                </a:ext>
              </a:extLst>
            </p:cNvPr>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id-ID" sz="1400">
                <a:latin typeface="+mj-ea"/>
                <a:ea typeface="+mj-ea"/>
              </a:endParaRPr>
            </a:p>
          </p:txBody>
        </p:sp>
      </p:grpSp>
      <p:sp>
        <p:nvSpPr>
          <p:cNvPr id="25" name="Freeform 50">
            <a:extLst>
              <a:ext uri="{FF2B5EF4-FFF2-40B4-BE49-F238E27FC236}">
                <a16:creationId xmlns="" xmlns:a16="http://schemas.microsoft.com/office/drawing/2014/main" id="{3177CF56-3D9C-43D1-8373-EBCD223BF960}"/>
              </a:ext>
            </a:extLst>
          </p:cNvPr>
          <p:cNvSpPr>
            <a:spLocks noEditPoints="1"/>
          </p:cNvSpPr>
          <p:nvPr/>
        </p:nvSpPr>
        <p:spPr bwMode="auto">
          <a:xfrm>
            <a:off x="1117539" y="3991100"/>
            <a:ext cx="272634" cy="343393"/>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rgbClr val="09425E"/>
          </a:solidFill>
          <a:ln w="9525">
            <a:noFill/>
            <a:round/>
            <a:headEnd/>
            <a:tailEnd/>
          </a:ln>
        </p:spPr>
        <p:txBody>
          <a:bodyPr vert="horz" wrap="square" lIns="128580" tIns="64290" rIns="128580" bIns="64290" numCol="1" anchor="t" anchorCtr="0" compatLnSpc="1">
            <a:prstTxWarp prst="textNoShape">
              <a:avLst/>
            </a:prstTxWarp>
          </a:bodyPr>
          <a:lstStyle/>
          <a:p>
            <a:endParaRPr lang="ko-KR" altLang="en-US" sz="1400">
              <a:latin typeface="+mj-ea"/>
              <a:ea typeface="+mj-ea"/>
            </a:endParaRPr>
          </a:p>
        </p:txBody>
      </p:sp>
      <p:sp>
        <p:nvSpPr>
          <p:cNvPr id="26" name="Freeform 48">
            <a:extLst>
              <a:ext uri="{FF2B5EF4-FFF2-40B4-BE49-F238E27FC236}">
                <a16:creationId xmlns="" xmlns:a16="http://schemas.microsoft.com/office/drawing/2014/main" id="{8EE17A3D-E02F-4C6B-9A3E-417647CDE796}"/>
              </a:ext>
            </a:extLst>
          </p:cNvPr>
          <p:cNvSpPr>
            <a:spLocks noEditPoints="1"/>
          </p:cNvSpPr>
          <p:nvPr/>
        </p:nvSpPr>
        <p:spPr bwMode="auto">
          <a:xfrm>
            <a:off x="3125213" y="4334492"/>
            <a:ext cx="252123" cy="368909"/>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rgbClr val="1F84BE"/>
          </a:solidFill>
          <a:ln w="9525">
            <a:noFill/>
            <a:round/>
            <a:headEnd/>
            <a:tailEnd/>
          </a:ln>
        </p:spPr>
        <p:txBody>
          <a:bodyPr vert="horz" wrap="square" lIns="128580" tIns="64290" rIns="128580" bIns="64290" numCol="1" anchor="t" anchorCtr="0" compatLnSpc="1">
            <a:prstTxWarp prst="textNoShape">
              <a:avLst/>
            </a:prstTxWarp>
          </a:bodyPr>
          <a:lstStyle/>
          <a:p>
            <a:endParaRPr lang="ko-KR" altLang="en-US" sz="1400">
              <a:latin typeface="+mj-ea"/>
              <a:ea typeface="+mj-ea"/>
            </a:endParaRPr>
          </a:p>
        </p:txBody>
      </p:sp>
      <p:grpSp>
        <p:nvGrpSpPr>
          <p:cNvPr id="27" name="Group 18">
            <a:extLst>
              <a:ext uri="{FF2B5EF4-FFF2-40B4-BE49-F238E27FC236}">
                <a16:creationId xmlns="" xmlns:a16="http://schemas.microsoft.com/office/drawing/2014/main" id="{D21E7546-398B-4FCB-9C8B-BD8AA7153B21}"/>
              </a:ext>
            </a:extLst>
          </p:cNvPr>
          <p:cNvGrpSpPr/>
          <p:nvPr/>
        </p:nvGrpSpPr>
        <p:grpSpPr>
          <a:xfrm>
            <a:off x="7754190" y="4290358"/>
            <a:ext cx="325163" cy="325163"/>
            <a:chOff x="6350" y="4763"/>
            <a:chExt cx="492125" cy="492125"/>
          </a:xfrm>
          <a:solidFill>
            <a:srgbClr val="1F84BE"/>
          </a:solidFill>
        </p:grpSpPr>
        <p:sp>
          <p:nvSpPr>
            <p:cNvPr id="28" name="Freeform 156">
              <a:extLst>
                <a:ext uri="{FF2B5EF4-FFF2-40B4-BE49-F238E27FC236}">
                  <a16:creationId xmlns="" xmlns:a16="http://schemas.microsoft.com/office/drawing/2014/main" id="{1ABED662-5F43-4CC8-8E0D-8A4DE644D42F}"/>
                </a:ext>
              </a:extLst>
            </p:cNvPr>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id-ID" sz="1400">
                <a:latin typeface="+mj-ea"/>
                <a:ea typeface="+mj-ea"/>
                <a:cs typeface="Roboto condensed"/>
              </a:endParaRPr>
            </a:p>
          </p:txBody>
        </p:sp>
        <p:sp>
          <p:nvSpPr>
            <p:cNvPr id="29" name="Freeform 157">
              <a:extLst>
                <a:ext uri="{FF2B5EF4-FFF2-40B4-BE49-F238E27FC236}">
                  <a16:creationId xmlns="" xmlns:a16="http://schemas.microsoft.com/office/drawing/2014/main" id="{D3DE8D60-DDB1-41C0-930A-2BCEFB04FC55}"/>
                </a:ext>
              </a:extLst>
            </p:cNvPr>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id-ID" sz="1400">
                <a:latin typeface="+mj-ea"/>
                <a:ea typeface="+mj-ea"/>
                <a:cs typeface="Roboto condensed"/>
              </a:endParaRPr>
            </a:p>
          </p:txBody>
        </p:sp>
        <p:sp>
          <p:nvSpPr>
            <p:cNvPr id="30" name="Freeform 158">
              <a:extLst>
                <a:ext uri="{FF2B5EF4-FFF2-40B4-BE49-F238E27FC236}">
                  <a16:creationId xmlns="" xmlns:a16="http://schemas.microsoft.com/office/drawing/2014/main" id="{3632DBFE-CFFD-4BB4-BF7B-786584127E2B}"/>
                </a:ext>
              </a:extLst>
            </p:cNvPr>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id-ID" sz="1400">
                <a:latin typeface="+mj-ea"/>
                <a:ea typeface="+mj-ea"/>
                <a:cs typeface="Roboto condensed"/>
              </a:endParaRPr>
            </a:p>
          </p:txBody>
        </p:sp>
      </p:grpSp>
      <p:grpSp>
        <p:nvGrpSpPr>
          <p:cNvPr id="31" name="组合 30">
            <a:extLst>
              <a:ext uri="{FF2B5EF4-FFF2-40B4-BE49-F238E27FC236}">
                <a16:creationId xmlns="" xmlns:a16="http://schemas.microsoft.com/office/drawing/2014/main" id="{CF0D1B9C-5DAD-4EB7-8DF7-87ACDF1442A8}"/>
              </a:ext>
            </a:extLst>
          </p:cNvPr>
          <p:cNvGrpSpPr/>
          <p:nvPr/>
        </p:nvGrpSpPr>
        <p:grpSpPr>
          <a:xfrm>
            <a:off x="4889410" y="3735900"/>
            <a:ext cx="842755" cy="842755"/>
            <a:chOff x="4677858" y="2649672"/>
            <a:chExt cx="809336" cy="809336"/>
          </a:xfrm>
          <a:solidFill>
            <a:srgbClr val="09425E"/>
          </a:solidFill>
        </p:grpSpPr>
        <p:sp>
          <p:nvSpPr>
            <p:cNvPr id="32" name="椭圆 31">
              <a:extLst>
                <a:ext uri="{FF2B5EF4-FFF2-40B4-BE49-F238E27FC236}">
                  <a16:creationId xmlns="" xmlns:a16="http://schemas.microsoft.com/office/drawing/2014/main" id="{F985AEA6-B11A-47B5-9ED6-8B9552A4D441}"/>
                </a:ext>
              </a:extLst>
            </p:cNvPr>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1285829"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ysClr val="window" lastClr="FFFFFF"/>
                </a:solidFill>
                <a:effectLst/>
                <a:uLnTx/>
                <a:uFillTx/>
                <a:latin typeface="微软雅黑"/>
                <a:ea typeface="微软雅黑"/>
              </a:endParaRPr>
            </a:p>
          </p:txBody>
        </p:sp>
        <p:sp>
          <p:nvSpPr>
            <p:cNvPr id="33" name="椭圆 32">
              <a:extLst>
                <a:ext uri="{FF2B5EF4-FFF2-40B4-BE49-F238E27FC236}">
                  <a16:creationId xmlns="" xmlns:a16="http://schemas.microsoft.com/office/drawing/2014/main" id="{26FF37E9-89D2-4C61-90BF-021512641574}"/>
                </a:ext>
              </a:extLst>
            </p:cNvPr>
            <p:cNvSpPr/>
            <p:nvPr/>
          </p:nvSpPr>
          <p:spPr>
            <a:xfrm>
              <a:off x="4719132" y="2696247"/>
              <a:ext cx="726788" cy="726784"/>
            </a:xfrm>
            <a:prstGeom prst="ellipse">
              <a:avLst/>
            </a:prstGeom>
            <a:grpFill/>
            <a:ln w="12700" cap="flat" cmpd="sng" algn="ctr">
              <a:noFill/>
              <a:prstDash val="solid"/>
              <a:miter lim="800000"/>
            </a:ln>
            <a:effectLst>
              <a:innerShdw blurRad="368300" dist="254000">
                <a:prstClr val="black">
                  <a:alpha val="22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 lastClr="FFFFFF"/>
                </a:solidFill>
                <a:effectLst/>
                <a:uLnTx/>
                <a:uFillTx/>
                <a:latin typeface="微软雅黑"/>
                <a:ea typeface="微软雅黑"/>
                <a:cs typeface="+mn-cs"/>
              </a:endParaRPr>
            </a:p>
          </p:txBody>
        </p:sp>
      </p:grpSp>
      <p:grpSp>
        <p:nvGrpSpPr>
          <p:cNvPr id="34" name="组合 33">
            <a:extLst>
              <a:ext uri="{FF2B5EF4-FFF2-40B4-BE49-F238E27FC236}">
                <a16:creationId xmlns="" xmlns:a16="http://schemas.microsoft.com/office/drawing/2014/main" id="{CA5EC878-B7AB-429E-A390-224A1ADB9D37}"/>
              </a:ext>
            </a:extLst>
          </p:cNvPr>
          <p:cNvGrpSpPr/>
          <p:nvPr/>
        </p:nvGrpSpPr>
        <p:grpSpPr>
          <a:xfrm>
            <a:off x="684045" y="2812831"/>
            <a:ext cx="842755" cy="842755"/>
            <a:chOff x="4677858" y="2649672"/>
            <a:chExt cx="809336" cy="809336"/>
          </a:xfrm>
          <a:solidFill>
            <a:srgbClr val="09425E"/>
          </a:solidFill>
        </p:grpSpPr>
        <p:sp>
          <p:nvSpPr>
            <p:cNvPr id="35" name="椭圆 34">
              <a:extLst>
                <a:ext uri="{FF2B5EF4-FFF2-40B4-BE49-F238E27FC236}">
                  <a16:creationId xmlns="" xmlns:a16="http://schemas.microsoft.com/office/drawing/2014/main" id="{A6254B6D-869E-4EE1-95E2-D955747914F0}"/>
                </a:ext>
              </a:extLst>
            </p:cNvPr>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1285829"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ysClr val="window" lastClr="FFFFFF"/>
                </a:solidFill>
                <a:effectLst/>
                <a:uLnTx/>
                <a:uFillTx/>
                <a:latin typeface="微软雅黑"/>
                <a:ea typeface="微软雅黑"/>
              </a:endParaRPr>
            </a:p>
          </p:txBody>
        </p:sp>
        <p:sp>
          <p:nvSpPr>
            <p:cNvPr id="36" name="椭圆 35">
              <a:extLst>
                <a:ext uri="{FF2B5EF4-FFF2-40B4-BE49-F238E27FC236}">
                  <a16:creationId xmlns="" xmlns:a16="http://schemas.microsoft.com/office/drawing/2014/main" id="{1F585BF5-16CC-4443-9AC2-0C175042369A}"/>
                </a:ext>
              </a:extLst>
            </p:cNvPr>
            <p:cNvSpPr/>
            <p:nvPr/>
          </p:nvSpPr>
          <p:spPr>
            <a:xfrm>
              <a:off x="4719132" y="2696247"/>
              <a:ext cx="726788" cy="726784"/>
            </a:xfrm>
            <a:prstGeom prst="ellipse">
              <a:avLst/>
            </a:prstGeom>
            <a:grpFill/>
            <a:ln w="12700" cap="flat" cmpd="sng" algn="ctr">
              <a:noFill/>
              <a:prstDash val="solid"/>
              <a:miter lim="800000"/>
            </a:ln>
            <a:effectLst>
              <a:innerShdw blurRad="368300" dist="254000">
                <a:prstClr val="black">
                  <a:alpha val="22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 lastClr="FFFFFF"/>
                </a:solidFill>
                <a:effectLst/>
                <a:uLnTx/>
                <a:uFillTx/>
                <a:latin typeface="微软雅黑"/>
                <a:ea typeface="微软雅黑"/>
                <a:cs typeface="+mn-cs"/>
              </a:endParaRPr>
            </a:p>
          </p:txBody>
        </p:sp>
      </p:grpSp>
      <p:pic>
        <p:nvPicPr>
          <p:cNvPr id="37" name="Picture 2" descr="C:\Users\Administrator\Desktop\微立体创业计划\001.png">
            <a:extLst>
              <a:ext uri="{FF2B5EF4-FFF2-40B4-BE49-F238E27FC236}">
                <a16:creationId xmlns="" xmlns:a16="http://schemas.microsoft.com/office/drawing/2014/main" id="{CAD974F0-71AD-494F-B88E-FB6E47E8C625}"/>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a:ext>
            </a:extLst>
          </a:blip>
          <a:srcRect/>
          <a:stretch>
            <a:fillRect/>
          </a:stretch>
        </p:blipFill>
        <p:spPr bwMode="auto">
          <a:xfrm>
            <a:off x="6922363" y="2227351"/>
            <a:ext cx="1863377" cy="186337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8" name="Picture 3" descr="C:\Users\Administrator\Desktop\微立体创业计划\002.png">
            <a:extLst>
              <a:ext uri="{FF2B5EF4-FFF2-40B4-BE49-F238E27FC236}">
                <a16:creationId xmlns="" xmlns:a16="http://schemas.microsoft.com/office/drawing/2014/main" id="{08D557DC-157C-4844-BE0A-EBD6AC1F934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49273" y="1974412"/>
            <a:ext cx="2112765" cy="2112765"/>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39" name="矩形 38">
            <a:extLst>
              <a:ext uri="{FF2B5EF4-FFF2-40B4-BE49-F238E27FC236}">
                <a16:creationId xmlns="" xmlns:a16="http://schemas.microsoft.com/office/drawing/2014/main" id="{7D6F3B5A-0CFA-4A67-BF2E-AB4251AC96CA}"/>
              </a:ext>
            </a:extLst>
          </p:cNvPr>
          <p:cNvSpPr/>
          <p:nvPr/>
        </p:nvSpPr>
        <p:spPr>
          <a:xfrm>
            <a:off x="7740352" y="2708920"/>
            <a:ext cx="751021" cy="651390"/>
          </a:xfrm>
          <a:prstGeom prst="rect">
            <a:avLst/>
          </a:prstGeom>
        </p:spPr>
        <p:txBody>
          <a:bodyPr wrap="square" lIns="96448" tIns="48225" rIns="96448" bIns="48225">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b="1" kern="0" dirty="0">
                <a:solidFill>
                  <a:srgbClr val="316297"/>
                </a:solidFill>
                <a:ea typeface="微软雅黑" panose="020B0503020204020204" pitchFamily="34" charset="-122"/>
              </a:rPr>
              <a:t>完成盘点</a:t>
            </a:r>
            <a:endParaRPr kumimoji="0" lang="zh-CN" altLang="en-US" b="1" i="0" u="none" strike="noStrike" kern="0" cap="none" spc="0" normalizeH="0" baseline="0" noProof="0" dirty="0">
              <a:ln>
                <a:noFill/>
              </a:ln>
              <a:solidFill>
                <a:srgbClr val="316297"/>
              </a:solidFill>
              <a:effectLst/>
              <a:uLnTx/>
              <a:uFillTx/>
              <a:ea typeface="微软雅黑" panose="020B0503020204020204" pitchFamily="34" charset="-122"/>
            </a:endParaRPr>
          </a:p>
        </p:txBody>
      </p:sp>
      <p:sp>
        <p:nvSpPr>
          <p:cNvPr id="40" name="Text Placeholder 7">
            <a:extLst>
              <a:ext uri="{FF2B5EF4-FFF2-40B4-BE49-F238E27FC236}">
                <a16:creationId xmlns="" xmlns:a16="http://schemas.microsoft.com/office/drawing/2014/main" id="{3BC428B9-F5EB-43F4-BFD7-2251FDDBCA21}"/>
              </a:ext>
            </a:extLst>
          </p:cNvPr>
          <p:cNvSpPr txBox="1">
            <a:spLocks/>
          </p:cNvSpPr>
          <p:nvPr/>
        </p:nvSpPr>
        <p:spPr>
          <a:xfrm>
            <a:off x="542854" y="4483397"/>
            <a:ext cx="1410206" cy="264248"/>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zh-CN" altLang="en-US" sz="1800" b="0" dirty="0">
                <a:solidFill>
                  <a:sysClr val="windowText" lastClr="000000">
                    <a:lumMod val="65000"/>
                    <a:lumOff val="35000"/>
                  </a:sysClr>
                </a:solidFill>
                <a:ea typeface="微软雅黑" panose="020B0503020204020204" pitchFamily="34" charset="-122"/>
              </a:rPr>
              <a:t>新建盘点任务</a:t>
            </a:r>
            <a:endParaRPr kumimoji="0" lang="zh-CN" altLang="en-US" sz="1800" b="0" i="0" u="none" strike="noStrike" kern="1200" cap="none" spc="0" normalizeH="0" baseline="0" noProof="0" dirty="0">
              <a:ln>
                <a:noFill/>
              </a:ln>
              <a:solidFill>
                <a:sysClr val="windowText" lastClr="000000">
                  <a:lumMod val="65000"/>
                  <a:lumOff val="35000"/>
                </a:sysClr>
              </a:solidFill>
              <a:effectLst/>
              <a:uLnTx/>
              <a:uFillTx/>
              <a:latin typeface="Lato Regular"/>
              <a:ea typeface="微软雅黑" panose="020B0503020204020204" pitchFamily="34" charset="-122"/>
            </a:endParaRPr>
          </a:p>
        </p:txBody>
      </p:sp>
      <p:sp>
        <p:nvSpPr>
          <p:cNvPr id="42" name="Text Placeholder 7">
            <a:extLst>
              <a:ext uri="{FF2B5EF4-FFF2-40B4-BE49-F238E27FC236}">
                <a16:creationId xmlns="" xmlns:a16="http://schemas.microsoft.com/office/drawing/2014/main" id="{1B77C28C-B5AC-4036-AAE6-F35A07E40BE6}"/>
              </a:ext>
            </a:extLst>
          </p:cNvPr>
          <p:cNvSpPr txBox="1">
            <a:spLocks/>
          </p:cNvSpPr>
          <p:nvPr/>
        </p:nvSpPr>
        <p:spPr>
          <a:xfrm>
            <a:off x="2655491" y="4876131"/>
            <a:ext cx="1410206" cy="264248"/>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zh-CN" altLang="en-US" sz="1800" b="0" dirty="0">
                <a:solidFill>
                  <a:sysClr val="windowText" lastClr="000000">
                    <a:lumMod val="65000"/>
                    <a:lumOff val="35000"/>
                  </a:sysClr>
                </a:solidFill>
                <a:ea typeface="微软雅黑" panose="020B0503020204020204" pitchFamily="34" charset="-122"/>
              </a:rPr>
              <a:t>生成盘点清单</a:t>
            </a:r>
            <a:endParaRPr kumimoji="0" lang="zh-CN" altLang="en-US" sz="1800" b="0" i="0" u="none" strike="noStrike" kern="1200" cap="none" spc="0" normalizeH="0" baseline="0" noProof="0" dirty="0">
              <a:ln>
                <a:noFill/>
              </a:ln>
              <a:solidFill>
                <a:sysClr val="windowText" lastClr="000000">
                  <a:lumMod val="65000"/>
                  <a:lumOff val="35000"/>
                </a:sysClr>
              </a:solidFill>
              <a:effectLst/>
              <a:uLnTx/>
              <a:uFillTx/>
              <a:latin typeface="Lato Regular"/>
              <a:ea typeface="微软雅黑" panose="020B0503020204020204" pitchFamily="34" charset="-122"/>
            </a:endParaRPr>
          </a:p>
        </p:txBody>
      </p:sp>
      <p:sp>
        <p:nvSpPr>
          <p:cNvPr id="44" name="Text Placeholder 7">
            <a:extLst>
              <a:ext uri="{FF2B5EF4-FFF2-40B4-BE49-F238E27FC236}">
                <a16:creationId xmlns="" xmlns:a16="http://schemas.microsoft.com/office/drawing/2014/main" id="{E77D0A0B-B6E2-445B-B1BB-6F7770BB731A}"/>
              </a:ext>
            </a:extLst>
          </p:cNvPr>
          <p:cNvSpPr txBox="1">
            <a:spLocks/>
          </p:cNvSpPr>
          <p:nvPr/>
        </p:nvSpPr>
        <p:spPr>
          <a:xfrm>
            <a:off x="4846827" y="5340888"/>
            <a:ext cx="1410206" cy="264248"/>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zh-CN" altLang="en-US" sz="1800" b="0" dirty="0">
                <a:solidFill>
                  <a:sysClr val="windowText" lastClr="000000">
                    <a:lumMod val="65000"/>
                    <a:lumOff val="35000"/>
                  </a:sysClr>
                </a:solidFill>
                <a:ea typeface="微软雅黑" panose="020B0503020204020204" pitchFamily="34" charset="-122"/>
              </a:rPr>
              <a:t>盘点资产</a:t>
            </a:r>
            <a:endParaRPr kumimoji="0" lang="zh-CN" altLang="en-US" sz="1800" b="0" i="0" u="none" strike="noStrike" kern="1200" cap="none" spc="0" normalizeH="0" baseline="0" noProof="0" dirty="0">
              <a:ln>
                <a:noFill/>
              </a:ln>
              <a:solidFill>
                <a:sysClr val="windowText" lastClr="000000">
                  <a:lumMod val="65000"/>
                  <a:lumOff val="35000"/>
                </a:sysClr>
              </a:solidFill>
              <a:effectLst/>
              <a:uLnTx/>
              <a:uFillTx/>
              <a:latin typeface="Lato Regular"/>
              <a:ea typeface="微软雅黑" panose="020B0503020204020204" pitchFamily="34" charset="-122"/>
            </a:endParaRPr>
          </a:p>
        </p:txBody>
      </p:sp>
      <p:sp>
        <p:nvSpPr>
          <p:cNvPr id="45" name="Text Placeholder 2">
            <a:extLst>
              <a:ext uri="{FF2B5EF4-FFF2-40B4-BE49-F238E27FC236}">
                <a16:creationId xmlns="" xmlns:a16="http://schemas.microsoft.com/office/drawing/2014/main" id="{254DC994-E34B-40B6-8AA2-D09BC2231321}"/>
              </a:ext>
            </a:extLst>
          </p:cNvPr>
          <p:cNvSpPr txBox="1">
            <a:spLocks/>
          </p:cNvSpPr>
          <p:nvPr/>
        </p:nvSpPr>
        <p:spPr>
          <a:xfrm>
            <a:off x="4112640" y="5663224"/>
            <a:ext cx="2720865" cy="68043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2"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285750" lvl="0" indent="-285750" algn="l">
              <a:buFont typeface="Wingdings" panose="05000000000000000000" pitchFamily="2" charset="2"/>
              <a:buChar char="ü"/>
              <a:defRPr/>
            </a:pPr>
            <a:r>
              <a:rPr lang="zh-CN" altLang="en-US" sz="1400" dirty="0">
                <a:solidFill>
                  <a:sysClr val="windowText" lastClr="000000">
                    <a:lumMod val="65000"/>
                    <a:lumOff val="35000"/>
                  </a:sysClr>
                </a:solidFill>
                <a:latin typeface="Arial" panose="020B0604020202020204" pitchFamily="34" charset="0"/>
                <a:ea typeface="微软雅黑" panose="020B0503020204020204" pitchFamily="34" charset="-122"/>
                <a:cs typeface="+mn-ea"/>
                <a:sym typeface="+mn-lt"/>
              </a:rPr>
              <a:t>线下盘点或使用移动</a:t>
            </a:r>
            <a:r>
              <a:rPr lang="en-US" altLang="zh-CN" sz="1400" dirty="0">
                <a:solidFill>
                  <a:sysClr val="windowText" lastClr="000000">
                    <a:lumMod val="65000"/>
                    <a:lumOff val="35000"/>
                  </a:sysClr>
                </a:solidFill>
                <a:latin typeface="Arial" panose="020B0604020202020204" pitchFamily="34" charset="0"/>
                <a:ea typeface="微软雅黑" panose="020B0503020204020204" pitchFamily="34" charset="-122"/>
                <a:cs typeface="+mn-ea"/>
                <a:sym typeface="+mn-lt"/>
              </a:rPr>
              <a:t>APP</a:t>
            </a:r>
            <a:r>
              <a:rPr lang="zh-CN" altLang="en-US" sz="1400" dirty="0">
                <a:solidFill>
                  <a:sysClr val="windowText" lastClr="000000">
                    <a:lumMod val="65000"/>
                    <a:lumOff val="35000"/>
                  </a:sysClr>
                </a:solidFill>
                <a:latin typeface="Arial" panose="020B0604020202020204" pitchFamily="34" charset="0"/>
                <a:ea typeface="微软雅黑" panose="020B0503020204020204" pitchFamily="34" charset="-122"/>
                <a:cs typeface="+mn-ea"/>
                <a:sym typeface="+mn-lt"/>
              </a:rPr>
              <a:t>扫描资产标签二维码方式盘点</a:t>
            </a:r>
            <a:endParaRPr kumimoji="0" lang="en-GB" altLang="zh-CN" sz="14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mn-ea"/>
              <a:sym typeface="+mn-lt"/>
            </a:endParaRPr>
          </a:p>
        </p:txBody>
      </p:sp>
      <p:sp>
        <p:nvSpPr>
          <p:cNvPr id="46" name="Text Placeholder 7">
            <a:extLst>
              <a:ext uri="{FF2B5EF4-FFF2-40B4-BE49-F238E27FC236}">
                <a16:creationId xmlns="" xmlns:a16="http://schemas.microsoft.com/office/drawing/2014/main" id="{88F06F95-3CB1-44E7-9AFC-79C65BFB32F5}"/>
              </a:ext>
            </a:extLst>
          </p:cNvPr>
          <p:cNvSpPr txBox="1">
            <a:spLocks/>
          </p:cNvSpPr>
          <p:nvPr/>
        </p:nvSpPr>
        <p:spPr>
          <a:xfrm>
            <a:off x="6968002" y="4765794"/>
            <a:ext cx="1780462" cy="247382"/>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zh-CN" altLang="en-US" sz="1800" b="0" dirty="0">
                <a:solidFill>
                  <a:sysClr val="windowText" lastClr="000000">
                    <a:lumMod val="65000"/>
                    <a:lumOff val="35000"/>
                  </a:sysClr>
                </a:solidFill>
                <a:ea typeface="微软雅黑" panose="020B0503020204020204" pitchFamily="34" charset="-122"/>
              </a:rPr>
              <a:t>提交盘点结果</a:t>
            </a:r>
            <a:endParaRPr kumimoji="0" lang="zh-CN" altLang="en-US" sz="1800" b="0" i="0" u="none" strike="noStrike" kern="1200" cap="none" spc="0" normalizeH="0" baseline="0" noProof="0" dirty="0">
              <a:ln>
                <a:noFill/>
              </a:ln>
              <a:solidFill>
                <a:sysClr val="windowText" lastClr="000000">
                  <a:lumMod val="65000"/>
                  <a:lumOff val="35000"/>
                </a:sysClr>
              </a:solidFill>
              <a:effectLst/>
              <a:uLnTx/>
              <a:uFillTx/>
              <a:latin typeface="Lato Regular"/>
              <a:ea typeface="微软雅黑" panose="020B0503020204020204" pitchFamily="34" charset="-122"/>
            </a:endParaRPr>
          </a:p>
        </p:txBody>
      </p:sp>
    </p:spTree>
    <p:extLst>
      <p:ext uri="{BB962C8B-B14F-4D97-AF65-F5344CB8AC3E}">
        <p14:creationId xmlns:p14="http://schemas.microsoft.com/office/powerpoint/2010/main" val="3717168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000" dirty="0"/>
              <a:t>概览</a:t>
            </a:r>
            <a:endParaRPr lang="en-US" sz="2000" dirty="0"/>
          </a:p>
        </p:txBody>
      </p:sp>
      <p:sp>
        <p:nvSpPr>
          <p:cNvPr id="21" name="矩形 20">
            <a:hlinkClick r:id="rId3" action="ppaction://hlinksldjump"/>
          </p:cNvPr>
          <p:cNvSpPr/>
          <p:nvPr/>
        </p:nvSpPr>
        <p:spPr>
          <a:xfrm>
            <a:off x="701040" y="4846885"/>
            <a:ext cx="1801361" cy="1442085"/>
          </a:xfrm>
          <a:prstGeom prst="rect">
            <a:avLst/>
          </a:prstGeom>
          <a:noFill/>
          <a:ln w="19050"/>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CN" altLang="en-US" sz="2400" b="0" i="0" u="none" strike="noStrike" kern="1200" cap="none" spc="0" normalizeH="0" baseline="0" noProof="0">
              <a:ln>
                <a:noFill/>
              </a:ln>
              <a:solidFill>
                <a:prstClr val="white"/>
              </a:solidFill>
              <a:effectLst/>
              <a:uLnTx/>
              <a:uFillTx/>
              <a:latin typeface="Calibri"/>
              <a:ea typeface="微软雅黑" panose="020B0503020204020204" charset="-122"/>
              <a:cs typeface="+mn-cs"/>
            </a:endParaRPr>
          </a:p>
        </p:txBody>
      </p:sp>
      <p:sp>
        <p:nvSpPr>
          <p:cNvPr id="22" name="矩形 21"/>
          <p:cNvSpPr/>
          <p:nvPr/>
        </p:nvSpPr>
        <p:spPr>
          <a:xfrm>
            <a:off x="701040" y="1312545"/>
            <a:ext cx="7750175" cy="3430480"/>
          </a:xfrm>
          <a:prstGeom prst="rect">
            <a:avLst/>
          </a:prstGeom>
          <a:noFill/>
          <a:ln w="19050"/>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CN" altLang="en-US" sz="2400" b="0" i="0" u="none" strike="noStrike" kern="1200" cap="none" spc="0" normalizeH="0" baseline="0" noProof="0">
              <a:ln>
                <a:noFill/>
              </a:ln>
              <a:solidFill>
                <a:prstClr val="white"/>
              </a:solidFill>
              <a:effectLst/>
              <a:uLnTx/>
              <a:uFillTx/>
              <a:latin typeface="Calibri"/>
              <a:ea typeface="微软雅黑" panose="020B0503020204020204" charset="-122"/>
              <a:cs typeface="+mn-cs"/>
            </a:endParaRPr>
          </a:p>
        </p:txBody>
      </p:sp>
      <p:sp>
        <p:nvSpPr>
          <p:cNvPr id="23" name="文本框 22"/>
          <p:cNvSpPr txBox="1"/>
          <p:nvPr/>
        </p:nvSpPr>
        <p:spPr>
          <a:xfrm>
            <a:off x="2940784" y="1460500"/>
            <a:ext cx="3262432" cy="46166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2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科研条件模块基本业务</a:t>
            </a:r>
          </a:p>
        </p:txBody>
      </p:sp>
      <p:sp>
        <p:nvSpPr>
          <p:cNvPr id="24" name="文本框 23"/>
          <p:cNvSpPr txBox="1"/>
          <p:nvPr/>
        </p:nvSpPr>
        <p:spPr>
          <a:xfrm>
            <a:off x="944880" y="5081944"/>
            <a:ext cx="1423843"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800" b="0" i="0" u="none" strike="noStrike" kern="1200" cap="none" spc="0" normalizeH="0" baseline="0" noProof="0" dirty="0">
                <a:ln>
                  <a:noFill/>
                </a:ln>
                <a:solidFill>
                  <a:prstClr val="black"/>
                </a:solidFill>
                <a:effectLst/>
                <a:uLnTx/>
                <a:uFillTx/>
                <a:latin typeface="Tahoma" pitchFamily="34" charset="0"/>
                <a:ea typeface="微软雅黑" panose="020B0503020204020204" charset="-122"/>
                <a:cs typeface="+mn-cs"/>
              </a:rPr>
              <a:t>固定资产</a:t>
            </a:r>
            <a:endParaRPr kumimoji="1" lang="zh-CN" altLang="en-US" sz="2400" b="0" i="0" u="none" strike="noStrike" kern="1200" cap="none" spc="0" normalizeH="0" baseline="0" noProof="0" dirty="0">
              <a:ln>
                <a:noFill/>
              </a:ln>
              <a:solidFill>
                <a:prstClr val="black"/>
              </a:solidFill>
              <a:effectLst/>
              <a:uLnTx/>
              <a:uFillTx/>
              <a:latin typeface="Tahoma" pitchFamily="34" charset="0"/>
              <a:ea typeface="微软雅黑" panose="020B0503020204020204" charset="-122"/>
              <a:cs typeface="+mn-cs"/>
            </a:endParaRPr>
          </a:p>
        </p:txBody>
      </p:sp>
      <p:sp>
        <p:nvSpPr>
          <p:cNvPr id="25" name="文本框 24"/>
          <p:cNvSpPr txBox="1"/>
          <p:nvPr/>
        </p:nvSpPr>
        <p:spPr>
          <a:xfrm>
            <a:off x="5128284" y="5066555"/>
            <a:ext cx="1059473"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800" b="0" i="0" u="none" strike="noStrike" kern="1200" cap="none" spc="0" normalizeH="0" baseline="0" noProof="0">
                <a:ln>
                  <a:noFill/>
                </a:ln>
                <a:solidFill>
                  <a:prstClr val="black"/>
                </a:solidFill>
                <a:effectLst/>
                <a:uLnTx/>
                <a:uFillTx/>
                <a:latin typeface="Tahoma" pitchFamily="34" charset="0"/>
                <a:ea typeface="微软雅黑" panose="020B0503020204020204" charset="-122"/>
                <a:cs typeface="+mn-cs"/>
              </a:rPr>
              <a:t>耗材</a:t>
            </a:r>
          </a:p>
        </p:txBody>
      </p:sp>
      <p:sp>
        <p:nvSpPr>
          <p:cNvPr id="26" name="文本框 25"/>
          <p:cNvSpPr txBox="1"/>
          <p:nvPr/>
        </p:nvSpPr>
        <p:spPr>
          <a:xfrm>
            <a:off x="2933800" y="5066555"/>
            <a:ext cx="1553032"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800" b="0" i="0" u="none" strike="noStrike" kern="1200" cap="none" spc="0" normalizeH="0" baseline="0" noProof="0">
                <a:ln>
                  <a:noFill/>
                </a:ln>
                <a:solidFill>
                  <a:prstClr val="black"/>
                </a:solidFill>
                <a:effectLst/>
                <a:uLnTx/>
                <a:uFillTx/>
                <a:latin typeface="Tahoma" pitchFamily="34" charset="0"/>
                <a:ea typeface="微软雅黑" panose="020B0503020204020204" charset="-122"/>
                <a:cs typeface="+mn-cs"/>
              </a:rPr>
              <a:t>无形资产</a:t>
            </a:r>
          </a:p>
        </p:txBody>
      </p:sp>
      <p:sp>
        <p:nvSpPr>
          <p:cNvPr id="27" name="文本框 26"/>
          <p:cNvSpPr txBox="1"/>
          <p:nvPr/>
        </p:nvSpPr>
        <p:spPr>
          <a:xfrm>
            <a:off x="944880" y="1840865"/>
            <a:ext cx="7245985" cy="2773836"/>
          </a:xfrm>
          <a:prstGeom prst="rect">
            <a:avLst/>
          </a:prstGeom>
          <a:noFill/>
        </p:spPr>
        <p:txBody>
          <a:bodyPr wrap="square" rtlCol="0">
            <a:spAutoFit/>
          </a:bodyPr>
          <a:lstStyle/>
          <a:p>
            <a:pPr marL="285750" marR="0" lvl="0" indent="-285750" algn="l" defTabSz="914400" rtl="0" eaLnBrk="0" fontAlgn="auto" latinLnBrk="0" hangingPunct="0">
              <a:lnSpc>
                <a:spcPct val="150000"/>
              </a:lnSpc>
              <a:spcBef>
                <a:spcPts val="600"/>
              </a:spcBef>
              <a:spcAft>
                <a:spcPts val="0"/>
              </a:spcAft>
              <a:buClrTx/>
              <a:buSzTx/>
              <a:buFont typeface="Wingdings" panose="05000000000000000000" pitchFamily="2" charset="2"/>
              <a:buChar char="u"/>
              <a:tabLst/>
              <a:defRPr/>
            </a:pPr>
            <a:r>
              <a:rPr kumimoji="1" lang="zh-CN" altLang="en-US" sz="16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实现了从采购到验收入库、预算控制、资产管理的一体化管理要求</a:t>
            </a:r>
            <a:r>
              <a:rPr kumimoji="1" lang="zh-CN" altLang="en-US" sz="16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sym typeface="+mn-ea"/>
              </a:rPr>
              <a:t>，解决了线下操作中不利于管理、查询复杂、无法有效统计分析和跟踪追溯的管理问题。</a:t>
            </a:r>
            <a:endParaRPr kumimoji="1" lang="en-US" altLang="zh-CN" sz="16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a:p>
            <a:pPr marL="285750" marR="0" lvl="0" indent="-285750" algn="l" defTabSz="914400" rtl="0" eaLnBrk="0" fontAlgn="auto" latinLnBrk="0" hangingPunct="0">
              <a:lnSpc>
                <a:spcPct val="150000"/>
              </a:lnSpc>
              <a:spcBef>
                <a:spcPts val="600"/>
              </a:spcBef>
              <a:spcAft>
                <a:spcPts val="0"/>
              </a:spcAft>
              <a:buClrTx/>
              <a:buSzTx/>
              <a:buFont typeface="Wingdings" panose="05000000000000000000" pitchFamily="2" charset="2"/>
              <a:buChar char="u"/>
              <a:tabLst/>
              <a:defRPr/>
            </a:pPr>
            <a:r>
              <a:rPr kumimoji="1" lang="zh-CN" altLang="en-US" sz="16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实现了从采购到处置的全过程记录、查询和管理</a:t>
            </a:r>
            <a:r>
              <a:rPr kumimoji="1" lang="zh-CN" altLang="en-US" sz="16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sym typeface="+mn-ea"/>
              </a:rPr>
              <a:t>，提供操作用户对固定资产、无形资产、耗材的全面跟踪与管理方式。</a:t>
            </a:r>
            <a:endParaRPr kumimoji="1" lang="en-US" altLang="zh-CN" sz="16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sym typeface="+mn-ea"/>
            </a:endParaRPr>
          </a:p>
          <a:p>
            <a:pPr marL="285750" marR="0" lvl="0" indent="-285750" algn="l" defTabSz="914400" rtl="0" eaLnBrk="0" fontAlgn="auto" latinLnBrk="0" hangingPunct="0">
              <a:lnSpc>
                <a:spcPct val="150000"/>
              </a:lnSpc>
              <a:spcBef>
                <a:spcPts val="600"/>
              </a:spcBef>
              <a:spcAft>
                <a:spcPts val="0"/>
              </a:spcAft>
              <a:buClrTx/>
              <a:buSzTx/>
              <a:buFont typeface="Wingdings" panose="05000000000000000000" pitchFamily="2" charset="2"/>
              <a:buChar char="u"/>
              <a:tabLst/>
              <a:defRPr/>
            </a:pPr>
            <a:r>
              <a:rPr kumimoji="1" lang="zh-CN" altLang="en-US" sz="16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实现了从入账到发送凭证到账务系统的查询和管理</a:t>
            </a:r>
            <a:r>
              <a:rPr kumimoji="1" lang="zh-CN" altLang="en-US" sz="16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sym typeface="+mn-ea"/>
              </a:rPr>
              <a:t>，</a:t>
            </a:r>
            <a:r>
              <a:rPr kumimoji="1" lang="zh-CN" altLang="zh-CN" sz="16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rPr>
              <a:t>提供</a:t>
            </a:r>
            <a:r>
              <a:rPr kumimoji="1" lang="zh-CN" altLang="en-US" sz="16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rPr>
              <a:t>操作用户</a:t>
            </a:r>
            <a:r>
              <a:rPr kumimoji="1" lang="zh-CN" altLang="zh-CN" sz="16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rPr>
              <a:t>查询固定资产、无形资产的凭证信息</a:t>
            </a:r>
            <a:r>
              <a:rPr kumimoji="1" lang="zh-CN" altLang="en-US" sz="16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rPr>
              <a:t>。</a:t>
            </a:r>
          </a:p>
        </p:txBody>
      </p:sp>
      <p:pic>
        <p:nvPicPr>
          <p:cNvPr id="28" name="图片 27"/>
          <p:cNvPicPr>
            <a:picLocks noChangeAspect="1"/>
          </p:cNvPicPr>
          <p:nvPr/>
        </p:nvPicPr>
        <p:blipFill>
          <a:blip r:embed="rId4"/>
          <a:stretch>
            <a:fillRect/>
          </a:stretch>
        </p:blipFill>
        <p:spPr>
          <a:xfrm>
            <a:off x="719143" y="5497028"/>
            <a:ext cx="898342" cy="638952"/>
          </a:xfrm>
          <a:prstGeom prst="rect">
            <a:avLst/>
          </a:prstGeom>
        </p:spPr>
      </p:pic>
      <p:pic>
        <p:nvPicPr>
          <p:cNvPr id="29" name="图片 28"/>
          <p:cNvPicPr>
            <a:picLocks noChangeAspect="1"/>
          </p:cNvPicPr>
          <p:nvPr/>
        </p:nvPicPr>
        <p:blipFill>
          <a:blip r:embed="rId5"/>
          <a:stretch>
            <a:fillRect/>
          </a:stretch>
        </p:blipFill>
        <p:spPr>
          <a:xfrm>
            <a:off x="1571313" y="5555136"/>
            <a:ext cx="851078" cy="535210"/>
          </a:xfrm>
          <a:prstGeom prst="rect">
            <a:avLst/>
          </a:prstGeom>
        </p:spPr>
      </p:pic>
      <p:pic>
        <p:nvPicPr>
          <p:cNvPr id="30" name="图片 29"/>
          <p:cNvPicPr>
            <a:picLocks noChangeAspect="1"/>
          </p:cNvPicPr>
          <p:nvPr/>
        </p:nvPicPr>
        <p:blipFill>
          <a:blip r:embed="rId6"/>
          <a:stretch>
            <a:fillRect/>
          </a:stretch>
        </p:blipFill>
        <p:spPr>
          <a:xfrm>
            <a:off x="4891613" y="5559891"/>
            <a:ext cx="859274" cy="584651"/>
          </a:xfrm>
          <a:prstGeom prst="rect">
            <a:avLst/>
          </a:prstGeom>
        </p:spPr>
      </p:pic>
      <p:pic>
        <p:nvPicPr>
          <p:cNvPr id="31" name="图片 30"/>
          <p:cNvPicPr>
            <a:picLocks noChangeAspect="1"/>
          </p:cNvPicPr>
          <p:nvPr/>
        </p:nvPicPr>
        <p:blipFill>
          <a:blip r:embed="rId7"/>
          <a:stretch>
            <a:fillRect/>
          </a:stretch>
        </p:blipFill>
        <p:spPr>
          <a:xfrm>
            <a:off x="5755709" y="5568479"/>
            <a:ext cx="727840" cy="464190"/>
          </a:xfrm>
          <a:prstGeom prst="rect">
            <a:avLst/>
          </a:prstGeom>
        </p:spPr>
      </p:pic>
      <p:sp>
        <p:nvSpPr>
          <p:cNvPr id="32" name="矩形 31">
            <a:hlinkClick r:id="" action="ppaction://noaction"/>
          </p:cNvPr>
          <p:cNvSpPr/>
          <p:nvPr/>
        </p:nvSpPr>
        <p:spPr>
          <a:xfrm>
            <a:off x="4788024" y="4867235"/>
            <a:ext cx="1700105" cy="1442085"/>
          </a:xfrm>
          <a:prstGeom prst="rect">
            <a:avLst/>
          </a:prstGeom>
          <a:noFill/>
          <a:ln w="19050"/>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CN" altLang="en-US" sz="2400" b="0" i="0" u="none" strike="noStrike" kern="1200" cap="none" spc="0" normalizeH="0" baseline="0" noProof="0">
              <a:ln>
                <a:noFill/>
              </a:ln>
              <a:solidFill>
                <a:prstClr val="white"/>
              </a:solidFill>
              <a:effectLst/>
              <a:uLnTx/>
              <a:uFillTx/>
              <a:latin typeface="Calibri"/>
              <a:ea typeface="微软雅黑" panose="020B0503020204020204" charset="-122"/>
              <a:cs typeface="+mn-cs"/>
            </a:endParaRPr>
          </a:p>
        </p:txBody>
      </p:sp>
      <p:sp>
        <p:nvSpPr>
          <p:cNvPr id="33" name="矩形 32">
            <a:hlinkClick r:id="" action="ppaction://noaction"/>
          </p:cNvPr>
          <p:cNvSpPr/>
          <p:nvPr/>
        </p:nvSpPr>
        <p:spPr>
          <a:xfrm>
            <a:off x="2771240" y="4861490"/>
            <a:ext cx="1800760" cy="1427480"/>
          </a:xfrm>
          <a:prstGeom prst="rect">
            <a:avLst/>
          </a:prstGeom>
          <a:noFill/>
          <a:ln w="19050"/>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CN" altLang="en-US" sz="2400" b="0" i="0" u="none" strike="noStrike" kern="1200" cap="none" spc="0" normalizeH="0" baseline="0" noProof="0">
              <a:ln>
                <a:noFill/>
              </a:ln>
              <a:solidFill>
                <a:prstClr val="white"/>
              </a:solidFill>
              <a:effectLst/>
              <a:uLnTx/>
              <a:uFillTx/>
              <a:latin typeface="Calibri"/>
              <a:ea typeface="微软雅黑" panose="020B0503020204020204" charset="-122"/>
              <a:cs typeface="+mn-cs"/>
            </a:endParaRPr>
          </a:p>
        </p:txBody>
      </p:sp>
      <p:pic>
        <p:nvPicPr>
          <p:cNvPr id="34" name="图片 33"/>
          <p:cNvPicPr>
            <a:picLocks noChangeAspect="1"/>
          </p:cNvPicPr>
          <p:nvPr/>
        </p:nvPicPr>
        <p:blipFill>
          <a:blip r:embed="rId8"/>
          <a:stretch>
            <a:fillRect/>
          </a:stretch>
        </p:blipFill>
        <p:spPr>
          <a:xfrm>
            <a:off x="2933800" y="5485695"/>
            <a:ext cx="891222" cy="546973"/>
          </a:xfrm>
          <a:prstGeom prst="rect">
            <a:avLst/>
          </a:prstGeom>
        </p:spPr>
      </p:pic>
      <p:pic>
        <p:nvPicPr>
          <p:cNvPr id="35" name="图片 34"/>
          <p:cNvPicPr>
            <a:picLocks noChangeAspect="1"/>
          </p:cNvPicPr>
          <p:nvPr/>
        </p:nvPicPr>
        <p:blipFill>
          <a:blip r:embed="rId9"/>
          <a:stretch>
            <a:fillRect/>
          </a:stretch>
        </p:blipFill>
        <p:spPr>
          <a:xfrm>
            <a:off x="3850407" y="5485695"/>
            <a:ext cx="622705" cy="621526"/>
          </a:xfrm>
          <a:prstGeom prst="rect">
            <a:avLst/>
          </a:prstGeom>
        </p:spPr>
      </p:pic>
      <p:sp>
        <p:nvSpPr>
          <p:cNvPr id="18" name="文本框 17"/>
          <p:cNvSpPr txBox="1"/>
          <p:nvPr/>
        </p:nvSpPr>
        <p:spPr>
          <a:xfrm>
            <a:off x="6941397" y="5066555"/>
            <a:ext cx="126691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800" b="0" i="0" u="none" strike="noStrike" kern="1200" cap="none" spc="0" normalizeH="0" baseline="0" noProof="0" dirty="0">
                <a:ln>
                  <a:noFill/>
                </a:ln>
                <a:solidFill>
                  <a:prstClr val="black"/>
                </a:solidFill>
                <a:effectLst/>
                <a:uLnTx/>
                <a:uFillTx/>
                <a:latin typeface="Tahoma" pitchFamily="34" charset="0"/>
                <a:ea typeface="微软雅黑" panose="020B0503020204020204" charset="-122"/>
                <a:cs typeface="+mn-cs"/>
              </a:rPr>
              <a:t>台账管理</a:t>
            </a:r>
          </a:p>
        </p:txBody>
      </p:sp>
      <p:sp>
        <p:nvSpPr>
          <p:cNvPr id="36" name="矩形 35">
            <a:hlinkClick r:id="" action="ppaction://noaction"/>
          </p:cNvPr>
          <p:cNvSpPr/>
          <p:nvPr/>
        </p:nvSpPr>
        <p:spPr>
          <a:xfrm>
            <a:off x="6724800" y="4867235"/>
            <a:ext cx="1700105" cy="1442085"/>
          </a:xfrm>
          <a:prstGeom prst="rect">
            <a:avLst/>
          </a:prstGeom>
          <a:noFill/>
          <a:ln w="19050"/>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CN" altLang="en-US" sz="2400" b="0" i="0" u="none" strike="noStrike" kern="1200" cap="none" spc="0" normalizeH="0" baseline="0" noProof="0">
              <a:ln>
                <a:noFill/>
              </a:ln>
              <a:solidFill>
                <a:prstClr val="white"/>
              </a:solidFill>
              <a:effectLst/>
              <a:uLnTx/>
              <a:uFillTx/>
              <a:latin typeface="Calibri"/>
              <a:ea typeface="微软雅黑" panose="020B0503020204020204" charset="-122"/>
              <a:cs typeface="+mn-cs"/>
            </a:endParaRPr>
          </a:p>
        </p:txBody>
      </p:sp>
      <p:pic>
        <p:nvPicPr>
          <p:cNvPr id="3" name="图片 2"/>
          <p:cNvPicPr>
            <a:picLocks noChangeAspect="1"/>
          </p:cNvPicPr>
          <p:nvPr/>
        </p:nvPicPr>
        <p:blipFill>
          <a:blip r:embed="rId10"/>
          <a:stretch>
            <a:fillRect/>
          </a:stretch>
        </p:blipFill>
        <p:spPr>
          <a:xfrm>
            <a:off x="6826727" y="5554098"/>
            <a:ext cx="648654" cy="581882"/>
          </a:xfrm>
          <a:prstGeom prst="rect">
            <a:avLst/>
          </a:prstGeom>
        </p:spPr>
      </p:pic>
      <p:pic>
        <p:nvPicPr>
          <p:cNvPr id="5" name="图片 4"/>
          <p:cNvPicPr>
            <a:picLocks noChangeAspect="1"/>
          </p:cNvPicPr>
          <p:nvPr/>
        </p:nvPicPr>
        <p:blipFill>
          <a:blip r:embed="rId11"/>
          <a:stretch>
            <a:fillRect/>
          </a:stretch>
        </p:blipFill>
        <p:spPr>
          <a:xfrm>
            <a:off x="7574852" y="5614964"/>
            <a:ext cx="750582" cy="515278"/>
          </a:xfrm>
          <a:prstGeom prst="rect">
            <a:avLst/>
          </a:prstGeom>
        </p:spPr>
      </p:pic>
    </p:spTree>
    <p:extLst>
      <p:ext uri="{BB962C8B-B14F-4D97-AF65-F5344CB8AC3E}">
        <p14:creationId xmlns:p14="http://schemas.microsoft.com/office/powerpoint/2010/main" val="40153265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原创设计师QQ598969553      _1">
            <a:extLst>
              <a:ext uri="{FF2B5EF4-FFF2-40B4-BE49-F238E27FC236}">
                <a16:creationId xmlns="" xmlns:a16="http://schemas.microsoft.com/office/drawing/2014/main" id="{DA20BC39-C99A-4D86-91EE-2A1E1B8EB716}"/>
              </a:ext>
            </a:extLst>
          </p:cNvPr>
          <p:cNvSpPr/>
          <p:nvPr/>
        </p:nvSpPr>
        <p:spPr>
          <a:xfrm>
            <a:off x="1089992" y="3933677"/>
            <a:ext cx="1617751" cy="471026"/>
          </a:xfrm>
          <a:prstGeom prst="rect">
            <a:avLst/>
          </a:prstGeom>
        </p:spPr>
        <p:txBody>
          <a:bodyPr wrap="none" anchor="ctr">
            <a:spAutoFit/>
          </a:bodyPr>
          <a:lstStyle/>
          <a:p>
            <a:pPr lvl="0" algn="ctr">
              <a:lnSpc>
                <a:spcPct val="150000"/>
              </a:lnSpc>
              <a:defRPr/>
            </a:pPr>
            <a:r>
              <a:rPr lang="zh-CN" altLang="en-US" sz="2800" b="1" kern="0" baseline="12000" dirty="0">
                <a:gradFill>
                  <a:gsLst>
                    <a:gs pos="0">
                      <a:srgbClr val="01B0F1"/>
                    </a:gs>
                    <a:gs pos="100000">
                      <a:srgbClr val="0073C3"/>
                    </a:gs>
                  </a:gsLst>
                  <a:lin ang="12600000" scaled="0"/>
                </a:gradFill>
                <a:effectLst>
                  <a:innerShdw blurRad="63500" dist="50800" dir="18900000">
                    <a:prstClr val="black">
                      <a:alpha val="30000"/>
                    </a:prstClr>
                  </a:innerShdw>
                </a:effectLst>
                <a:latin typeface="Impact" pitchFamily="34" charset="0"/>
                <a:ea typeface="微软雅黑" pitchFamily="34" charset="-122"/>
              </a:rPr>
              <a:t>资产处置汇总</a:t>
            </a:r>
            <a:endParaRPr kumimoji="0" lang="zh-CN" altLang="en-US" sz="2800" b="1" i="0" u="none" strike="noStrike" kern="0" cap="none" spc="0" normalizeH="0" baseline="12000" noProof="0" dirty="0">
              <a:ln>
                <a:noFill/>
              </a:ln>
              <a:gradFill>
                <a:gsLst>
                  <a:gs pos="0">
                    <a:srgbClr val="01B0F1"/>
                  </a:gs>
                  <a:gs pos="100000">
                    <a:srgbClr val="0073C3"/>
                  </a:gs>
                </a:gsLst>
                <a:lin ang="12600000" scaled="0"/>
              </a:gradFill>
              <a:effectLst>
                <a:innerShdw blurRad="63500" dist="50800" dir="18900000">
                  <a:prstClr val="black">
                    <a:alpha val="30000"/>
                  </a:prstClr>
                </a:innerShdw>
              </a:effectLst>
              <a:uLnTx/>
              <a:uFillTx/>
              <a:latin typeface="Impact" pitchFamily="34" charset="0"/>
              <a:ea typeface="微软雅黑" pitchFamily="34" charset="-122"/>
            </a:endParaRPr>
          </a:p>
        </p:txBody>
      </p:sp>
      <p:sp>
        <p:nvSpPr>
          <p:cNvPr id="6" name="原创设计师QQ598969553      _2">
            <a:extLst>
              <a:ext uri="{FF2B5EF4-FFF2-40B4-BE49-F238E27FC236}">
                <a16:creationId xmlns="" xmlns:a16="http://schemas.microsoft.com/office/drawing/2014/main" id="{F5E8EFF0-E77E-45E7-8CAE-22B939B00A83}"/>
              </a:ext>
            </a:extLst>
          </p:cNvPr>
          <p:cNvSpPr/>
          <p:nvPr/>
        </p:nvSpPr>
        <p:spPr>
          <a:xfrm>
            <a:off x="6337700" y="2034338"/>
            <a:ext cx="1617751" cy="471026"/>
          </a:xfrm>
          <a:prstGeom prst="rect">
            <a:avLst/>
          </a:prstGeom>
        </p:spPr>
        <p:txBody>
          <a:bodyPr wrap="none" anchor="ctr">
            <a:spAutoFit/>
          </a:bodyPr>
          <a:lstStyle/>
          <a:p>
            <a:pPr lvl="0" algn="ctr">
              <a:lnSpc>
                <a:spcPct val="150000"/>
              </a:lnSpc>
              <a:defRPr/>
            </a:pPr>
            <a:r>
              <a:rPr lang="zh-CN" altLang="en-US" sz="2800" b="1" kern="0" baseline="12000" dirty="0">
                <a:gradFill>
                  <a:gsLst>
                    <a:gs pos="0">
                      <a:srgbClr val="01B0F1"/>
                    </a:gs>
                    <a:gs pos="100000">
                      <a:srgbClr val="0073C3"/>
                    </a:gs>
                  </a:gsLst>
                  <a:lin ang="12600000" scaled="0"/>
                </a:gradFill>
                <a:effectLst>
                  <a:innerShdw blurRad="63500" dist="50800" dir="18900000">
                    <a:prstClr val="black">
                      <a:alpha val="30000"/>
                    </a:prstClr>
                  </a:innerShdw>
                </a:effectLst>
                <a:latin typeface="Impact" pitchFamily="34" charset="0"/>
                <a:ea typeface="微软雅黑" pitchFamily="34" charset="-122"/>
              </a:rPr>
              <a:t>资产处置申请</a:t>
            </a:r>
            <a:endParaRPr kumimoji="0" lang="zh-CN" altLang="en-US" sz="2800" b="1" i="0" u="none" strike="noStrike" kern="0" cap="none" spc="0" normalizeH="0" baseline="12000" noProof="0" dirty="0">
              <a:ln>
                <a:noFill/>
              </a:ln>
              <a:gradFill>
                <a:gsLst>
                  <a:gs pos="0">
                    <a:srgbClr val="01B0F1"/>
                  </a:gs>
                  <a:gs pos="100000">
                    <a:srgbClr val="0073C3"/>
                  </a:gs>
                </a:gsLst>
                <a:lin ang="12600000" scaled="0"/>
              </a:gradFill>
              <a:effectLst>
                <a:innerShdw blurRad="63500" dist="50800" dir="18900000">
                  <a:prstClr val="black">
                    <a:alpha val="30000"/>
                  </a:prstClr>
                </a:innerShdw>
              </a:effectLst>
              <a:uLnTx/>
              <a:uFillTx/>
              <a:latin typeface="Impact" pitchFamily="34" charset="0"/>
              <a:ea typeface="微软雅黑" pitchFamily="34" charset="-122"/>
            </a:endParaRPr>
          </a:p>
        </p:txBody>
      </p:sp>
      <p:sp>
        <p:nvSpPr>
          <p:cNvPr id="7" name="原创设计师QQ598969553      _3">
            <a:extLst>
              <a:ext uri="{FF2B5EF4-FFF2-40B4-BE49-F238E27FC236}">
                <a16:creationId xmlns="" xmlns:a16="http://schemas.microsoft.com/office/drawing/2014/main" id="{88736826-2A0F-4B11-AEBF-BBAD81E5136A}"/>
              </a:ext>
            </a:extLst>
          </p:cNvPr>
          <p:cNvSpPr/>
          <p:nvPr/>
        </p:nvSpPr>
        <p:spPr>
          <a:xfrm>
            <a:off x="2707741" y="3895634"/>
            <a:ext cx="3728517" cy="1621598"/>
          </a:xfrm>
          <a:prstGeom prst="rect">
            <a:avLst/>
          </a:prstGeom>
        </p:spPr>
        <p:txBody>
          <a:bodyPr wrap="square">
            <a:spAutoFit/>
          </a:bodyPr>
          <a:lstStyle/>
          <a:p>
            <a:pPr marL="285750" lvl="0" indent="-285750">
              <a:lnSpc>
                <a:spcPct val="120000"/>
              </a:lnSpc>
              <a:buFont typeface="Wingdings" panose="05000000000000000000" pitchFamily="2" charset="2"/>
              <a:buChar char="p"/>
              <a:defRPr/>
            </a:pPr>
            <a:r>
              <a:rPr lang="zh-CN" altLang="en-US" sz="1400" b="1" kern="0" dirty="0">
                <a:solidFill>
                  <a:srgbClr val="316297"/>
                </a:solidFill>
                <a:latin typeface="微软雅黑" pitchFamily="34" charset="-122"/>
                <a:ea typeface="微软雅黑" pitchFamily="34" charset="-122"/>
              </a:rPr>
              <a:t>所资产管理员</a:t>
            </a:r>
            <a:r>
              <a:rPr lang="zh-CN" altLang="en-US" sz="1400" kern="0" dirty="0">
                <a:solidFill>
                  <a:sysClr val="windowText" lastClr="000000">
                    <a:lumMod val="75000"/>
                    <a:lumOff val="25000"/>
                  </a:sysClr>
                </a:solidFill>
                <a:latin typeface="微软雅黑" pitchFamily="34" charset="-122"/>
                <a:ea typeface="微软雅黑" pitchFamily="34" charset="-122"/>
              </a:rPr>
              <a:t>统一对已经通过处置申请审批的资产，</a:t>
            </a:r>
            <a:r>
              <a:rPr lang="zh-CN" altLang="en-US" sz="1400" b="1" kern="0" dirty="0">
                <a:solidFill>
                  <a:srgbClr val="316297"/>
                </a:solidFill>
                <a:latin typeface="微软雅黑" pitchFamily="34" charset="-122"/>
                <a:ea typeface="微软雅黑" pitchFamily="34" charset="-122"/>
              </a:rPr>
              <a:t>进行资产处置汇总</a:t>
            </a:r>
            <a:endParaRPr lang="en-US" altLang="zh-CN" sz="1400" b="1" kern="0" dirty="0">
              <a:solidFill>
                <a:srgbClr val="316297"/>
              </a:solidFill>
              <a:latin typeface="微软雅黑" pitchFamily="34" charset="-122"/>
              <a:ea typeface="微软雅黑" pitchFamily="34" charset="-122"/>
            </a:endParaRPr>
          </a:p>
          <a:p>
            <a:pPr marL="285750" lvl="0" indent="-285750">
              <a:lnSpc>
                <a:spcPct val="120000"/>
              </a:lnSpc>
              <a:buFont typeface="Wingdings" panose="05000000000000000000" pitchFamily="2" charset="2"/>
              <a:buChar char="p"/>
              <a:defRPr/>
            </a:pPr>
            <a:r>
              <a:rPr lang="zh-CN" altLang="en-US" sz="1400" kern="0" dirty="0">
                <a:solidFill>
                  <a:sysClr val="windowText" lastClr="000000">
                    <a:lumMod val="75000"/>
                    <a:lumOff val="25000"/>
                  </a:sysClr>
                </a:solidFill>
                <a:latin typeface="微软雅黑" pitchFamily="34" charset="-122"/>
                <a:ea typeface="微软雅黑" pitchFamily="34" charset="-122"/>
              </a:rPr>
              <a:t>可通过系统直接打印</a:t>
            </a:r>
            <a:r>
              <a:rPr lang="zh-CN" altLang="en-US" sz="1400" b="1" kern="0" dirty="0">
                <a:solidFill>
                  <a:srgbClr val="316297"/>
                </a:solidFill>
                <a:latin typeface="微软雅黑" pitchFamily="34" charset="-122"/>
                <a:ea typeface="微软雅黑" pitchFamily="34" charset="-122"/>
              </a:rPr>
              <a:t>“中央级事业单位国有资产处置申请表”</a:t>
            </a:r>
            <a:endParaRPr lang="en-US" altLang="zh-CN" sz="1400" kern="0" dirty="0">
              <a:solidFill>
                <a:sysClr val="windowText" lastClr="000000">
                  <a:lumMod val="75000"/>
                  <a:lumOff val="25000"/>
                </a:sysClr>
              </a:solidFill>
              <a:latin typeface="微软雅黑" pitchFamily="34" charset="-122"/>
              <a:ea typeface="微软雅黑" pitchFamily="34" charset="-122"/>
            </a:endParaRPr>
          </a:p>
          <a:p>
            <a:pPr marL="285750" lvl="0" indent="-285750">
              <a:lnSpc>
                <a:spcPct val="120000"/>
              </a:lnSpc>
              <a:buFont typeface="Wingdings" panose="05000000000000000000" pitchFamily="2" charset="2"/>
              <a:buChar char="p"/>
              <a:defRPr/>
            </a:pPr>
            <a:r>
              <a:rPr lang="zh-CN" altLang="en-US" sz="1400" kern="0" dirty="0">
                <a:solidFill>
                  <a:sysClr val="windowText" lastClr="000000">
                    <a:lumMod val="75000"/>
                    <a:lumOff val="25000"/>
                  </a:sysClr>
                </a:solidFill>
                <a:latin typeface="微软雅黑" pitchFamily="34" charset="-122"/>
                <a:ea typeface="微软雅黑" pitchFamily="34" charset="-122"/>
              </a:rPr>
              <a:t>完成处置汇总审批的资产，资产状态为“</a:t>
            </a:r>
            <a:r>
              <a:rPr lang="zh-CN" altLang="en-US" sz="1400" b="1" kern="0" dirty="0">
                <a:solidFill>
                  <a:srgbClr val="316297"/>
                </a:solidFill>
                <a:latin typeface="微软雅黑" pitchFamily="34" charset="-122"/>
                <a:ea typeface="微软雅黑" pitchFamily="34" charset="-122"/>
              </a:rPr>
              <a:t>已处置</a:t>
            </a:r>
            <a:r>
              <a:rPr lang="zh-CN" altLang="en-US" sz="1400" kern="0" dirty="0">
                <a:solidFill>
                  <a:sysClr val="windowText" lastClr="000000">
                    <a:lumMod val="75000"/>
                    <a:lumOff val="25000"/>
                  </a:sysClr>
                </a:solidFill>
                <a:latin typeface="微软雅黑" pitchFamily="34" charset="-122"/>
                <a:ea typeface="微软雅黑" pitchFamily="34" charset="-122"/>
              </a:rPr>
              <a:t>”，需在当期进行相应账务处理</a:t>
            </a:r>
          </a:p>
        </p:txBody>
      </p:sp>
      <p:sp>
        <p:nvSpPr>
          <p:cNvPr id="8" name="原创设计师QQ598969553      _4">
            <a:extLst>
              <a:ext uri="{FF2B5EF4-FFF2-40B4-BE49-F238E27FC236}">
                <a16:creationId xmlns="" xmlns:a16="http://schemas.microsoft.com/office/drawing/2014/main" id="{639EA6EA-3254-4687-A71E-DB5BD6395625}"/>
              </a:ext>
            </a:extLst>
          </p:cNvPr>
          <p:cNvSpPr/>
          <p:nvPr/>
        </p:nvSpPr>
        <p:spPr>
          <a:xfrm>
            <a:off x="3059832" y="1878771"/>
            <a:ext cx="3263180" cy="2138662"/>
          </a:xfrm>
          <a:prstGeom prst="rect">
            <a:avLst/>
          </a:prstGeom>
        </p:spPr>
        <p:txBody>
          <a:bodyPr wrap="square">
            <a:spAutoFit/>
          </a:bodyPr>
          <a:lstStyle/>
          <a:p>
            <a:pPr marL="285750" lvl="0" indent="-285750">
              <a:lnSpc>
                <a:spcPct val="120000"/>
              </a:lnSpc>
              <a:buFont typeface="Wingdings" panose="05000000000000000000" pitchFamily="2" charset="2"/>
              <a:buChar char="p"/>
              <a:defRPr/>
            </a:pPr>
            <a:r>
              <a:rPr lang="zh-CN" altLang="en-US" sz="1400" b="1" kern="0" dirty="0">
                <a:solidFill>
                  <a:srgbClr val="316297"/>
                </a:solidFill>
                <a:latin typeface="微软雅黑" pitchFamily="34" charset="-122"/>
                <a:ea typeface="微软雅黑" pitchFamily="34" charset="-122"/>
              </a:rPr>
              <a:t>课题组</a:t>
            </a:r>
            <a:r>
              <a:rPr lang="zh-CN" altLang="en-US" sz="1400" kern="0" dirty="0">
                <a:solidFill>
                  <a:sysClr val="windowText" lastClr="000000">
                    <a:lumMod val="75000"/>
                    <a:lumOff val="25000"/>
                  </a:sysClr>
                </a:solidFill>
                <a:latin typeface="微软雅黑" pitchFamily="34" charset="-122"/>
                <a:ea typeface="微软雅黑" pitchFamily="34" charset="-122"/>
              </a:rPr>
              <a:t>针对已达到处置条件的资产，</a:t>
            </a:r>
            <a:r>
              <a:rPr lang="zh-CN" altLang="en-US" sz="1400" b="1" kern="0" dirty="0">
                <a:solidFill>
                  <a:srgbClr val="316297"/>
                </a:solidFill>
                <a:latin typeface="微软雅黑" pitchFamily="34" charset="-122"/>
                <a:ea typeface="微软雅黑" pitchFamily="34" charset="-122"/>
              </a:rPr>
              <a:t>发起资产处置申请</a:t>
            </a:r>
            <a:r>
              <a:rPr lang="zh-CN" altLang="en-US" sz="1400" kern="0" dirty="0">
                <a:solidFill>
                  <a:sysClr val="windowText" lastClr="000000">
                    <a:lumMod val="75000"/>
                    <a:lumOff val="25000"/>
                  </a:sysClr>
                </a:solidFill>
                <a:latin typeface="微软雅黑" pitchFamily="34" charset="-122"/>
                <a:ea typeface="微软雅黑" pitchFamily="34" charset="-122"/>
              </a:rPr>
              <a:t>，经审批确定是否同意对该资产进行处置。</a:t>
            </a:r>
            <a:endParaRPr lang="en-US" altLang="zh-CN" sz="1400" kern="0" dirty="0">
              <a:solidFill>
                <a:sysClr val="windowText" lastClr="000000">
                  <a:lumMod val="75000"/>
                  <a:lumOff val="25000"/>
                </a:sysClr>
              </a:solidFill>
              <a:latin typeface="微软雅黑" pitchFamily="34" charset="-122"/>
              <a:ea typeface="微软雅黑" pitchFamily="34" charset="-122"/>
            </a:endParaRPr>
          </a:p>
          <a:p>
            <a:pPr marL="285750" lvl="0" indent="-285750">
              <a:lnSpc>
                <a:spcPct val="120000"/>
              </a:lnSpc>
              <a:buFont typeface="Arial" panose="020B0604020202020204" pitchFamily="34" charset="0"/>
              <a:buChar char="•"/>
              <a:defRPr/>
            </a:pPr>
            <a:r>
              <a:rPr lang="zh-CN" altLang="en-US" sz="1400" kern="0" dirty="0">
                <a:solidFill>
                  <a:sysClr val="windowText" lastClr="000000">
                    <a:lumMod val="75000"/>
                    <a:lumOff val="25000"/>
                  </a:sysClr>
                </a:solidFill>
                <a:latin typeface="微软雅黑" pitchFamily="34" charset="-122"/>
                <a:ea typeface="微软雅黑" pitchFamily="34" charset="-122"/>
              </a:rPr>
              <a:t>报废报损类型，默认是全额报废；</a:t>
            </a:r>
          </a:p>
          <a:p>
            <a:pPr marL="285750" lvl="0" indent="-285750">
              <a:lnSpc>
                <a:spcPct val="120000"/>
              </a:lnSpc>
              <a:buFont typeface="Arial" panose="020B0604020202020204" pitchFamily="34" charset="0"/>
              <a:buChar char="•"/>
              <a:defRPr/>
            </a:pPr>
            <a:r>
              <a:rPr lang="zh-CN" altLang="en-US" sz="1400" kern="0" dirty="0">
                <a:solidFill>
                  <a:sysClr val="windowText" lastClr="000000">
                    <a:lumMod val="75000"/>
                    <a:lumOff val="25000"/>
                  </a:sysClr>
                </a:solidFill>
                <a:latin typeface="微软雅黑" pitchFamily="34" charset="-122"/>
                <a:ea typeface="微软雅黑" pitchFamily="34" charset="-122"/>
              </a:rPr>
              <a:t>部分报废，则在添加资产时可勾选部分报废，填入本次报废金额。</a:t>
            </a:r>
          </a:p>
          <a:p>
            <a:pPr marL="285750" lvl="0" indent="-285750">
              <a:lnSpc>
                <a:spcPct val="120000"/>
              </a:lnSpc>
              <a:buFont typeface="Wingdings" panose="05000000000000000000" pitchFamily="2" charset="2"/>
              <a:buChar char="p"/>
              <a:defRPr/>
            </a:pPr>
            <a:endParaRPr lang="en-US" altLang="zh-CN" sz="1400" kern="0" dirty="0">
              <a:solidFill>
                <a:sysClr val="windowText" lastClr="000000">
                  <a:lumMod val="75000"/>
                  <a:lumOff val="25000"/>
                </a:sysClr>
              </a:solidFill>
              <a:latin typeface="微软雅黑" pitchFamily="34" charset="-122"/>
              <a:ea typeface="微软雅黑" pitchFamily="34" charset="-122"/>
            </a:endParaRPr>
          </a:p>
          <a:p>
            <a:pPr marL="285750" lvl="0" indent="-285750">
              <a:lnSpc>
                <a:spcPct val="120000"/>
              </a:lnSpc>
              <a:buFont typeface="Wingdings" panose="05000000000000000000" pitchFamily="2" charset="2"/>
              <a:buChar char="p"/>
              <a:defRPr/>
            </a:pPr>
            <a:endParaRPr lang="en-US" altLang="zh-CN" sz="1400" kern="0" dirty="0">
              <a:solidFill>
                <a:sysClr val="windowText" lastClr="000000">
                  <a:lumMod val="75000"/>
                  <a:lumOff val="25000"/>
                </a:sysClr>
              </a:solidFill>
              <a:latin typeface="微软雅黑" pitchFamily="34" charset="-122"/>
              <a:ea typeface="微软雅黑" pitchFamily="34" charset="-122"/>
            </a:endParaRPr>
          </a:p>
        </p:txBody>
      </p:sp>
      <p:cxnSp>
        <p:nvCxnSpPr>
          <p:cNvPr id="9" name="原创设计师QQ598969553      _5">
            <a:extLst>
              <a:ext uri="{FF2B5EF4-FFF2-40B4-BE49-F238E27FC236}">
                <a16:creationId xmlns="" xmlns:a16="http://schemas.microsoft.com/office/drawing/2014/main" id="{E240E5D3-B79C-4A39-BCC3-21D1D3DDD74E}"/>
              </a:ext>
            </a:extLst>
          </p:cNvPr>
          <p:cNvCxnSpPr/>
          <p:nvPr/>
        </p:nvCxnSpPr>
        <p:spPr>
          <a:xfrm>
            <a:off x="1991675" y="3659146"/>
            <a:ext cx="4039840" cy="0"/>
          </a:xfrm>
          <a:prstGeom prst="line">
            <a:avLst/>
          </a:prstGeom>
          <a:noFill/>
          <a:ln w="9525" cap="flat" cmpd="sng" algn="ctr">
            <a:solidFill>
              <a:srgbClr val="626262"/>
            </a:solidFill>
            <a:prstDash val="sysDash"/>
            <a:headEnd type="oval" w="med" len="med"/>
            <a:tailEnd type="oval" w="med" len="med"/>
          </a:ln>
          <a:effectLst/>
        </p:spPr>
      </p:cxnSp>
      <p:grpSp>
        <p:nvGrpSpPr>
          <p:cNvPr id="10" name="原创设计师QQ598969553      _6">
            <a:extLst>
              <a:ext uri="{FF2B5EF4-FFF2-40B4-BE49-F238E27FC236}">
                <a16:creationId xmlns="" xmlns:a16="http://schemas.microsoft.com/office/drawing/2014/main" id="{68757BF0-16F1-40E1-8368-82192450D555}"/>
              </a:ext>
            </a:extLst>
          </p:cNvPr>
          <p:cNvGrpSpPr/>
          <p:nvPr/>
        </p:nvGrpSpPr>
        <p:grpSpPr>
          <a:xfrm>
            <a:off x="1077144" y="1657776"/>
            <a:ext cx="1844302" cy="1844757"/>
            <a:chOff x="1497229" y="1317591"/>
            <a:chExt cx="1844302" cy="1844757"/>
          </a:xfrm>
        </p:grpSpPr>
        <p:sp>
          <p:nvSpPr>
            <p:cNvPr id="11" name="Oval 53">
              <a:extLst>
                <a:ext uri="{FF2B5EF4-FFF2-40B4-BE49-F238E27FC236}">
                  <a16:creationId xmlns="" xmlns:a16="http://schemas.microsoft.com/office/drawing/2014/main" id="{D46DFAD7-8CAC-4C2E-8A93-2563CA5D6F59}"/>
                </a:ext>
              </a:extLst>
            </p:cNvPr>
            <p:cNvSpPr>
              <a:spLocks noChangeArrowheads="1"/>
            </p:cNvSpPr>
            <p:nvPr/>
          </p:nvSpPr>
          <p:spPr bwMode="auto">
            <a:xfrm>
              <a:off x="1497229" y="1317591"/>
              <a:ext cx="1844302" cy="1844757"/>
            </a:xfrm>
            <a:prstGeom prst="ellipse">
              <a:avLst/>
            </a:prstGeom>
            <a:gradFill>
              <a:gsLst>
                <a:gs pos="0">
                  <a:srgbClr val="FFFFFF"/>
                </a:gs>
                <a:gs pos="100000">
                  <a:srgbClr val="D9D9DA"/>
                </a:gs>
              </a:gsLst>
              <a:lin ang="2700000" scaled="0"/>
            </a:gradFill>
            <a:ln w="28575" cap="flat" cmpd="sng" algn="ctr">
              <a:gradFill flip="none" rotWithShape="1">
                <a:gsLst>
                  <a:gs pos="0">
                    <a:srgbClr val="01B0F1"/>
                  </a:gs>
                  <a:gs pos="100000">
                    <a:srgbClr val="0073C3"/>
                  </a:gs>
                </a:gsLst>
                <a:lin ang="12600000" scaled="0"/>
                <a:tileRect/>
              </a:gradFill>
              <a:prstDash val="solid"/>
            </a:ln>
            <a:effectLst>
              <a:outerShdw blurRad="50800" dist="38100" dir="10800000" algn="r" rotWithShape="0">
                <a:prstClr val="black">
                  <a:alpha val="40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2" name="椭圆 11">
              <a:extLst>
                <a:ext uri="{FF2B5EF4-FFF2-40B4-BE49-F238E27FC236}">
                  <a16:creationId xmlns="" xmlns:a16="http://schemas.microsoft.com/office/drawing/2014/main" id="{EA593F05-B355-42B5-9749-3C78DC9671B5}"/>
                </a:ext>
              </a:extLst>
            </p:cNvPr>
            <p:cNvSpPr/>
            <p:nvPr/>
          </p:nvSpPr>
          <p:spPr>
            <a:xfrm>
              <a:off x="1552088" y="1387133"/>
              <a:ext cx="1734585" cy="1717411"/>
            </a:xfrm>
            <a:prstGeom prst="ellipse">
              <a:avLst/>
            </a:prstGeom>
            <a:blipFill dpi="0" rotWithShape="1">
              <a:blip r:embed="rId3"/>
              <a:srcRect/>
              <a:tile tx="-762000" ty="-330200" sx="100000" sy="100000" flip="none" algn="tl"/>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微软雅黑" panose="020B0503020204020204" pitchFamily="34" charset="-122"/>
                <a:cs typeface="+mn-cs"/>
              </a:endParaRPr>
            </a:p>
          </p:txBody>
        </p:sp>
      </p:grpSp>
      <p:grpSp>
        <p:nvGrpSpPr>
          <p:cNvPr id="13" name="原创设计师QQ598969553      _7">
            <a:extLst>
              <a:ext uri="{FF2B5EF4-FFF2-40B4-BE49-F238E27FC236}">
                <a16:creationId xmlns="" xmlns:a16="http://schemas.microsoft.com/office/drawing/2014/main" id="{DE337C4E-02E2-4ACC-AEC6-2603F3AC389F}"/>
              </a:ext>
            </a:extLst>
          </p:cNvPr>
          <p:cNvGrpSpPr/>
          <p:nvPr/>
        </p:nvGrpSpPr>
        <p:grpSpPr>
          <a:xfrm>
            <a:off x="6323012" y="2697943"/>
            <a:ext cx="1844302" cy="1844757"/>
            <a:chOff x="1489609" y="1310418"/>
            <a:chExt cx="1844302" cy="1844757"/>
          </a:xfrm>
        </p:grpSpPr>
        <p:sp>
          <p:nvSpPr>
            <p:cNvPr id="14" name="Oval 53">
              <a:extLst>
                <a:ext uri="{FF2B5EF4-FFF2-40B4-BE49-F238E27FC236}">
                  <a16:creationId xmlns="" xmlns:a16="http://schemas.microsoft.com/office/drawing/2014/main" id="{F5216B74-11CF-4FD6-A30C-A6168D799490}"/>
                </a:ext>
              </a:extLst>
            </p:cNvPr>
            <p:cNvSpPr>
              <a:spLocks noChangeArrowheads="1"/>
            </p:cNvSpPr>
            <p:nvPr/>
          </p:nvSpPr>
          <p:spPr bwMode="auto">
            <a:xfrm>
              <a:off x="1489609" y="1310418"/>
              <a:ext cx="1844302" cy="1844757"/>
            </a:xfrm>
            <a:prstGeom prst="ellipse">
              <a:avLst/>
            </a:prstGeom>
            <a:noFill/>
            <a:ln w="19050" cap="flat" cmpd="sng" algn="ctr">
              <a:gradFill flip="none" rotWithShape="1">
                <a:gsLst>
                  <a:gs pos="0">
                    <a:srgbClr val="01B0F1"/>
                  </a:gs>
                  <a:gs pos="100000">
                    <a:srgbClr val="0073C3"/>
                  </a:gs>
                </a:gsLst>
                <a:lin ang="12600000" scaled="0"/>
                <a:tileRect/>
              </a:gradFill>
              <a:prstDash val="solid"/>
            </a:ln>
            <a:effectLst>
              <a:outerShdw blurRad="50800" dist="38100" dir="10800000" algn="r" rotWithShape="0">
                <a:prstClr val="black">
                  <a:alpha val="40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5" name="椭圆 14">
              <a:extLst>
                <a:ext uri="{FF2B5EF4-FFF2-40B4-BE49-F238E27FC236}">
                  <a16:creationId xmlns="" xmlns:a16="http://schemas.microsoft.com/office/drawing/2014/main" id="{06ABC5BC-F191-446B-93D9-1C8563F4AFC7}"/>
                </a:ext>
              </a:extLst>
            </p:cNvPr>
            <p:cNvSpPr/>
            <p:nvPr/>
          </p:nvSpPr>
          <p:spPr>
            <a:xfrm>
              <a:off x="1534655" y="1355245"/>
              <a:ext cx="1769450" cy="1769450"/>
            </a:xfrm>
            <a:prstGeom prst="ellipse">
              <a:avLst/>
            </a:prstGeom>
            <a:blipFill dpi="0" rotWithShape="1">
              <a:blip r:embed="rId3"/>
              <a:srcRect/>
              <a:tile tx="-762000" ty="-330200" sx="100000" sy="100000" flip="none" algn="tl"/>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微软雅黑" panose="020B0503020204020204" pitchFamily="34" charset="-122"/>
                <a:cs typeface="+mn-cs"/>
              </a:endParaRPr>
            </a:p>
          </p:txBody>
        </p:sp>
      </p:grpSp>
      <p:sp>
        <p:nvSpPr>
          <p:cNvPr id="18" name="标题 1">
            <a:extLst>
              <a:ext uri="{FF2B5EF4-FFF2-40B4-BE49-F238E27FC236}">
                <a16:creationId xmlns="" xmlns:a16="http://schemas.microsoft.com/office/drawing/2014/main" id="{D4D63E3F-0A7B-4C4E-96D1-10C1AA84B580}"/>
              </a:ext>
            </a:extLst>
          </p:cNvPr>
          <p:cNvSpPr>
            <a:spLocks noGrp="1"/>
          </p:cNvSpPr>
          <p:nvPr>
            <p:ph type="title"/>
          </p:nvPr>
        </p:nvSpPr>
        <p:spPr/>
        <p:txBody>
          <a:bodyPr vert="horz" lIns="91440" tIns="45720" rIns="91440" bIns="45720" rtlCol="0" anchor="ctr">
            <a:normAutofit/>
          </a:bodyPr>
          <a:lstStyle/>
          <a:p>
            <a:r>
              <a:rPr lang="zh-CN" altLang="en-US" sz="2000" dirty="0"/>
              <a:t>标准业务处理</a:t>
            </a:r>
          </a:p>
        </p:txBody>
      </p:sp>
      <p:sp>
        <p:nvSpPr>
          <p:cNvPr id="16" name="内容占位符 2">
            <a:extLst>
              <a:ext uri="{FF2B5EF4-FFF2-40B4-BE49-F238E27FC236}">
                <a16:creationId xmlns="" xmlns:a16="http://schemas.microsoft.com/office/drawing/2014/main" id="{88E5FB9D-3C49-48C7-B31A-7D3CA3CB36E7}"/>
              </a:ext>
            </a:extLst>
          </p:cNvPr>
          <p:cNvSpPr>
            <a:spLocks noGrp="1"/>
          </p:cNvSpPr>
          <p:nvPr>
            <p:ph idx="1"/>
          </p:nvPr>
        </p:nvSpPr>
        <p:spPr>
          <a:xfrm>
            <a:off x="445170" y="787234"/>
            <a:ext cx="8229599" cy="713478"/>
          </a:xfrm>
        </p:spPr>
        <p:txBody>
          <a:bodyPr>
            <a:normAutofit/>
          </a:bodyPr>
          <a:lstStyle/>
          <a:p>
            <a:pPr>
              <a:buFont typeface="Wingdings" panose="05000000000000000000" pitchFamily="2" charset="2"/>
              <a:buChar char="n"/>
            </a:pPr>
            <a:r>
              <a:rPr lang="zh-CN" altLang="en-US" b="1" dirty="0"/>
              <a:t>标准业务</a:t>
            </a:r>
            <a:r>
              <a:rPr lang="en-US" altLang="zh-CN" b="1" dirty="0"/>
              <a:t>10</a:t>
            </a:r>
            <a:r>
              <a:rPr lang="zh-CN" altLang="en-US" b="1" dirty="0"/>
              <a:t>：如何在系统中进行资产处置或资产</a:t>
            </a:r>
            <a:r>
              <a:rPr lang="zh-CN" altLang="en-US" b="1" dirty="0" smtClean="0"/>
              <a:t>报废</a:t>
            </a:r>
            <a:r>
              <a:rPr lang="zh-CN" altLang="en-US" b="1" dirty="0" smtClean="0">
                <a:solidFill>
                  <a:srgbClr val="FF0000"/>
                </a:solidFill>
              </a:rPr>
              <a:t>（现阶段仍按照纸质版审批流程处置）</a:t>
            </a:r>
            <a:endParaRPr lang="zh-CN" altLang="en-US" b="1" dirty="0">
              <a:solidFill>
                <a:srgbClr val="FF0000"/>
              </a:solidFill>
            </a:endParaRPr>
          </a:p>
        </p:txBody>
      </p:sp>
      <p:graphicFrame>
        <p:nvGraphicFramePr>
          <p:cNvPr id="17" name="图示 16">
            <a:extLst>
              <a:ext uri="{FF2B5EF4-FFF2-40B4-BE49-F238E27FC236}">
                <a16:creationId xmlns="" xmlns:a16="http://schemas.microsoft.com/office/drawing/2014/main" id="{14ED6C60-345E-422E-A907-58C660FA43EF}"/>
              </a:ext>
            </a:extLst>
          </p:cNvPr>
          <p:cNvGraphicFramePr/>
          <p:nvPr>
            <p:extLst>
              <p:ext uri="{D42A27DB-BD31-4B8C-83A1-F6EECF244321}">
                <p14:modId xmlns:p14="http://schemas.microsoft.com/office/powerpoint/2010/main" val="101838862"/>
              </p:ext>
            </p:extLst>
          </p:nvPr>
        </p:nvGraphicFramePr>
        <p:xfrm>
          <a:off x="1546739" y="4068206"/>
          <a:ext cx="640871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0728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21" presetClass="entr" presetSubtype="1" fill="hold"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wheel(1)">
                                      <p:cBhvr>
                                        <p:cTn id="10" dur="2000"/>
                                        <p:tgtEl>
                                          <p:spTgt spid="13"/>
                                        </p:tgtEl>
                                      </p:cBhvr>
                                    </p:animEffect>
                                  </p:childTnLst>
                                </p:cTn>
                              </p:par>
                            </p:childTnLst>
                          </p:cTn>
                        </p:par>
                        <p:par>
                          <p:cTn id="11" fill="hold">
                            <p:stCondLst>
                              <p:cond delay="2500"/>
                            </p:stCondLst>
                            <p:childTnLst>
                              <p:par>
                                <p:cTn id="12" presetID="16" presetClass="entr" presetSubtype="37"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outVertical)">
                                      <p:cBhvr>
                                        <p:cTn id="14" dur="500"/>
                                        <p:tgtEl>
                                          <p:spTgt spid="9"/>
                                        </p:tgtEl>
                                      </p:cBhvr>
                                    </p:animEffect>
                                  </p:childTnLst>
                                </p:cTn>
                              </p:par>
                            </p:childTnLst>
                          </p:cTn>
                        </p:par>
                        <p:par>
                          <p:cTn id="15" fill="hold">
                            <p:stCondLst>
                              <p:cond delay="3000"/>
                            </p:stCondLst>
                            <p:childTnLst>
                              <p:par>
                                <p:cTn id="16" presetID="1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p:tgtEl>
                                          <p:spTgt spid="6"/>
                                        </p:tgtEl>
                                        <p:attrNameLst>
                                          <p:attrName>ppt_x</p:attrName>
                                        </p:attrNameLst>
                                      </p:cBhvr>
                                      <p:tavLst>
                                        <p:tav tm="0">
                                          <p:val>
                                            <p:strVal val="#ppt_x-#ppt_w*1.125000"/>
                                          </p:val>
                                        </p:tav>
                                        <p:tav tm="100000">
                                          <p:val>
                                            <p:strVal val="#ppt_x"/>
                                          </p:val>
                                        </p:tav>
                                      </p:tavLst>
                                    </p:anim>
                                    <p:animEffect transition="in" filter="wipe(right)">
                                      <p:cBhvr>
                                        <p:cTn id="19" dur="500"/>
                                        <p:tgtEl>
                                          <p:spTgt spid="6"/>
                                        </p:tgtEl>
                                      </p:cBhvr>
                                    </p:animEffect>
                                  </p:childTnLst>
                                </p:cTn>
                              </p:par>
                              <p:par>
                                <p:cTn id="20" presetID="12" presetClass="entr" presetSubtype="2"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ppt_x</p:attrName>
                                        </p:attrNameLst>
                                      </p:cBhvr>
                                      <p:tavLst>
                                        <p:tav tm="0">
                                          <p:val>
                                            <p:strVal val="#ppt_x+#ppt_w*1.125000"/>
                                          </p:val>
                                        </p:tav>
                                        <p:tav tm="100000">
                                          <p:val>
                                            <p:strVal val="#ppt_x"/>
                                          </p:val>
                                        </p:tav>
                                      </p:tavLst>
                                    </p:anim>
                                    <p:animEffect transition="in" filter="wipe(left)">
                                      <p:cBhvr>
                                        <p:cTn id="23" dur="500"/>
                                        <p:tgtEl>
                                          <p:spTgt spid="5"/>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Graphic spid="17"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800" dirty="0" smtClean="0">
                <a:solidFill>
                  <a:srgbClr val="FF0000"/>
                </a:solidFill>
              </a:rPr>
              <a:t>注意事项</a:t>
            </a:r>
            <a:endParaRPr lang="zh-CN" altLang="en-US" sz="2800" dirty="0">
              <a:solidFill>
                <a:srgbClr val="FF0000"/>
              </a:solidFill>
            </a:endParaRPr>
          </a:p>
        </p:txBody>
      </p:sp>
      <p:sp>
        <p:nvSpPr>
          <p:cNvPr id="3" name="内容占位符 2"/>
          <p:cNvSpPr>
            <a:spLocks noGrp="1"/>
          </p:cNvSpPr>
          <p:nvPr>
            <p:ph idx="1"/>
          </p:nvPr>
        </p:nvSpPr>
        <p:spPr/>
        <p:txBody>
          <a:bodyPr>
            <a:normAutofit/>
          </a:bodyPr>
          <a:lstStyle/>
          <a:p>
            <a:pPr>
              <a:lnSpc>
                <a:spcPct val="150000"/>
              </a:lnSpc>
              <a:buFont typeface="Wingdings" panose="05000000000000000000" pitchFamily="2" charset="2"/>
              <a:buChar char="n"/>
            </a:pPr>
            <a:r>
              <a:rPr lang="zh-CN" altLang="en-US" sz="2400" dirty="0" smtClean="0"/>
              <a:t>填写验收入库单和固定资产报销单申请人需一致，否则报销时无法关联上一个环节（若有借款单也需一致）</a:t>
            </a:r>
            <a:endParaRPr lang="en-US" altLang="zh-CN" sz="2400" dirty="0" smtClean="0"/>
          </a:p>
          <a:p>
            <a:pPr>
              <a:lnSpc>
                <a:spcPct val="150000"/>
              </a:lnSpc>
              <a:buFont typeface="Wingdings" panose="05000000000000000000" pitchFamily="2" charset="2"/>
              <a:buChar char="n"/>
            </a:pPr>
            <a:r>
              <a:rPr lang="zh-CN" altLang="en-US" sz="2400" dirty="0" smtClean="0"/>
              <a:t>填写验收入库单时，如果资产责任人非申请人本人，该入库单会流转到资产责任人账号，待资产责任人确认后才会提交到所资产管理员处审核</a:t>
            </a:r>
            <a:endParaRPr lang="en-US" altLang="zh-CN" sz="2400" dirty="0" smtClean="0"/>
          </a:p>
          <a:p>
            <a:pPr>
              <a:lnSpc>
                <a:spcPct val="150000"/>
              </a:lnSpc>
              <a:buFont typeface="Wingdings" panose="05000000000000000000" pitchFamily="2" charset="2"/>
              <a:buChar char="n"/>
            </a:pPr>
            <a:r>
              <a:rPr lang="zh-CN" altLang="en-US" sz="2400" dirty="0" smtClean="0"/>
              <a:t>验收入库单若需要修改，可点击撤销（所资产管理员未审核的情况下），修改后再重新提交</a:t>
            </a:r>
            <a:endParaRPr lang="zh-CN" altLang="en-US" sz="2400" dirty="0"/>
          </a:p>
        </p:txBody>
      </p:sp>
    </p:spTree>
    <p:extLst>
      <p:ext uri="{BB962C8B-B14F-4D97-AF65-F5344CB8AC3E}">
        <p14:creationId xmlns:p14="http://schemas.microsoft.com/office/powerpoint/2010/main" val="2065979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5440778"/>
            <a:ext cx="9144000" cy="1417223"/>
          </a:xfrm>
          <a:prstGeom prst="rect">
            <a:avLst/>
          </a:prstGeom>
          <a:solidFill>
            <a:srgbClr val="2073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Rectangle 2"/>
          <p:cNvSpPr>
            <a:spLocks noChangeArrowheads="1"/>
          </p:cNvSpPr>
          <p:nvPr/>
        </p:nvSpPr>
        <p:spPr bwMode="auto">
          <a:xfrm>
            <a:off x="1187450" y="1557338"/>
            <a:ext cx="6753225" cy="4191000"/>
          </a:xfrm>
          <a:prstGeom prst="rect">
            <a:avLst/>
          </a:prstGeom>
          <a:noFill/>
          <a:ln w="9525">
            <a:noFill/>
            <a:miter lim="800000"/>
            <a:headEnd/>
            <a:tailEnd/>
          </a:ln>
          <a:effectLst/>
        </p:spPr>
        <p:txBody>
          <a:bodyPr/>
          <a:lstStyle/>
          <a:p>
            <a:pPr algn="ctr" eaLnBrk="0" hangingPunct="0">
              <a:spcBef>
                <a:spcPct val="40000"/>
              </a:spcBef>
              <a:defRPr/>
            </a:pPr>
            <a:endParaRPr kumimoji="0" lang="zh-TW" sz="6700" dirty="0">
              <a:solidFill>
                <a:srgbClr val="FF0000"/>
              </a:solidFill>
              <a:latin typeface="黑体" pitchFamily="2" charset="-122"/>
              <a:ea typeface="黑体" pitchFamily="2" charset="-122"/>
            </a:endParaRPr>
          </a:p>
          <a:p>
            <a:pPr algn="ctr" eaLnBrk="0" hangingPunct="0">
              <a:spcBef>
                <a:spcPct val="40000"/>
              </a:spcBef>
              <a:defRPr/>
            </a:pPr>
            <a:r>
              <a:rPr kumimoji="0" lang="zh-TW" sz="3700" b="0" dirty="0">
                <a:effectLst>
                  <a:outerShdw blurRad="38100" dist="38100" dir="2700000" algn="tl">
                    <a:srgbClr val="C0C0C0"/>
                  </a:outerShdw>
                </a:effectLst>
                <a:latin typeface="Arial" charset="0"/>
                <a:ea typeface="黑体" pitchFamily="2" charset="-122"/>
              </a:rPr>
              <a:t/>
            </a:r>
            <a:br>
              <a:rPr kumimoji="0" lang="zh-TW" sz="3700" b="0" dirty="0">
                <a:effectLst>
                  <a:outerShdw blurRad="38100" dist="38100" dir="2700000" algn="tl">
                    <a:srgbClr val="C0C0C0"/>
                  </a:outerShdw>
                </a:effectLst>
                <a:latin typeface="Arial" charset="0"/>
                <a:ea typeface="黑体" pitchFamily="2" charset="-122"/>
              </a:rPr>
            </a:br>
            <a:endParaRPr kumimoji="0" lang="zh-TW" sz="3700" b="0" dirty="0">
              <a:effectLst>
                <a:outerShdw blurRad="38100" dist="38100" dir="2700000" algn="tl">
                  <a:srgbClr val="C0C0C0"/>
                </a:outerShdw>
              </a:effectLst>
              <a:latin typeface="Arial" charset="0"/>
              <a:ea typeface="黑体" pitchFamily="2" charset="-122"/>
            </a:endParaRPr>
          </a:p>
          <a:p>
            <a:pPr algn="ctr" eaLnBrk="0" hangingPunct="0">
              <a:spcBef>
                <a:spcPct val="40000"/>
              </a:spcBef>
              <a:defRPr/>
            </a:pPr>
            <a:endParaRPr kumimoji="0" lang="en-US" sz="800" dirty="0">
              <a:effectLst>
                <a:outerShdw blurRad="38100" dist="38100" dir="2700000" algn="tl">
                  <a:srgbClr val="C0C0C0"/>
                </a:outerShdw>
              </a:effectLst>
              <a:latin typeface="Arial" charset="0"/>
              <a:ea typeface="黑体" pitchFamily="2" charset="-122"/>
            </a:endParaRPr>
          </a:p>
          <a:p>
            <a:pPr algn="ctr" eaLnBrk="0" hangingPunct="0">
              <a:spcBef>
                <a:spcPct val="40000"/>
              </a:spcBef>
              <a:defRPr/>
            </a:pPr>
            <a:r>
              <a:rPr kumimoji="0" lang="en-US" sz="2000" dirty="0">
                <a:effectLst>
                  <a:outerShdw blurRad="38100" dist="38100" dir="2700000" algn="tl">
                    <a:srgbClr val="C0C0C0"/>
                  </a:outerShdw>
                </a:effectLst>
                <a:latin typeface="Arial" charset="0"/>
                <a:ea typeface="黑体" pitchFamily="2" charset="-122"/>
              </a:rPr>
              <a:t>            </a:t>
            </a:r>
            <a:br>
              <a:rPr kumimoji="0" lang="en-US" sz="2000" dirty="0">
                <a:effectLst>
                  <a:outerShdw blurRad="38100" dist="38100" dir="2700000" algn="tl">
                    <a:srgbClr val="C0C0C0"/>
                  </a:outerShdw>
                </a:effectLst>
                <a:latin typeface="Arial" charset="0"/>
                <a:ea typeface="黑体" pitchFamily="2" charset="-122"/>
              </a:rPr>
            </a:br>
            <a:r>
              <a:rPr kumimoji="0" lang="en-US" sz="700" dirty="0">
                <a:effectLst>
                  <a:outerShdw blurRad="38100" dist="38100" dir="2700000" algn="tl">
                    <a:srgbClr val="C0C0C0"/>
                  </a:outerShdw>
                </a:effectLst>
                <a:latin typeface="Arial" charset="0"/>
                <a:ea typeface="黑体" pitchFamily="2" charset="-122"/>
              </a:rPr>
              <a:t/>
            </a:r>
            <a:br>
              <a:rPr kumimoji="0" lang="en-US" sz="700" dirty="0">
                <a:effectLst>
                  <a:outerShdw blurRad="38100" dist="38100" dir="2700000" algn="tl">
                    <a:srgbClr val="C0C0C0"/>
                  </a:outerShdw>
                </a:effectLst>
                <a:latin typeface="Arial" charset="0"/>
                <a:ea typeface="黑体" pitchFamily="2" charset="-122"/>
              </a:rPr>
            </a:br>
            <a:r>
              <a:rPr kumimoji="0" lang="en-US" sz="2000" dirty="0">
                <a:effectLst>
                  <a:outerShdw blurRad="38100" dist="38100" dir="2700000" algn="tl">
                    <a:srgbClr val="C0C0C0"/>
                  </a:outerShdw>
                </a:effectLst>
                <a:latin typeface="Arial" charset="0"/>
                <a:ea typeface="黑体" pitchFamily="2" charset="-122"/>
              </a:rPr>
              <a:t> </a:t>
            </a:r>
            <a:r>
              <a:rPr kumimoji="0" lang="en-US" sz="2000" b="0" dirty="0">
                <a:effectLst>
                  <a:outerShdw blurRad="38100" dist="38100" dir="2700000" algn="tl">
                    <a:srgbClr val="C0C0C0"/>
                  </a:outerShdw>
                </a:effectLst>
                <a:latin typeface="Arial" charset="0"/>
                <a:ea typeface="黑体" pitchFamily="2" charset="-122"/>
              </a:rPr>
              <a:t/>
            </a:r>
            <a:br>
              <a:rPr kumimoji="0" lang="en-US" sz="2000" b="0" dirty="0">
                <a:effectLst>
                  <a:outerShdw blurRad="38100" dist="38100" dir="2700000" algn="tl">
                    <a:srgbClr val="C0C0C0"/>
                  </a:outerShdw>
                </a:effectLst>
                <a:latin typeface="Arial" charset="0"/>
                <a:ea typeface="黑体" pitchFamily="2" charset="-122"/>
              </a:rPr>
            </a:br>
            <a:r>
              <a:rPr kumimoji="0" lang="zh-CN" altLang="en-US" sz="2000" b="0" dirty="0">
                <a:effectLst>
                  <a:outerShdw blurRad="38100" dist="38100" dir="2700000" algn="tl">
                    <a:srgbClr val="C0C0C0"/>
                  </a:outerShdw>
                </a:effectLst>
                <a:latin typeface="Arial" charset="0"/>
                <a:ea typeface="黑体" pitchFamily="2" charset="-122"/>
              </a:rPr>
              <a:t>欢迎</a:t>
            </a:r>
            <a:r>
              <a:rPr kumimoji="0" lang="zh-CN" sz="2000" b="0" dirty="0">
                <a:effectLst>
                  <a:outerShdw blurRad="38100" dist="38100" dir="2700000" algn="tl">
                    <a:srgbClr val="C0C0C0"/>
                  </a:outerShdw>
                </a:effectLst>
                <a:latin typeface="Arial" charset="0"/>
                <a:ea typeface="黑体" pitchFamily="2" charset="-122"/>
              </a:rPr>
              <a:t>提出您的宝贵意见！</a:t>
            </a:r>
          </a:p>
          <a:p>
            <a:pPr algn="ctr" eaLnBrk="0" hangingPunct="0">
              <a:spcBef>
                <a:spcPct val="40000"/>
              </a:spcBef>
              <a:defRPr/>
            </a:pPr>
            <a:r>
              <a:rPr kumimoji="0" lang="zh-CN" sz="2000" b="0" dirty="0">
                <a:effectLst>
                  <a:outerShdw blurRad="38100" dist="38100" dir="2700000" algn="tl">
                    <a:srgbClr val="C0C0C0"/>
                  </a:outerShdw>
                </a:effectLst>
                <a:latin typeface="Arial" charset="0"/>
                <a:ea typeface="黑体" pitchFamily="2" charset="-122"/>
              </a:rPr>
              <a:t>                                                                 </a:t>
            </a:r>
            <a:endParaRPr kumimoji="0" lang="zh-CN" sz="800" b="0" dirty="0">
              <a:effectLst>
                <a:outerShdw blurRad="38100" dist="38100" dir="2700000" algn="tl">
                  <a:srgbClr val="C0C0C0"/>
                </a:outerShdw>
              </a:effectLst>
              <a:latin typeface="黑体" pitchFamily="2" charset="-122"/>
              <a:ea typeface="黑体" pitchFamily="2" charset="-122"/>
            </a:endParaRPr>
          </a:p>
        </p:txBody>
      </p:sp>
      <p:pic>
        <p:nvPicPr>
          <p:cNvPr id="17" name="Picture 3" descr="coffee6"/>
          <p:cNvPicPr>
            <a:picLocks noChangeAspect="1" noChangeArrowheads="1"/>
          </p:cNvPicPr>
          <p:nvPr/>
        </p:nvPicPr>
        <p:blipFill>
          <a:blip r:embed="rId2" cstate="print"/>
          <a:srcRect/>
          <a:stretch>
            <a:fillRect/>
          </a:stretch>
        </p:blipFill>
        <p:spPr bwMode="auto">
          <a:xfrm>
            <a:off x="4079875" y="2971800"/>
            <a:ext cx="974725" cy="1371600"/>
          </a:xfrm>
          <a:prstGeom prst="rect">
            <a:avLst/>
          </a:prstGeom>
          <a:noFill/>
          <a:ln w="9525">
            <a:noFill/>
            <a:miter lim="800000"/>
            <a:headEnd/>
            <a:tailEnd/>
          </a:ln>
        </p:spPr>
      </p:pic>
      <p:sp>
        <p:nvSpPr>
          <p:cNvPr id="27" name="Rectangle 5"/>
          <p:cNvSpPr>
            <a:spLocks noChangeArrowheads="1"/>
          </p:cNvSpPr>
          <p:nvPr/>
        </p:nvSpPr>
        <p:spPr bwMode="auto">
          <a:xfrm>
            <a:off x="857250" y="1571625"/>
            <a:ext cx="7777163" cy="1247775"/>
          </a:xfrm>
          <a:prstGeom prst="rect">
            <a:avLst/>
          </a:prstGeom>
          <a:noFill/>
          <a:ln w="9525">
            <a:noFill/>
            <a:miter lim="800000"/>
            <a:headEnd/>
            <a:tailEnd/>
          </a:ln>
        </p:spPr>
        <p:txBody>
          <a:bodyPr lIns="12700" tIns="12700" rIns="12700" bIns="12700"/>
          <a:lstStyle/>
          <a:p>
            <a:pPr algn="ctr" eaLnBrk="0" hangingPunct="0"/>
            <a:r>
              <a:rPr kumimoji="0" lang="zh-CN" altLang="en-US" sz="6700" dirty="0">
                <a:solidFill>
                  <a:srgbClr val="FF0000"/>
                </a:solidFill>
                <a:latin typeface="黑体" pitchFamily="49" charset="-122"/>
                <a:ea typeface="黑体" pitchFamily="49" charset="-122"/>
              </a:rPr>
              <a:t>谢谢</a:t>
            </a:r>
            <a:r>
              <a:rPr kumimoji="0" lang="zh-TW" sz="6700" dirty="0">
                <a:solidFill>
                  <a:srgbClr val="FF0000"/>
                </a:solidFill>
                <a:latin typeface="黑体" pitchFamily="49" charset="-122"/>
                <a:ea typeface="黑体" pitchFamily="49" charset="-122"/>
              </a:rPr>
              <a:t> </a:t>
            </a:r>
            <a:r>
              <a:rPr kumimoji="0" lang="zh-TW" altLang="zh-CN" sz="6700" dirty="0">
                <a:solidFill>
                  <a:srgbClr val="FF0000"/>
                </a:solidFill>
                <a:latin typeface="黑体" pitchFamily="49" charset="-122"/>
                <a:ea typeface="黑体" pitchFamily="49" charset="-122"/>
              </a:rPr>
              <a:t>!</a:t>
            </a:r>
            <a:endParaRPr kumimoji="0" lang="zh-CN" altLang="zh-CN" sz="6700" dirty="0">
              <a:solidFill>
                <a:srgbClr val="FF0000"/>
              </a:solidFill>
              <a:latin typeface="黑体" pitchFamily="49" charset="-122"/>
              <a:ea typeface="黑体" pitchFamily="49" charset="-122"/>
            </a:endParaRPr>
          </a:p>
        </p:txBody>
      </p:sp>
    </p:spTree>
    <p:extLst>
      <p:ext uri="{BB962C8B-B14F-4D97-AF65-F5344CB8AC3E}">
        <p14:creationId xmlns:p14="http://schemas.microsoft.com/office/powerpoint/2010/main" val="3462940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A1595B7A-F0A0-47FA-A676-7837C5D17535}"/>
              </a:ext>
            </a:extLst>
          </p:cNvPr>
          <p:cNvSpPr/>
          <p:nvPr/>
        </p:nvSpPr>
        <p:spPr>
          <a:xfrm>
            <a:off x="0" y="798513"/>
            <a:ext cx="9144000" cy="5229225"/>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txBody>
          <a:bodyPr anchor="ctr"/>
          <a:lstStyle/>
          <a:p>
            <a:pPr algn="ctr" eaLnBrk="1" fontAlgn="auto" hangingPunct="1">
              <a:spcBef>
                <a:spcPts val="0"/>
              </a:spcBef>
              <a:spcAft>
                <a:spcPts val="0"/>
              </a:spcAft>
              <a:defRPr/>
            </a:pPr>
            <a:endParaRPr kumimoji="0" lang="zh-CN" altLang="en-US" sz="1200" b="0" kern="0">
              <a:solidFill>
                <a:sysClr val="window" lastClr="FFFFFF"/>
              </a:solidFill>
              <a:latin typeface="Arial"/>
              <a:ea typeface="微软雅黑"/>
            </a:endParaRPr>
          </a:p>
        </p:txBody>
      </p:sp>
      <p:sp>
        <p:nvSpPr>
          <p:cNvPr id="5" name="矩形 4">
            <a:extLst>
              <a:ext uri="{FF2B5EF4-FFF2-40B4-BE49-F238E27FC236}">
                <a16:creationId xmlns="" xmlns:a16="http://schemas.microsoft.com/office/drawing/2014/main" id="{2E304ECC-02F6-4DA0-9383-376F7EA44A19}"/>
              </a:ext>
            </a:extLst>
          </p:cNvPr>
          <p:cNvSpPr/>
          <p:nvPr/>
        </p:nvSpPr>
        <p:spPr>
          <a:xfrm>
            <a:off x="5002213" y="798513"/>
            <a:ext cx="4141787" cy="5229225"/>
          </a:xfrm>
          <a:prstGeom prst="rect">
            <a:avLst/>
          </a:prstGeom>
          <a:solidFill>
            <a:srgbClr val="1F84BE"/>
          </a:solidFill>
          <a:ln w="6350" cap="flat" cmpd="sng" algn="ctr">
            <a:noFill/>
            <a:prstDash val="solid"/>
            <a:miter lim="800000"/>
          </a:ln>
          <a:effectLst/>
        </p:spPr>
        <p:txBody>
          <a:bodyPr anchor="ctr"/>
          <a:lstStyle/>
          <a:p>
            <a:pPr algn="ctr" eaLnBrk="1" fontAlgn="auto" hangingPunct="1">
              <a:lnSpc>
                <a:spcPct val="90000"/>
              </a:lnSpc>
              <a:spcBef>
                <a:spcPts val="0"/>
              </a:spcBef>
              <a:spcAft>
                <a:spcPts val="0"/>
              </a:spcAft>
              <a:defRPr/>
            </a:pPr>
            <a:endParaRPr lang="zh-CN" altLang="en-US" sz="9800" kern="0" dirty="0">
              <a:solidFill>
                <a:sysClr val="window" lastClr="FFFFFF"/>
              </a:solidFill>
              <a:latin typeface="Arial"/>
              <a:ea typeface="微软雅黑"/>
            </a:endParaRPr>
          </a:p>
        </p:txBody>
      </p:sp>
      <p:sp>
        <p:nvSpPr>
          <p:cNvPr id="6" name="剪去单角的矩形 19">
            <a:extLst>
              <a:ext uri="{FF2B5EF4-FFF2-40B4-BE49-F238E27FC236}">
                <a16:creationId xmlns="" xmlns:a16="http://schemas.microsoft.com/office/drawing/2014/main" id="{CC9E9798-C0EB-45E0-BC2C-DB74D4A4FBB8}"/>
              </a:ext>
            </a:extLst>
          </p:cNvPr>
          <p:cNvSpPr/>
          <p:nvPr/>
        </p:nvSpPr>
        <p:spPr>
          <a:xfrm flipH="1" flipV="1">
            <a:off x="4629150" y="1268412"/>
            <a:ext cx="4514850" cy="1220787"/>
          </a:xfrm>
          <a:prstGeom prst="snip1Rect">
            <a:avLst>
              <a:gd name="adj" fmla="val 26757"/>
            </a:avLst>
          </a:prstGeom>
          <a:solidFill>
            <a:srgbClr val="09425E"/>
          </a:solidFill>
          <a:ln w="635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200" b="0" kern="0">
              <a:solidFill>
                <a:sysClr val="window" lastClr="FFFFFF"/>
              </a:solidFill>
              <a:latin typeface="Arial"/>
              <a:ea typeface="微软雅黑"/>
            </a:endParaRPr>
          </a:p>
        </p:txBody>
      </p:sp>
      <p:sp>
        <p:nvSpPr>
          <p:cNvPr id="7" name="直角三角形 6">
            <a:extLst>
              <a:ext uri="{FF2B5EF4-FFF2-40B4-BE49-F238E27FC236}">
                <a16:creationId xmlns="" xmlns:a16="http://schemas.microsoft.com/office/drawing/2014/main" id="{039FCBBD-EBDC-4145-A9CD-AAD575D09E87}"/>
              </a:ext>
            </a:extLst>
          </p:cNvPr>
          <p:cNvSpPr/>
          <p:nvPr/>
        </p:nvSpPr>
        <p:spPr>
          <a:xfrm flipH="1" flipV="1">
            <a:off x="4618038" y="2154238"/>
            <a:ext cx="347662" cy="346075"/>
          </a:xfrm>
          <a:prstGeom prst="rtTriangle">
            <a:avLst/>
          </a:prstGeom>
          <a:solidFill>
            <a:sysClr val="window" lastClr="FFFFFF"/>
          </a:solidFill>
          <a:ln w="635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200" b="0" kern="0">
              <a:solidFill>
                <a:sysClr val="window" lastClr="FFFFFF"/>
              </a:solidFill>
              <a:latin typeface="Arial"/>
              <a:ea typeface="微软雅黑"/>
            </a:endParaRPr>
          </a:p>
        </p:txBody>
      </p:sp>
      <p:sp>
        <p:nvSpPr>
          <p:cNvPr id="8" name="矩形 7">
            <a:extLst>
              <a:ext uri="{FF2B5EF4-FFF2-40B4-BE49-F238E27FC236}">
                <a16:creationId xmlns="" xmlns:a16="http://schemas.microsoft.com/office/drawing/2014/main" id="{3A99D6DA-205F-431E-B878-4C3788FB2F53}"/>
              </a:ext>
            </a:extLst>
          </p:cNvPr>
          <p:cNvSpPr/>
          <p:nvPr/>
        </p:nvSpPr>
        <p:spPr>
          <a:xfrm>
            <a:off x="7221538" y="1884363"/>
            <a:ext cx="1004887" cy="585787"/>
          </a:xfrm>
          <a:prstGeom prst="rect">
            <a:avLst/>
          </a:prstGeom>
          <a:effectLst/>
        </p:spPr>
        <p:txBody>
          <a:bodyPr wrap="none">
            <a:spAutoFit/>
          </a:bodyPr>
          <a:lstStyle/>
          <a:p>
            <a:pPr algn="r" eaLnBrk="1" fontAlgn="auto" hangingPunct="1">
              <a:spcBef>
                <a:spcPts val="0"/>
              </a:spcBef>
              <a:spcAft>
                <a:spcPts val="0"/>
              </a:spcAft>
              <a:defRPr/>
            </a:pPr>
            <a:r>
              <a:rPr kumimoji="0" lang="zh-CN" altLang="en-US" sz="3200" b="0" kern="0" dirty="0">
                <a:solidFill>
                  <a:sysClr val="window" lastClr="FFFFFF"/>
                </a:solidFill>
                <a:ea typeface="微软雅黑" panose="020B0503020204020204" pitchFamily="34" charset="-122"/>
              </a:rPr>
              <a:t>目录</a:t>
            </a:r>
          </a:p>
        </p:txBody>
      </p:sp>
      <p:sp>
        <p:nvSpPr>
          <p:cNvPr id="9" name="矩形 8">
            <a:extLst>
              <a:ext uri="{FF2B5EF4-FFF2-40B4-BE49-F238E27FC236}">
                <a16:creationId xmlns="" xmlns:a16="http://schemas.microsoft.com/office/drawing/2014/main" id="{7C50D0D4-887F-4380-8B9D-2788332C73F1}"/>
              </a:ext>
            </a:extLst>
          </p:cNvPr>
          <p:cNvSpPr/>
          <p:nvPr/>
        </p:nvSpPr>
        <p:spPr>
          <a:xfrm>
            <a:off x="5624513" y="1436688"/>
            <a:ext cx="2601912" cy="584200"/>
          </a:xfrm>
          <a:prstGeom prst="rect">
            <a:avLst/>
          </a:prstGeom>
          <a:effectLst/>
        </p:spPr>
        <p:txBody>
          <a:bodyPr wrap="none">
            <a:spAutoFit/>
          </a:bodyPr>
          <a:lstStyle/>
          <a:p>
            <a:pPr algn="r" eaLnBrk="1" fontAlgn="auto" hangingPunct="1">
              <a:spcBef>
                <a:spcPts val="0"/>
              </a:spcBef>
              <a:spcAft>
                <a:spcPts val="0"/>
              </a:spcAft>
              <a:defRPr/>
            </a:pPr>
            <a:r>
              <a:rPr kumimoji="0" lang="en-US" altLang="zh-CN" sz="3200" b="0" kern="0" dirty="0">
                <a:solidFill>
                  <a:sysClr val="window" lastClr="FFFFFF"/>
                </a:solidFill>
                <a:latin typeface="Agency FB" panose="020B0503020202020204" pitchFamily="34" charset="0"/>
                <a:ea typeface="微软雅黑" panose="020B0503020204020204" pitchFamily="34" charset="-122"/>
                <a:cs typeface="Arial" panose="020B0604020202020204" pitchFamily="34" charset="0"/>
              </a:rPr>
              <a:t>DIRECTORY</a:t>
            </a:r>
            <a:endParaRPr kumimoji="0" lang="zh-CN" altLang="en-US" sz="3200" b="0" kern="0" dirty="0">
              <a:solidFill>
                <a:sysClr val="window" lastClr="FFFFFF"/>
              </a:solidFill>
              <a:latin typeface="Agency FB" panose="020B0503020202020204" pitchFamily="34" charset="0"/>
              <a:ea typeface="微软雅黑" panose="020B0503020204020204" pitchFamily="34" charset="-122"/>
              <a:cs typeface="Arial" panose="020B0604020202020204" pitchFamily="34" charset="0"/>
            </a:endParaRPr>
          </a:p>
        </p:txBody>
      </p:sp>
      <p:sp>
        <p:nvSpPr>
          <p:cNvPr id="10" name="矩形 259">
            <a:extLst>
              <a:ext uri="{FF2B5EF4-FFF2-40B4-BE49-F238E27FC236}">
                <a16:creationId xmlns="" xmlns:a16="http://schemas.microsoft.com/office/drawing/2014/main" id="{BFA27A91-4E26-4CD1-A27B-282F75D47576}"/>
              </a:ext>
            </a:extLst>
          </p:cNvPr>
          <p:cNvSpPr>
            <a:spLocks noChangeArrowheads="1"/>
          </p:cNvSpPr>
          <p:nvPr/>
        </p:nvSpPr>
        <p:spPr bwMode="auto">
          <a:xfrm>
            <a:off x="6262688" y="3257550"/>
            <a:ext cx="2486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Font typeface="Arial" panose="020B0604020202020204" pitchFamily="34" charset="0"/>
              <a:buNone/>
              <a:defRPr/>
            </a:pPr>
            <a:r>
              <a:rPr lang="zh-CN" altLang="en-US" sz="1800" kern="0" dirty="0">
                <a:solidFill>
                  <a:sysClr val="window" lastClr="FFFFFF"/>
                </a:solidFill>
                <a:latin typeface="Arial" panose="020B0604020202020204" pitchFamily="34" charset="0"/>
                <a:cs typeface="+mn-ea"/>
                <a:sym typeface="+mn-lt"/>
              </a:rPr>
              <a:t>系统总体介绍</a:t>
            </a:r>
          </a:p>
        </p:txBody>
      </p:sp>
      <p:sp>
        <p:nvSpPr>
          <p:cNvPr id="11" name="矩形 259">
            <a:extLst>
              <a:ext uri="{FF2B5EF4-FFF2-40B4-BE49-F238E27FC236}">
                <a16:creationId xmlns="" xmlns:a16="http://schemas.microsoft.com/office/drawing/2014/main" id="{A943EFBE-D373-4846-B440-FE5BEBE278AB}"/>
              </a:ext>
            </a:extLst>
          </p:cNvPr>
          <p:cNvSpPr>
            <a:spLocks noChangeArrowheads="1"/>
          </p:cNvSpPr>
          <p:nvPr/>
        </p:nvSpPr>
        <p:spPr bwMode="auto">
          <a:xfrm>
            <a:off x="5789613" y="3213100"/>
            <a:ext cx="60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spcAft>
                <a:spcPts val="0"/>
              </a:spcAft>
              <a:buFont typeface="Arial" panose="020B0604020202020204" pitchFamily="34" charset="0"/>
              <a:buNone/>
              <a:defRPr/>
            </a:pPr>
            <a:r>
              <a:rPr kumimoji="0" lang="en-US" altLang="zh-CN" sz="2400" b="0" kern="0" dirty="0">
                <a:solidFill>
                  <a:sysClr val="window" lastClr="FFFFFF"/>
                </a:solidFill>
                <a:latin typeface="Agency FB" panose="020B0503020202020204" pitchFamily="34" charset="0"/>
                <a:cs typeface="+mn-ea"/>
                <a:sym typeface="+mn-lt"/>
              </a:rPr>
              <a:t>01</a:t>
            </a:r>
            <a:endParaRPr kumimoji="0" lang="zh-CN" altLang="en-US" sz="2400" b="0" kern="0" cap="all" dirty="0">
              <a:solidFill>
                <a:sysClr val="window" lastClr="FFFFFF"/>
              </a:solidFill>
              <a:latin typeface="Agency FB" panose="020B0503020202020204" pitchFamily="34" charset="0"/>
              <a:cs typeface="Arial" panose="020B0604020202020204" pitchFamily="34" charset="0"/>
            </a:endParaRPr>
          </a:p>
        </p:txBody>
      </p:sp>
      <p:sp>
        <p:nvSpPr>
          <p:cNvPr id="12" name="矩形 259">
            <a:extLst>
              <a:ext uri="{FF2B5EF4-FFF2-40B4-BE49-F238E27FC236}">
                <a16:creationId xmlns="" xmlns:a16="http://schemas.microsoft.com/office/drawing/2014/main" id="{1C242131-204D-438F-A4FF-61878590FA0E}"/>
              </a:ext>
            </a:extLst>
          </p:cNvPr>
          <p:cNvSpPr>
            <a:spLocks noChangeArrowheads="1"/>
          </p:cNvSpPr>
          <p:nvPr/>
        </p:nvSpPr>
        <p:spPr bwMode="auto">
          <a:xfrm>
            <a:off x="6262688" y="3937000"/>
            <a:ext cx="2701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defRPr/>
            </a:pPr>
            <a:r>
              <a:rPr lang="zh-CN" altLang="en-US" sz="1800" kern="0" dirty="0">
                <a:solidFill>
                  <a:srgbClr val="FF0000"/>
                </a:solidFill>
                <a:latin typeface="Arial" panose="020B0604020202020204" pitchFamily="34" charset="0"/>
                <a:cs typeface="+mn-ea"/>
                <a:sym typeface="+mn-lt"/>
              </a:rPr>
              <a:t>系统功能介绍</a:t>
            </a:r>
          </a:p>
        </p:txBody>
      </p:sp>
      <p:sp>
        <p:nvSpPr>
          <p:cNvPr id="13" name="矩形 259">
            <a:extLst>
              <a:ext uri="{FF2B5EF4-FFF2-40B4-BE49-F238E27FC236}">
                <a16:creationId xmlns="" xmlns:a16="http://schemas.microsoft.com/office/drawing/2014/main" id="{60AFA259-5B3C-40C6-8111-D83CEE078EBA}"/>
              </a:ext>
            </a:extLst>
          </p:cNvPr>
          <p:cNvSpPr>
            <a:spLocks noChangeArrowheads="1"/>
          </p:cNvSpPr>
          <p:nvPr/>
        </p:nvSpPr>
        <p:spPr bwMode="auto">
          <a:xfrm>
            <a:off x="5789613" y="3892550"/>
            <a:ext cx="60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spcAft>
                <a:spcPts val="0"/>
              </a:spcAft>
              <a:buFont typeface="Arial" panose="020B0604020202020204" pitchFamily="34" charset="0"/>
              <a:buNone/>
              <a:defRPr/>
            </a:pPr>
            <a:r>
              <a:rPr kumimoji="0" lang="en-US" altLang="zh-CN" sz="2400" b="0" kern="0" dirty="0">
                <a:solidFill>
                  <a:sysClr val="window" lastClr="FFFFFF"/>
                </a:solidFill>
                <a:latin typeface="Agency FB" panose="020B0503020202020204" pitchFamily="34" charset="0"/>
                <a:cs typeface="+mn-ea"/>
                <a:sym typeface="+mn-lt"/>
              </a:rPr>
              <a:t>02</a:t>
            </a:r>
            <a:endParaRPr kumimoji="0" lang="zh-CN" altLang="en-US" sz="2400" b="0" kern="0" cap="all" dirty="0">
              <a:solidFill>
                <a:sysClr val="window" lastClr="FFFFFF"/>
              </a:solidFill>
              <a:latin typeface="Agency FB" panose="020B0503020202020204" pitchFamily="34" charset="0"/>
              <a:cs typeface="Arial" panose="020B0604020202020204" pitchFamily="34" charset="0"/>
            </a:endParaRPr>
          </a:p>
        </p:txBody>
      </p:sp>
      <p:sp>
        <p:nvSpPr>
          <p:cNvPr id="14" name="矩形 259">
            <a:extLst>
              <a:ext uri="{FF2B5EF4-FFF2-40B4-BE49-F238E27FC236}">
                <a16:creationId xmlns="" xmlns:a16="http://schemas.microsoft.com/office/drawing/2014/main" id="{DDCC03A9-9DF8-4F7C-B345-82AF1BD4CA9D}"/>
              </a:ext>
            </a:extLst>
          </p:cNvPr>
          <p:cNvSpPr>
            <a:spLocks noChangeArrowheads="1"/>
          </p:cNvSpPr>
          <p:nvPr/>
        </p:nvSpPr>
        <p:spPr bwMode="auto">
          <a:xfrm>
            <a:off x="6262688" y="4625346"/>
            <a:ext cx="2701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defRPr/>
            </a:pPr>
            <a:r>
              <a:rPr lang="zh-CN" altLang="en-US" sz="1800" kern="0" dirty="0">
                <a:solidFill>
                  <a:sysClr val="window" lastClr="FFFFFF"/>
                </a:solidFill>
                <a:latin typeface="Arial" panose="020B0604020202020204" pitchFamily="34" charset="0"/>
                <a:cs typeface="+mn-ea"/>
                <a:sym typeface="+mn-lt"/>
              </a:rPr>
              <a:t>标准业务处理说明</a:t>
            </a:r>
          </a:p>
        </p:txBody>
      </p:sp>
      <p:sp>
        <p:nvSpPr>
          <p:cNvPr id="15" name="矩形 259">
            <a:extLst>
              <a:ext uri="{FF2B5EF4-FFF2-40B4-BE49-F238E27FC236}">
                <a16:creationId xmlns="" xmlns:a16="http://schemas.microsoft.com/office/drawing/2014/main" id="{574BBFB9-3205-4B83-8FBB-EF86C728584A}"/>
              </a:ext>
            </a:extLst>
          </p:cNvPr>
          <p:cNvSpPr>
            <a:spLocks noChangeArrowheads="1"/>
          </p:cNvSpPr>
          <p:nvPr/>
        </p:nvSpPr>
        <p:spPr bwMode="auto">
          <a:xfrm>
            <a:off x="5789613" y="4580896"/>
            <a:ext cx="60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spcAft>
                <a:spcPts val="0"/>
              </a:spcAft>
              <a:buFont typeface="Arial" panose="020B0604020202020204" pitchFamily="34" charset="0"/>
              <a:buNone/>
              <a:defRPr/>
            </a:pPr>
            <a:r>
              <a:rPr kumimoji="0" lang="en-US" altLang="zh-CN" sz="2400" b="0" kern="0" dirty="0">
                <a:solidFill>
                  <a:sysClr val="window" lastClr="FFFFFF"/>
                </a:solidFill>
                <a:latin typeface="Agency FB" panose="020B0503020202020204" pitchFamily="34" charset="0"/>
                <a:cs typeface="+mn-ea"/>
                <a:sym typeface="+mn-lt"/>
              </a:rPr>
              <a:t>03</a:t>
            </a:r>
            <a:endParaRPr kumimoji="0" lang="zh-CN" altLang="en-US" sz="2400" b="0" kern="0" cap="all" dirty="0">
              <a:solidFill>
                <a:sysClr val="window" lastClr="FFFFFF"/>
              </a:solidFill>
              <a:latin typeface="Agency FB" panose="020B0503020202020204" pitchFamily="34" charset="0"/>
              <a:cs typeface="Arial" panose="020B0604020202020204" pitchFamily="34" charset="0"/>
            </a:endParaRPr>
          </a:p>
        </p:txBody>
      </p:sp>
    </p:spTree>
    <p:extLst>
      <p:ext uri="{BB962C8B-B14F-4D97-AF65-F5344CB8AC3E}">
        <p14:creationId xmlns:p14="http://schemas.microsoft.com/office/powerpoint/2010/main" val="275849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1000" fill="hold"/>
                                        <p:tgtEl>
                                          <p:spTgt spid="12"/>
                                        </p:tgtEl>
                                        <p:attrNameLst>
                                          <p:attrName>fillcolor</p:attrName>
                                        </p:attrNameLst>
                                      </p:cBhvr>
                                      <p:to>
                                        <a:schemeClr val="accent2"/>
                                      </p:to>
                                    </p:animClr>
                                    <p:set>
                                      <p:cBhvr>
                                        <p:cTn id="7" dur="1000" fill="hold"/>
                                        <p:tgtEl>
                                          <p:spTgt spid="12"/>
                                        </p:tgtEl>
                                        <p:attrNameLst>
                                          <p:attrName>fill.type</p:attrName>
                                        </p:attrNameLst>
                                      </p:cBhvr>
                                      <p:to>
                                        <p:strVal val="solid"/>
                                      </p:to>
                                    </p:set>
                                    <p:set>
                                      <p:cBhvr>
                                        <p:cTn id="8" dur="1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9C909BA-C766-4E50-8554-B04875DCE64E}"/>
              </a:ext>
            </a:extLst>
          </p:cNvPr>
          <p:cNvSpPr>
            <a:spLocks noGrp="1"/>
          </p:cNvSpPr>
          <p:nvPr>
            <p:ph type="title"/>
          </p:nvPr>
        </p:nvSpPr>
        <p:spPr/>
        <p:txBody>
          <a:bodyPr vert="horz" lIns="91440" tIns="45720" rIns="91440" bIns="45720" rtlCol="0" anchor="ctr">
            <a:normAutofit/>
          </a:bodyPr>
          <a:lstStyle/>
          <a:p>
            <a:r>
              <a:rPr lang="zh-CN" altLang="en-US" sz="2000" dirty="0"/>
              <a:t>系统菜单概览</a:t>
            </a:r>
          </a:p>
        </p:txBody>
      </p:sp>
      <p:pic>
        <p:nvPicPr>
          <p:cNvPr id="4" name="图片 3">
            <a:extLst>
              <a:ext uri="{FF2B5EF4-FFF2-40B4-BE49-F238E27FC236}">
                <a16:creationId xmlns="" xmlns:a16="http://schemas.microsoft.com/office/drawing/2014/main" id="{1B661DAD-A845-4FE9-A8CA-CB9E190295D9}"/>
              </a:ext>
            </a:extLst>
          </p:cNvPr>
          <p:cNvPicPr>
            <a:picLocks noChangeAspect="1"/>
          </p:cNvPicPr>
          <p:nvPr/>
        </p:nvPicPr>
        <p:blipFill>
          <a:blip r:embed="rId2"/>
          <a:stretch>
            <a:fillRect/>
          </a:stretch>
        </p:blipFill>
        <p:spPr>
          <a:xfrm>
            <a:off x="404812" y="1052736"/>
            <a:ext cx="8334375" cy="5229225"/>
          </a:xfrm>
          <a:prstGeom prst="rect">
            <a:avLst/>
          </a:prstGeom>
        </p:spPr>
      </p:pic>
    </p:spTree>
    <p:extLst>
      <p:ext uri="{BB962C8B-B14F-4D97-AF65-F5344CB8AC3E}">
        <p14:creationId xmlns:p14="http://schemas.microsoft.com/office/powerpoint/2010/main" val="2841860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B2B78CB-12DE-402E-8D38-24D504F7B90C}"/>
              </a:ext>
            </a:extLst>
          </p:cNvPr>
          <p:cNvSpPr>
            <a:spLocks noGrp="1"/>
          </p:cNvSpPr>
          <p:nvPr>
            <p:ph type="title"/>
          </p:nvPr>
        </p:nvSpPr>
        <p:spPr/>
        <p:txBody>
          <a:bodyPr/>
          <a:lstStyle/>
          <a:p>
            <a:r>
              <a:rPr lang="zh-CN" altLang="en-US" dirty="0"/>
              <a:t>科研人员功能菜单</a:t>
            </a:r>
          </a:p>
        </p:txBody>
      </p:sp>
      <p:sp>
        <p:nvSpPr>
          <p:cNvPr id="5" name="内容占位符 2">
            <a:extLst>
              <a:ext uri="{FF2B5EF4-FFF2-40B4-BE49-F238E27FC236}">
                <a16:creationId xmlns="" xmlns:a16="http://schemas.microsoft.com/office/drawing/2014/main" id="{A680C446-CCCA-4D28-B947-F06478C8DD1A}"/>
              </a:ext>
            </a:extLst>
          </p:cNvPr>
          <p:cNvSpPr>
            <a:spLocks noGrp="1"/>
          </p:cNvSpPr>
          <p:nvPr>
            <p:ph idx="1"/>
          </p:nvPr>
        </p:nvSpPr>
        <p:spPr>
          <a:xfrm>
            <a:off x="536053" y="3849266"/>
            <a:ext cx="8133348" cy="2376264"/>
          </a:xfrm>
        </p:spPr>
        <p:txBody>
          <a:bodyPr>
            <a:normAutofit/>
          </a:bodyPr>
          <a:lstStyle/>
          <a:p>
            <a:pPr>
              <a:lnSpc>
                <a:spcPct val="150000"/>
              </a:lnSpc>
              <a:buFont typeface="Wingdings" panose="05000000000000000000" pitchFamily="2" charset="2"/>
              <a:buChar char="n"/>
            </a:pPr>
            <a:r>
              <a:rPr lang="zh-CN" altLang="en-US" dirty="0"/>
              <a:t>标准设置中，科研人员具有资产和耗材管理日常业务中可能用到的业务申请和查询权限。例如</a:t>
            </a:r>
            <a:r>
              <a:rPr lang="zh-CN" altLang="en-US" dirty="0" smtClean="0"/>
              <a:t>，</a:t>
            </a:r>
            <a:r>
              <a:rPr lang="zh-CN" altLang="en-US" dirty="0"/>
              <a:t>验收</a:t>
            </a:r>
            <a:r>
              <a:rPr lang="zh-CN" altLang="en-US" dirty="0" smtClean="0"/>
              <a:t>入库</a:t>
            </a:r>
            <a:r>
              <a:rPr lang="zh-CN" altLang="en-US" dirty="0"/>
              <a:t>申请、资产移交申请、我的资产或耗材查询等功能</a:t>
            </a:r>
            <a:r>
              <a:rPr lang="zh-CN" altLang="en-US" dirty="0" smtClean="0"/>
              <a:t>。</a:t>
            </a:r>
            <a:endParaRPr lang="en-US" altLang="zh-CN" dirty="0"/>
          </a:p>
        </p:txBody>
      </p:sp>
      <p:pic>
        <p:nvPicPr>
          <p:cNvPr id="4" name="图片 3">
            <a:extLst>
              <a:ext uri="{FF2B5EF4-FFF2-40B4-BE49-F238E27FC236}">
                <a16:creationId xmlns="" xmlns:a16="http://schemas.microsoft.com/office/drawing/2014/main" id="{C1FB0AA5-B077-4D52-91BF-0080677D0BF5}"/>
              </a:ext>
            </a:extLst>
          </p:cNvPr>
          <p:cNvPicPr>
            <a:picLocks noChangeAspect="1"/>
          </p:cNvPicPr>
          <p:nvPr/>
        </p:nvPicPr>
        <p:blipFill>
          <a:blip r:embed="rId2"/>
          <a:stretch>
            <a:fillRect/>
          </a:stretch>
        </p:blipFill>
        <p:spPr>
          <a:xfrm>
            <a:off x="876300" y="1317133"/>
            <a:ext cx="7391400" cy="2076450"/>
          </a:xfrm>
          <a:prstGeom prst="rect">
            <a:avLst/>
          </a:prstGeom>
          <a:ln>
            <a:solidFill>
              <a:schemeClr val="bg1">
                <a:lumMod val="65000"/>
              </a:schemeClr>
            </a:solidFill>
          </a:ln>
        </p:spPr>
      </p:pic>
    </p:spTree>
    <p:extLst>
      <p:ext uri="{BB962C8B-B14F-4D97-AF65-F5344CB8AC3E}">
        <p14:creationId xmlns:p14="http://schemas.microsoft.com/office/powerpoint/2010/main" val="3120225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 xmlns:a16="http://schemas.microsoft.com/office/drawing/2014/main" id="{76C80EFD-F660-43BF-ABD1-AE64B55E91C8}"/>
              </a:ext>
            </a:extLst>
          </p:cNvPr>
          <p:cNvSpPr>
            <a:spLocks noGrp="1"/>
          </p:cNvSpPr>
          <p:nvPr>
            <p:ph type="title"/>
          </p:nvPr>
        </p:nvSpPr>
        <p:spPr/>
        <p:txBody>
          <a:bodyPr/>
          <a:lstStyle/>
          <a:p>
            <a:r>
              <a:rPr lang="zh-CN" altLang="en-US" dirty="0"/>
              <a:t>单位或</a:t>
            </a:r>
            <a:r>
              <a:rPr lang="zh-CN" altLang="en-US" dirty="0" smtClean="0"/>
              <a:t>部门</a:t>
            </a:r>
            <a:r>
              <a:rPr lang="zh-CN" altLang="en-US" dirty="0"/>
              <a:t>负责人</a:t>
            </a:r>
            <a:r>
              <a:rPr lang="zh-CN" altLang="en-US" dirty="0" smtClean="0"/>
              <a:t>功能</a:t>
            </a:r>
            <a:r>
              <a:rPr lang="zh-CN" altLang="en-US" dirty="0"/>
              <a:t>菜单</a:t>
            </a:r>
          </a:p>
        </p:txBody>
      </p:sp>
      <p:sp>
        <p:nvSpPr>
          <p:cNvPr id="3" name="内容占位符 2">
            <a:extLst>
              <a:ext uri="{FF2B5EF4-FFF2-40B4-BE49-F238E27FC236}">
                <a16:creationId xmlns="" xmlns:a16="http://schemas.microsoft.com/office/drawing/2014/main" id="{2D15F085-E96E-4F3C-9E14-E4363F5CDB38}"/>
              </a:ext>
            </a:extLst>
          </p:cNvPr>
          <p:cNvSpPr>
            <a:spLocks noGrp="1"/>
          </p:cNvSpPr>
          <p:nvPr>
            <p:ph idx="1"/>
          </p:nvPr>
        </p:nvSpPr>
        <p:spPr>
          <a:xfrm>
            <a:off x="505326" y="3933056"/>
            <a:ext cx="8133348" cy="2448272"/>
          </a:xfrm>
        </p:spPr>
        <p:txBody>
          <a:bodyPr>
            <a:normAutofit/>
          </a:bodyPr>
          <a:lstStyle/>
          <a:p>
            <a:pPr>
              <a:lnSpc>
                <a:spcPct val="150000"/>
              </a:lnSpc>
              <a:buFont typeface="Wingdings" panose="05000000000000000000" pitchFamily="2" charset="2"/>
              <a:buChar char="n"/>
            </a:pPr>
            <a:r>
              <a:rPr lang="zh-CN" altLang="en-US" dirty="0" smtClean="0"/>
              <a:t>可根据实际业务需要，找系统管理员调整</a:t>
            </a:r>
            <a:r>
              <a:rPr lang="zh-CN" altLang="en-US" dirty="0"/>
              <a:t>科研人员功能菜单。</a:t>
            </a:r>
          </a:p>
        </p:txBody>
      </p:sp>
      <p:pic>
        <p:nvPicPr>
          <p:cNvPr id="4" name="图片 3">
            <a:extLst>
              <a:ext uri="{FF2B5EF4-FFF2-40B4-BE49-F238E27FC236}">
                <a16:creationId xmlns="" xmlns:a16="http://schemas.microsoft.com/office/drawing/2014/main" id="{76E6776C-2CF6-443A-809B-4637A91FEE5E}"/>
              </a:ext>
            </a:extLst>
          </p:cNvPr>
          <p:cNvPicPr>
            <a:picLocks noChangeAspect="1"/>
          </p:cNvPicPr>
          <p:nvPr/>
        </p:nvPicPr>
        <p:blipFill>
          <a:blip r:embed="rId2"/>
          <a:stretch>
            <a:fillRect/>
          </a:stretch>
        </p:blipFill>
        <p:spPr>
          <a:xfrm>
            <a:off x="762000" y="1457073"/>
            <a:ext cx="7620000" cy="1952625"/>
          </a:xfrm>
          <a:prstGeom prst="rect">
            <a:avLst/>
          </a:prstGeom>
          <a:ln>
            <a:solidFill>
              <a:schemeClr val="bg1">
                <a:lumMod val="65000"/>
              </a:schemeClr>
            </a:solidFill>
          </a:ln>
        </p:spPr>
      </p:pic>
    </p:spTree>
    <p:extLst>
      <p:ext uri="{BB962C8B-B14F-4D97-AF65-F5344CB8AC3E}">
        <p14:creationId xmlns:p14="http://schemas.microsoft.com/office/powerpoint/2010/main" val="2528134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A1595B7A-F0A0-47FA-A676-7837C5D17535}"/>
              </a:ext>
            </a:extLst>
          </p:cNvPr>
          <p:cNvSpPr/>
          <p:nvPr/>
        </p:nvSpPr>
        <p:spPr>
          <a:xfrm>
            <a:off x="0" y="798513"/>
            <a:ext cx="9144000" cy="5229225"/>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txBody>
          <a:bodyPr anchor="ctr"/>
          <a:lstStyle/>
          <a:p>
            <a:pPr algn="ctr" eaLnBrk="1" fontAlgn="auto" hangingPunct="1">
              <a:spcBef>
                <a:spcPts val="0"/>
              </a:spcBef>
              <a:spcAft>
                <a:spcPts val="0"/>
              </a:spcAft>
              <a:defRPr/>
            </a:pPr>
            <a:endParaRPr kumimoji="0" lang="zh-CN" altLang="en-US" sz="1200" b="0" kern="0">
              <a:solidFill>
                <a:sysClr val="window" lastClr="FFFFFF"/>
              </a:solidFill>
              <a:latin typeface="Arial"/>
              <a:ea typeface="微软雅黑"/>
            </a:endParaRPr>
          </a:p>
        </p:txBody>
      </p:sp>
      <p:sp>
        <p:nvSpPr>
          <p:cNvPr id="5" name="矩形 4">
            <a:extLst>
              <a:ext uri="{FF2B5EF4-FFF2-40B4-BE49-F238E27FC236}">
                <a16:creationId xmlns="" xmlns:a16="http://schemas.microsoft.com/office/drawing/2014/main" id="{2E304ECC-02F6-4DA0-9383-376F7EA44A19}"/>
              </a:ext>
            </a:extLst>
          </p:cNvPr>
          <p:cNvSpPr/>
          <p:nvPr/>
        </p:nvSpPr>
        <p:spPr>
          <a:xfrm>
            <a:off x="5002213" y="798513"/>
            <a:ext cx="4141787" cy="5229225"/>
          </a:xfrm>
          <a:prstGeom prst="rect">
            <a:avLst/>
          </a:prstGeom>
          <a:solidFill>
            <a:srgbClr val="1F84BE"/>
          </a:solidFill>
          <a:ln w="6350" cap="flat" cmpd="sng" algn="ctr">
            <a:noFill/>
            <a:prstDash val="solid"/>
            <a:miter lim="800000"/>
          </a:ln>
          <a:effectLst/>
        </p:spPr>
        <p:txBody>
          <a:bodyPr anchor="ctr"/>
          <a:lstStyle/>
          <a:p>
            <a:pPr algn="ctr" eaLnBrk="1" fontAlgn="auto" hangingPunct="1">
              <a:lnSpc>
                <a:spcPct val="90000"/>
              </a:lnSpc>
              <a:spcBef>
                <a:spcPts val="0"/>
              </a:spcBef>
              <a:spcAft>
                <a:spcPts val="0"/>
              </a:spcAft>
              <a:defRPr/>
            </a:pPr>
            <a:endParaRPr lang="zh-CN" altLang="en-US" sz="9800" kern="0" dirty="0">
              <a:solidFill>
                <a:sysClr val="window" lastClr="FFFFFF"/>
              </a:solidFill>
              <a:latin typeface="Arial"/>
              <a:ea typeface="微软雅黑"/>
            </a:endParaRPr>
          </a:p>
        </p:txBody>
      </p:sp>
      <p:sp>
        <p:nvSpPr>
          <p:cNvPr id="6" name="剪去单角的矩形 19">
            <a:extLst>
              <a:ext uri="{FF2B5EF4-FFF2-40B4-BE49-F238E27FC236}">
                <a16:creationId xmlns="" xmlns:a16="http://schemas.microsoft.com/office/drawing/2014/main" id="{CC9E9798-C0EB-45E0-BC2C-DB74D4A4FBB8}"/>
              </a:ext>
            </a:extLst>
          </p:cNvPr>
          <p:cNvSpPr/>
          <p:nvPr/>
        </p:nvSpPr>
        <p:spPr>
          <a:xfrm flipH="1" flipV="1">
            <a:off x="4629150" y="1268412"/>
            <a:ext cx="4514850" cy="1220787"/>
          </a:xfrm>
          <a:prstGeom prst="snip1Rect">
            <a:avLst>
              <a:gd name="adj" fmla="val 26757"/>
            </a:avLst>
          </a:prstGeom>
          <a:solidFill>
            <a:srgbClr val="09425E"/>
          </a:solidFill>
          <a:ln w="635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200" b="0" kern="0">
              <a:solidFill>
                <a:sysClr val="window" lastClr="FFFFFF"/>
              </a:solidFill>
              <a:latin typeface="Arial"/>
              <a:ea typeface="微软雅黑"/>
            </a:endParaRPr>
          </a:p>
        </p:txBody>
      </p:sp>
      <p:sp>
        <p:nvSpPr>
          <p:cNvPr id="7" name="直角三角形 6">
            <a:extLst>
              <a:ext uri="{FF2B5EF4-FFF2-40B4-BE49-F238E27FC236}">
                <a16:creationId xmlns="" xmlns:a16="http://schemas.microsoft.com/office/drawing/2014/main" id="{039FCBBD-EBDC-4145-A9CD-AAD575D09E87}"/>
              </a:ext>
            </a:extLst>
          </p:cNvPr>
          <p:cNvSpPr/>
          <p:nvPr/>
        </p:nvSpPr>
        <p:spPr>
          <a:xfrm flipH="1" flipV="1">
            <a:off x="4618038" y="2154238"/>
            <a:ext cx="347662" cy="346075"/>
          </a:xfrm>
          <a:prstGeom prst="rtTriangle">
            <a:avLst/>
          </a:prstGeom>
          <a:solidFill>
            <a:sysClr val="window" lastClr="FFFFFF"/>
          </a:solidFill>
          <a:ln w="635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200" b="0" kern="0">
              <a:solidFill>
                <a:sysClr val="window" lastClr="FFFFFF"/>
              </a:solidFill>
              <a:latin typeface="Arial"/>
              <a:ea typeface="微软雅黑"/>
            </a:endParaRPr>
          </a:p>
        </p:txBody>
      </p:sp>
      <p:sp>
        <p:nvSpPr>
          <p:cNvPr id="8" name="矩形 7">
            <a:extLst>
              <a:ext uri="{FF2B5EF4-FFF2-40B4-BE49-F238E27FC236}">
                <a16:creationId xmlns="" xmlns:a16="http://schemas.microsoft.com/office/drawing/2014/main" id="{3A99D6DA-205F-431E-B878-4C3788FB2F53}"/>
              </a:ext>
            </a:extLst>
          </p:cNvPr>
          <p:cNvSpPr/>
          <p:nvPr/>
        </p:nvSpPr>
        <p:spPr>
          <a:xfrm>
            <a:off x="7221538" y="1884363"/>
            <a:ext cx="1004887" cy="585787"/>
          </a:xfrm>
          <a:prstGeom prst="rect">
            <a:avLst/>
          </a:prstGeom>
          <a:effectLst/>
        </p:spPr>
        <p:txBody>
          <a:bodyPr wrap="none">
            <a:spAutoFit/>
          </a:bodyPr>
          <a:lstStyle/>
          <a:p>
            <a:pPr algn="r" eaLnBrk="1" fontAlgn="auto" hangingPunct="1">
              <a:spcBef>
                <a:spcPts val="0"/>
              </a:spcBef>
              <a:spcAft>
                <a:spcPts val="0"/>
              </a:spcAft>
              <a:defRPr/>
            </a:pPr>
            <a:r>
              <a:rPr kumimoji="0" lang="zh-CN" altLang="en-US" sz="3200" b="0" kern="0" dirty="0">
                <a:solidFill>
                  <a:sysClr val="window" lastClr="FFFFFF"/>
                </a:solidFill>
                <a:ea typeface="微软雅黑" panose="020B0503020204020204" pitchFamily="34" charset="-122"/>
              </a:rPr>
              <a:t>目录</a:t>
            </a:r>
          </a:p>
        </p:txBody>
      </p:sp>
      <p:sp>
        <p:nvSpPr>
          <p:cNvPr id="9" name="矩形 8">
            <a:extLst>
              <a:ext uri="{FF2B5EF4-FFF2-40B4-BE49-F238E27FC236}">
                <a16:creationId xmlns="" xmlns:a16="http://schemas.microsoft.com/office/drawing/2014/main" id="{7C50D0D4-887F-4380-8B9D-2788332C73F1}"/>
              </a:ext>
            </a:extLst>
          </p:cNvPr>
          <p:cNvSpPr/>
          <p:nvPr/>
        </p:nvSpPr>
        <p:spPr>
          <a:xfrm>
            <a:off x="5624513" y="1436688"/>
            <a:ext cx="2601912" cy="584200"/>
          </a:xfrm>
          <a:prstGeom prst="rect">
            <a:avLst/>
          </a:prstGeom>
          <a:effectLst/>
        </p:spPr>
        <p:txBody>
          <a:bodyPr wrap="none">
            <a:spAutoFit/>
          </a:bodyPr>
          <a:lstStyle/>
          <a:p>
            <a:pPr algn="r" eaLnBrk="1" fontAlgn="auto" hangingPunct="1">
              <a:spcBef>
                <a:spcPts val="0"/>
              </a:spcBef>
              <a:spcAft>
                <a:spcPts val="0"/>
              </a:spcAft>
              <a:defRPr/>
            </a:pPr>
            <a:r>
              <a:rPr kumimoji="0" lang="en-US" altLang="zh-CN" sz="3200" b="0" kern="0" dirty="0">
                <a:solidFill>
                  <a:sysClr val="window" lastClr="FFFFFF"/>
                </a:solidFill>
                <a:latin typeface="Agency FB" panose="020B0503020202020204" pitchFamily="34" charset="0"/>
                <a:ea typeface="微软雅黑" panose="020B0503020204020204" pitchFamily="34" charset="-122"/>
                <a:cs typeface="Arial" panose="020B0604020202020204" pitchFamily="34" charset="0"/>
              </a:rPr>
              <a:t>DIRECTORY</a:t>
            </a:r>
            <a:endParaRPr kumimoji="0" lang="zh-CN" altLang="en-US" sz="3200" b="0" kern="0" dirty="0">
              <a:solidFill>
                <a:sysClr val="window" lastClr="FFFFFF"/>
              </a:solidFill>
              <a:latin typeface="Agency FB" panose="020B0503020202020204" pitchFamily="34" charset="0"/>
              <a:ea typeface="微软雅黑" panose="020B0503020204020204" pitchFamily="34" charset="-122"/>
              <a:cs typeface="Arial" panose="020B0604020202020204" pitchFamily="34" charset="0"/>
            </a:endParaRPr>
          </a:p>
        </p:txBody>
      </p:sp>
      <p:sp>
        <p:nvSpPr>
          <p:cNvPr id="10" name="矩形 259">
            <a:extLst>
              <a:ext uri="{FF2B5EF4-FFF2-40B4-BE49-F238E27FC236}">
                <a16:creationId xmlns="" xmlns:a16="http://schemas.microsoft.com/office/drawing/2014/main" id="{BFA27A91-4E26-4CD1-A27B-282F75D47576}"/>
              </a:ext>
            </a:extLst>
          </p:cNvPr>
          <p:cNvSpPr>
            <a:spLocks noChangeArrowheads="1"/>
          </p:cNvSpPr>
          <p:nvPr/>
        </p:nvSpPr>
        <p:spPr bwMode="auto">
          <a:xfrm>
            <a:off x="6262688" y="3257550"/>
            <a:ext cx="2486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Font typeface="Arial" panose="020B0604020202020204" pitchFamily="34" charset="0"/>
              <a:buNone/>
              <a:defRPr/>
            </a:pPr>
            <a:r>
              <a:rPr lang="zh-CN" altLang="en-US" sz="1800" kern="0" dirty="0">
                <a:solidFill>
                  <a:sysClr val="window" lastClr="FFFFFF"/>
                </a:solidFill>
                <a:latin typeface="Arial" panose="020B0604020202020204" pitchFamily="34" charset="0"/>
                <a:cs typeface="+mn-ea"/>
                <a:sym typeface="+mn-lt"/>
              </a:rPr>
              <a:t>系统总体介绍</a:t>
            </a:r>
          </a:p>
        </p:txBody>
      </p:sp>
      <p:sp>
        <p:nvSpPr>
          <p:cNvPr id="11" name="矩形 259">
            <a:extLst>
              <a:ext uri="{FF2B5EF4-FFF2-40B4-BE49-F238E27FC236}">
                <a16:creationId xmlns="" xmlns:a16="http://schemas.microsoft.com/office/drawing/2014/main" id="{A943EFBE-D373-4846-B440-FE5BEBE278AB}"/>
              </a:ext>
            </a:extLst>
          </p:cNvPr>
          <p:cNvSpPr>
            <a:spLocks noChangeArrowheads="1"/>
          </p:cNvSpPr>
          <p:nvPr/>
        </p:nvSpPr>
        <p:spPr bwMode="auto">
          <a:xfrm>
            <a:off x="5789613" y="3213100"/>
            <a:ext cx="60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spcAft>
                <a:spcPts val="0"/>
              </a:spcAft>
              <a:buFont typeface="Arial" panose="020B0604020202020204" pitchFamily="34" charset="0"/>
              <a:buNone/>
              <a:defRPr/>
            </a:pPr>
            <a:r>
              <a:rPr kumimoji="0" lang="en-US" altLang="zh-CN" sz="2400" b="0" kern="0" dirty="0">
                <a:solidFill>
                  <a:sysClr val="window" lastClr="FFFFFF"/>
                </a:solidFill>
                <a:latin typeface="Agency FB" panose="020B0503020202020204" pitchFamily="34" charset="0"/>
                <a:cs typeface="+mn-ea"/>
                <a:sym typeface="+mn-lt"/>
              </a:rPr>
              <a:t>01</a:t>
            </a:r>
            <a:endParaRPr kumimoji="0" lang="zh-CN" altLang="en-US" sz="2400" b="0" kern="0" cap="all" dirty="0">
              <a:solidFill>
                <a:sysClr val="window" lastClr="FFFFFF"/>
              </a:solidFill>
              <a:latin typeface="Agency FB" panose="020B0503020202020204" pitchFamily="34" charset="0"/>
              <a:cs typeface="Arial" panose="020B0604020202020204" pitchFamily="34" charset="0"/>
            </a:endParaRPr>
          </a:p>
        </p:txBody>
      </p:sp>
      <p:sp>
        <p:nvSpPr>
          <p:cNvPr id="12" name="矩形 259">
            <a:extLst>
              <a:ext uri="{FF2B5EF4-FFF2-40B4-BE49-F238E27FC236}">
                <a16:creationId xmlns="" xmlns:a16="http://schemas.microsoft.com/office/drawing/2014/main" id="{1C242131-204D-438F-A4FF-61878590FA0E}"/>
              </a:ext>
            </a:extLst>
          </p:cNvPr>
          <p:cNvSpPr>
            <a:spLocks noChangeArrowheads="1"/>
          </p:cNvSpPr>
          <p:nvPr/>
        </p:nvSpPr>
        <p:spPr bwMode="auto">
          <a:xfrm>
            <a:off x="6262688" y="3937000"/>
            <a:ext cx="2701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defRPr/>
            </a:pPr>
            <a:r>
              <a:rPr lang="zh-CN" altLang="en-US" sz="1800" kern="0" dirty="0">
                <a:solidFill>
                  <a:sysClr val="window" lastClr="FFFFFF"/>
                </a:solidFill>
                <a:latin typeface="Arial" panose="020B0604020202020204" pitchFamily="34" charset="0"/>
                <a:cs typeface="+mn-ea"/>
                <a:sym typeface="+mn-lt"/>
              </a:rPr>
              <a:t>系统功能介绍</a:t>
            </a:r>
          </a:p>
        </p:txBody>
      </p:sp>
      <p:sp>
        <p:nvSpPr>
          <p:cNvPr id="13" name="矩形 259">
            <a:extLst>
              <a:ext uri="{FF2B5EF4-FFF2-40B4-BE49-F238E27FC236}">
                <a16:creationId xmlns="" xmlns:a16="http://schemas.microsoft.com/office/drawing/2014/main" id="{60AFA259-5B3C-40C6-8111-D83CEE078EBA}"/>
              </a:ext>
            </a:extLst>
          </p:cNvPr>
          <p:cNvSpPr>
            <a:spLocks noChangeArrowheads="1"/>
          </p:cNvSpPr>
          <p:nvPr/>
        </p:nvSpPr>
        <p:spPr bwMode="auto">
          <a:xfrm>
            <a:off x="5789613" y="3892550"/>
            <a:ext cx="60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spcAft>
                <a:spcPts val="0"/>
              </a:spcAft>
              <a:buFont typeface="Arial" panose="020B0604020202020204" pitchFamily="34" charset="0"/>
              <a:buNone/>
              <a:defRPr/>
            </a:pPr>
            <a:r>
              <a:rPr kumimoji="0" lang="en-US" altLang="zh-CN" sz="2400" b="0" kern="0" dirty="0">
                <a:solidFill>
                  <a:sysClr val="window" lastClr="FFFFFF"/>
                </a:solidFill>
                <a:latin typeface="Agency FB" panose="020B0503020202020204" pitchFamily="34" charset="0"/>
                <a:cs typeface="+mn-ea"/>
                <a:sym typeface="+mn-lt"/>
              </a:rPr>
              <a:t>02</a:t>
            </a:r>
            <a:endParaRPr kumimoji="0" lang="zh-CN" altLang="en-US" sz="2400" b="0" kern="0" cap="all" dirty="0">
              <a:solidFill>
                <a:sysClr val="window" lastClr="FFFFFF"/>
              </a:solidFill>
              <a:latin typeface="Agency FB" panose="020B0503020202020204" pitchFamily="34" charset="0"/>
              <a:cs typeface="Arial" panose="020B0604020202020204" pitchFamily="34" charset="0"/>
            </a:endParaRPr>
          </a:p>
        </p:txBody>
      </p:sp>
      <p:sp>
        <p:nvSpPr>
          <p:cNvPr id="14" name="矩形 259">
            <a:extLst>
              <a:ext uri="{FF2B5EF4-FFF2-40B4-BE49-F238E27FC236}">
                <a16:creationId xmlns="" xmlns:a16="http://schemas.microsoft.com/office/drawing/2014/main" id="{DDCC03A9-9DF8-4F7C-B345-82AF1BD4CA9D}"/>
              </a:ext>
            </a:extLst>
          </p:cNvPr>
          <p:cNvSpPr>
            <a:spLocks noChangeArrowheads="1"/>
          </p:cNvSpPr>
          <p:nvPr/>
        </p:nvSpPr>
        <p:spPr bwMode="auto">
          <a:xfrm>
            <a:off x="6262688" y="4625346"/>
            <a:ext cx="2701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defRPr/>
            </a:pPr>
            <a:r>
              <a:rPr lang="zh-CN" altLang="en-US" sz="1800" kern="0" dirty="0">
                <a:solidFill>
                  <a:srgbClr val="FF0000"/>
                </a:solidFill>
                <a:latin typeface="Arial" panose="020B0604020202020204" pitchFamily="34" charset="0"/>
                <a:cs typeface="+mn-ea"/>
                <a:sym typeface="+mn-lt"/>
              </a:rPr>
              <a:t>标准业务处理说明</a:t>
            </a:r>
          </a:p>
        </p:txBody>
      </p:sp>
      <p:sp>
        <p:nvSpPr>
          <p:cNvPr id="15" name="矩形 259">
            <a:extLst>
              <a:ext uri="{FF2B5EF4-FFF2-40B4-BE49-F238E27FC236}">
                <a16:creationId xmlns="" xmlns:a16="http://schemas.microsoft.com/office/drawing/2014/main" id="{574BBFB9-3205-4B83-8FBB-EF86C728584A}"/>
              </a:ext>
            </a:extLst>
          </p:cNvPr>
          <p:cNvSpPr>
            <a:spLocks noChangeArrowheads="1"/>
          </p:cNvSpPr>
          <p:nvPr/>
        </p:nvSpPr>
        <p:spPr bwMode="auto">
          <a:xfrm>
            <a:off x="5789613" y="4580896"/>
            <a:ext cx="60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spcAft>
                <a:spcPts val="0"/>
              </a:spcAft>
              <a:buFont typeface="Arial" panose="020B0604020202020204" pitchFamily="34" charset="0"/>
              <a:buNone/>
              <a:defRPr/>
            </a:pPr>
            <a:r>
              <a:rPr kumimoji="0" lang="en-US" altLang="zh-CN" sz="2400" b="0" kern="0" dirty="0">
                <a:solidFill>
                  <a:sysClr val="window" lastClr="FFFFFF"/>
                </a:solidFill>
                <a:latin typeface="Agency FB" panose="020B0503020202020204" pitchFamily="34" charset="0"/>
                <a:cs typeface="+mn-ea"/>
                <a:sym typeface="+mn-lt"/>
              </a:rPr>
              <a:t>03</a:t>
            </a:r>
            <a:endParaRPr kumimoji="0" lang="zh-CN" altLang="en-US" sz="2400" b="0" kern="0" cap="all" dirty="0">
              <a:solidFill>
                <a:sysClr val="window" lastClr="FFFFFF"/>
              </a:solidFill>
              <a:latin typeface="Agency FB" panose="020B0503020202020204" pitchFamily="34" charset="0"/>
              <a:cs typeface="Arial" panose="020B0604020202020204" pitchFamily="34" charset="0"/>
            </a:endParaRPr>
          </a:p>
        </p:txBody>
      </p:sp>
    </p:spTree>
    <p:extLst>
      <p:ext uri="{BB962C8B-B14F-4D97-AF65-F5344CB8AC3E}">
        <p14:creationId xmlns:p14="http://schemas.microsoft.com/office/powerpoint/2010/main" val="345756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1000" fill="hold"/>
                                        <p:tgtEl>
                                          <p:spTgt spid="14"/>
                                        </p:tgtEl>
                                        <p:attrNameLst>
                                          <p:attrName>fillcolor</p:attrName>
                                        </p:attrNameLst>
                                      </p:cBhvr>
                                      <p:to>
                                        <a:schemeClr val="accent2"/>
                                      </p:to>
                                    </p:animClr>
                                    <p:set>
                                      <p:cBhvr>
                                        <p:cTn id="7" dur="1000" fill="hold"/>
                                        <p:tgtEl>
                                          <p:spTgt spid="14"/>
                                        </p:tgtEl>
                                        <p:attrNameLst>
                                          <p:attrName>fill.type</p:attrName>
                                        </p:attrNameLst>
                                      </p:cBhvr>
                                      <p:to>
                                        <p:strVal val="solid"/>
                                      </p:to>
                                    </p:set>
                                    <p:set>
                                      <p:cBhvr>
                                        <p:cTn id="8" dur="1000" fill="hold"/>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空心弧 39">
            <a:extLst>
              <a:ext uri="{FF2B5EF4-FFF2-40B4-BE49-F238E27FC236}">
                <a16:creationId xmlns="" xmlns:a16="http://schemas.microsoft.com/office/drawing/2014/main" id="{AE069C2B-CE5A-4538-AFEA-BC1DDB05772E}"/>
              </a:ext>
            </a:extLst>
          </p:cNvPr>
          <p:cNvSpPr/>
          <p:nvPr/>
        </p:nvSpPr>
        <p:spPr>
          <a:xfrm rot="5400000">
            <a:off x="969961" y="1753181"/>
            <a:ext cx="3142978" cy="2924714"/>
          </a:xfrm>
          <a:prstGeom prst="blockArc">
            <a:avLst>
              <a:gd name="adj1" fmla="val 10897210"/>
              <a:gd name="adj2" fmla="val 6953"/>
              <a:gd name="adj3" fmla="val 1246"/>
            </a:avLst>
          </a:prstGeom>
          <a:solidFill>
            <a:sysClr val="windowText" lastClr="000000">
              <a:lumMod val="50000"/>
              <a:lumOff val="50000"/>
            </a:sysClr>
          </a:solidFill>
          <a:ln w="25400" cap="flat" cmpd="sng" algn="ctr">
            <a:noFill/>
            <a:prstDash val="solid"/>
          </a:ln>
          <a:effectLst/>
        </p:spPr>
        <p:txBody>
          <a:bodyPr lIns="91431" tIns="45716" rIns="91431" bIns="45716" anchor="ctr"/>
          <a:lstStyle/>
          <a:p>
            <a:pPr marL="0" marR="0" lvl="0" indent="0" algn="ctr" defTabSz="914332" eaLnBrk="1" fontAlgn="auto" latinLnBrk="0" hangingPunct="1">
              <a:lnSpc>
                <a:spcPct val="100000"/>
              </a:lnSpc>
              <a:spcBef>
                <a:spcPts val="0"/>
              </a:spcBef>
              <a:spcAft>
                <a:spcPts val="0"/>
              </a:spcAft>
              <a:buClrTx/>
              <a:buSzTx/>
              <a:buFontTx/>
              <a:buNone/>
              <a:tabLst/>
              <a:defRPr/>
            </a:pPr>
            <a:endParaRPr kumimoji="0" lang="zh-CN" altLang="en-US" sz="2489"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cs typeface="Arial" panose="020B0604020202020204" pitchFamily="34" charset="0"/>
            </a:endParaRPr>
          </a:p>
        </p:txBody>
      </p:sp>
      <p:grpSp>
        <p:nvGrpSpPr>
          <p:cNvPr id="41" name="组合 40">
            <a:extLst>
              <a:ext uri="{FF2B5EF4-FFF2-40B4-BE49-F238E27FC236}">
                <a16:creationId xmlns="" xmlns:a16="http://schemas.microsoft.com/office/drawing/2014/main" id="{EB41A025-860E-40AB-ABA0-EEA9AC418A47}"/>
              </a:ext>
            </a:extLst>
          </p:cNvPr>
          <p:cNvGrpSpPr/>
          <p:nvPr/>
        </p:nvGrpSpPr>
        <p:grpSpPr>
          <a:xfrm>
            <a:off x="3382448" y="2287785"/>
            <a:ext cx="4137328" cy="632183"/>
            <a:chOff x="736575" y="3188466"/>
            <a:chExt cx="8755768" cy="1338083"/>
          </a:xfrm>
        </p:grpSpPr>
        <p:sp>
          <p:nvSpPr>
            <p:cNvPr id="42" name="圆角矩形 55">
              <a:extLst>
                <a:ext uri="{FF2B5EF4-FFF2-40B4-BE49-F238E27FC236}">
                  <a16:creationId xmlns="" xmlns:a16="http://schemas.microsoft.com/office/drawing/2014/main" id="{319E9414-0F7B-432C-80DA-94DACBFAFDE5}"/>
                </a:ext>
              </a:extLst>
            </p:cNvPr>
            <p:cNvSpPr/>
            <p:nvPr/>
          </p:nvSpPr>
          <p:spPr>
            <a:xfrm flipH="1">
              <a:off x="1020576" y="3307959"/>
              <a:ext cx="8471767" cy="1132575"/>
            </a:xfrm>
            <a:prstGeom prst="roundRect">
              <a:avLst>
                <a:gd name="adj" fmla="val 50000"/>
              </a:avLst>
            </a:prstGeom>
            <a:gradFill flip="none" rotWithShape="1">
              <a:gsLst>
                <a:gs pos="0">
                  <a:sysClr val="window" lastClr="FFFFFF"/>
                </a:gs>
                <a:gs pos="100000">
                  <a:srgbClr val="E0E0E0"/>
                </a:gs>
              </a:gsLst>
              <a:lin ang="5400000" scaled="1"/>
              <a:tileRect/>
            </a:gradFill>
            <a:ln w="25400" cap="flat" cmpd="sng" algn="ctr">
              <a:noFill/>
              <a:prstDash val="solid"/>
            </a:ln>
            <a:effectLst>
              <a:outerShdw blurRad="381000" dist="254000" dir="1026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nvGrpSpPr>
            <p:cNvPr id="43" name="组合 42">
              <a:extLst>
                <a:ext uri="{FF2B5EF4-FFF2-40B4-BE49-F238E27FC236}">
                  <a16:creationId xmlns="" xmlns:a16="http://schemas.microsoft.com/office/drawing/2014/main" id="{E6449C28-48CE-4E47-841D-2515D8A685DB}"/>
                </a:ext>
              </a:extLst>
            </p:cNvPr>
            <p:cNvGrpSpPr/>
            <p:nvPr/>
          </p:nvGrpSpPr>
          <p:grpSpPr>
            <a:xfrm>
              <a:off x="736575" y="3188466"/>
              <a:ext cx="1338085" cy="1338083"/>
              <a:chOff x="3567745" y="3971974"/>
              <a:chExt cx="1338084" cy="1338084"/>
            </a:xfrm>
          </p:grpSpPr>
          <p:grpSp>
            <p:nvGrpSpPr>
              <p:cNvPr id="46" name="组合 45">
                <a:extLst>
                  <a:ext uri="{FF2B5EF4-FFF2-40B4-BE49-F238E27FC236}">
                    <a16:creationId xmlns="" xmlns:a16="http://schemas.microsoft.com/office/drawing/2014/main" id="{801A82AF-BD8E-4047-8A07-0AC52A9E4BB6}"/>
                  </a:ext>
                </a:extLst>
              </p:cNvPr>
              <p:cNvGrpSpPr/>
              <p:nvPr/>
            </p:nvGrpSpPr>
            <p:grpSpPr>
              <a:xfrm>
                <a:off x="3567745" y="3971974"/>
                <a:ext cx="1338084" cy="1338084"/>
                <a:chOff x="5213600" y="2517129"/>
                <a:chExt cx="2023672" cy="2023672"/>
              </a:xfrm>
            </p:grpSpPr>
            <p:sp>
              <p:nvSpPr>
                <p:cNvPr id="48" name="椭圆 47">
                  <a:extLst>
                    <a:ext uri="{FF2B5EF4-FFF2-40B4-BE49-F238E27FC236}">
                      <a16:creationId xmlns="" xmlns:a16="http://schemas.microsoft.com/office/drawing/2014/main" id="{73837AFD-D73F-4C27-9C3E-117D9C5BB1E5}"/>
                    </a:ext>
                  </a:extLst>
                </p:cNvPr>
                <p:cNvSpPr/>
                <p:nvPr/>
              </p:nvSpPr>
              <p:spPr>
                <a:xfrm>
                  <a:off x="5213600" y="2517129"/>
                  <a:ext cx="2023672" cy="2023672"/>
                </a:xfrm>
                <a:prstGeom prst="ellipse">
                  <a:avLst/>
                </a:prstGeom>
                <a:gradFill flip="none" rotWithShape="1">
                  <a:gsLst>
                    <a:gs pos="0">
                      <a:sysClr val="window" lastClr="FFFFFF"/>
                    </a:gs>
                    <a:gs pos="100000">
                      <a:srgbClr val="E0E0E0"/>
                    </a:gs>
                  </a:gsLst>
                  <a:lin ang="5400000" scaled="1"/>
                  <a:tileRect/>
                </a:gradFill>
                <a:ln w="25400" cap="flat" cmpd="sng" algn="ctr">
                  <a:noFill/>
                  <a:prstDash val="solid"/>
                </a:ln>
                <a:effectLst>
                  <a:outerShdw blurRad="279400" dist="2540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49" name="椭圆 48">
                  <a:extLst>
                    <a:ext uri="{FF2B5EF4-FFF2-40B4-BE49-F238E27FC236}">
                      <a16:creationId xmlns="" xmlns:a16="http://schemas.microsoft.com/office/drawing/2014/main" id="{7592151C-9590-4D97-8358-6F4CD107268D}"/>
                    </a:ext>
                  </a:extLst>
                </p:cNvPr>
                <p:cNvSpPr/>
                <p:nvPr/>
              </p:nvSpPr>
              <p:spPr>
                <a:xfrm>
                  <a:off x="5260739" y="2564268"/>
                  <a:ext cx="1929394" cy="1929394"/>
                </a:xfrm>
                <a:prstGeom prst="ellipse">
                  <a:avLst/>
                </a:prstGeom>
                <a:gradFill flip="none" rotWithShape="1">
                  <a:gsLst>
                    <a:gs pos="0">
                      <a:sysClr val="window" lastClr="FFFFFF"/>
                    </a:gs>
                    <a:gs pos="100000">
                      <a:srgbClr val="DDDEDD"/>
                    </a:gs>
                  </a:gsLst>
                  <a:lin ang="189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47" name="椭圆 46">
                <a:extLst>
                  <a:ext uri="{FF2B5EF4-FFF2-40B4-BE49-F238E27FC236}">
                    <a16:creationId xmlns="" xmlns:a16="http://schemas.microsoft.com/office/drawing/2014/main" id="{AFA6E3C5-4E57-493C-9FD0-ACCAD5821556}"/>
                  </a:ext>
                </a:extLst>
              </p:cNvPr>
              <p:cNvSpPr/>
              <p:nvPr/>
            </p:nvSpPr>
            <p:spPr>
              <a:xfrm>
                <a:off x="3695023" y="4099252"/>
                <a:ext cx="1083528" cy="1083528"/>
              </a:xfrm>
              <a:prstGeom prst="ellipse">
                <a:avLst/>
              </a:prstGeom>
              <a:solidFill>
                <a:srgbClr val="0070C0"/>
              </a:solidFill>
              <a:ln w="25400" cap="flat" cmpd="sng" algn="ctr">
                <a:noFill/>
                <a:prstDash val="solid"/>
              </a:ln>
              <a:effectLst>
                <a:innerShdw blurRad="63500" dist="50800" dir="18900000">
                  <a:prstClr val="black">
                    <a:alpha val="50000"/>
                  </a:prstClr>
                </a:innerShdw>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 lastClr="FFFFFF"/>
                  </a:solidFill>
                  <a:effectLst/>
                  <a:uLnTx/>
                  <a:uFillTx/>
                  <a:latin typeface="Calibri"/>
                  <a:ea typeface="宋体"/>
                  <a:cs typeface="+mn-cs"/>
                </a:endParaRPr>
              </a:p>
            </p:txBody>
          </p:sp>
        </p:grpSp>
        <p:sp>
          <p:nvSpPr>
            <p:cNvPr id="44" name="文本框 77">
              <a:extLst>
                <a:ext uri="{FF2B5EF4-FFF2-40B4-BE49-F238E27FC236}">
                  <a16:creationId xmlns="" xmlns:a16="http://schemas.microsoft.com/office/drawing/2014/main" id="{35776EA3-161E-40FF-BAE7-5400435ECADE}"/>
                </a:ext>
              </a:extLst>
            </p:cNvPr>
            <p:cNvSpPr txBox="1"/>
            <p:nvPr/>
          </p:nvSpPr>
          <p:spPr>
            <a:xfrm>
              <a:off x="972509" y="3466643"/>
              <a:ext cx="878819" cy="7817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1</a:t>
              </a:r>
            </a:p>
          </p:txBody>
        </p:sp>
        <p:sp>
          <p:nvSpPr>
            <p:cNvPr id="45" name="TextBox 72">
              <a:extLst>
                <a:ext uri="{FF2B5EF4-FFF2-40B4-BE49-F238E27FC236}">
                  <a16:creationId xmlns="" xmlns:a16="http://schemas.microsoft.com/office/drawing/2014/main" id="{829AA3D5-DA1A-429F-B9B3-F83704F89E78}"/>
                </a:ext>
              </a:extLst>
            </p:cNvPr>
            <p:cNvSpPr txBox="1"/>
            <p:nvPr/>
          </p:nvSpPr>
          <p:spPr>
            <a:xfrm>
              <a:off x="3113403" y="3483386"/>
              <a:ext cx="5261340" cy="7817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32037">
                <a:defRPr/>
              </a:pPr>
              <a:r>
                <a:rPr lang="zh-CN" altLang="en-US" kern="0" dirty="0">
                  <a:solidFill>
                    <a:sysClr val="windowText" lastClr="000000">
                      <a:lumMod val="65000"/>
                      <a:lumOff val="35000"/>
                    </a:sysClr>
                  </a:solidFill>
                  <a:latin typeface="Arial" pitchFamily="34" charset="0"/>
                  <a:ea typeface="微软雅黑" pitchFamily="34" charset="-122"/>
                  <a:cs typeface="Arial" pitchFamily="34" charset="0"/>
                </a:rPr>
                <a:t>资产或</a:t>
              </a:r>
              <a:r>
                <a:rPr lang="zh-CN" altLang="en-US" kern="0" dirty="0" smtClean="0">
                  <a:solidFill>
                    <a:sysClr val="windowText" lastClr="000000">
                      <a:lumMod val="65000"/>
                      <a:lumOff val="35000"/>
                    </a:sysClr>
                  </a:solidFill>
                  <a:latin typeface="Arial" pitchFamily="34" charset="0"/>
                  <a:ea typeface="微软雅黑" pitchFamily="34" charset="-122"/>
                  <a:cs typeface="Arial" pitchFamily="34" charset="0"/>
                </a:rPr>
                <a:t>耗材验收入库</a:t>
              </a:r>
              <a:endParaRPr lang="zh-CN" altLang="en-US" kern="0" dirty="0">
                <a:solidFill>
                  <a:sysClr val="windowText" lastClr="000000">
                    <a:lumMod val="65000"/>
                    <a:lumOff val="35000"/>
                  </a:sysClr>
                </a:solidFill>
                <a:latin typeface="Arial" pitchFamily="34" charset="0"/>
                <a:ea typeface="微软雅黑" pitchFamily="34" charset="-122"/>
                <a:cs typeface="Arial" pitchFamily="34" charset="0"/>
              </a:endParaRPr>
            </a:p>
          </p:txBody>
        </p:sp>
      </p:grpSp>
      <p:grpSp>
        <p:nvGrpSpPr>
          <p:cNvPr id="50" name="组合 49">
            <a:extLst>
              <a:ext uri="{FF2B5EF4-FFF2-40B4-BE49-F238E27FC236}">
                <a16:creationId xmlns="" xmlns:a16="http://schemas.microsoft.com/office/drawing/2014/main" id="{1CC21491-ADDA-4C85-981F-73B40103231B}"/>
              </a:ext>
            </a:extLst>
          </p:cNvPr>
          <p:cNvGrpSpPr/>
          <p:nvPr/>
        </p:nvGrpSpPr>
        <p:grpSpPr>
          <a:xfrm>
            <a:off x="3364791" y="3398809"/>
            <a:ext cx="4137328" cy="632183"/>
            <a:chOff x="736575" y="3188469"/>
            <a:chExt cx="8755767" cy="1338084"/>
          </a:xfrm>
        </p:grpSpPr>
        <p:sp>
          <p:nvSpPr>
            <p:cNvPr id="51" name="圆角矩形 64">
              <a:extLst>
                <a:ext uri="{FF2B5EF4-FFF2-40B4-BE49-F238E27FC236}">
                  <a16:creationId xmlns="" xmlns:a16="http://schemas.microsoft.com/office/drawing/2014/main" id="{B7152AC7-C00E-4860-93B7-FEEC1DF61C74}"/>
                </a:ext>
              </a:extLst>
            </p:cNvPr>
            <p:cNvSpPr/>
            <p:nvPr/>
          </p:nvSpPr>
          <p:spPr>
            <a:xfrm flipH="1">
              <a:off x="1020576" y="3307962"/>
              <a:ext cx="8471766" cy="1132577"/>
            </a:xfrm>
            <a:prstGeom prst="roundRect">
              <a:avLst>
                <a:gd name="adj" fmla="val 50000"/>
              </a:avLst>
            </a:prstGeom>
            <a:gradFill flip="none" rotWithShape="1">
              <a:gsLst>
                <a:gs pos="0">
                  <a:sysClr val="window" lastClr="FFFFFF"/>
                </a:gs>
                <a:gs pos="100000">
                  <a:srgbClr val="E0E0E0"/>
                </a:gs>
              </a:gsLst>
              <a:lin ang="5400000" scaled="1"/>
              <a:tileRect/>
            </a:gradFill>
            <a:ln w="25400" cap="flat" cmpd="sng" algn="ctr">
              <a:noFill/>
              <a:prstDash val="solid"/>
            </a:ln>
            <a:effectLst>
              <a:outerShdw blurRad="381000" dist="254000" dir="1026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nvGrpSpPr>
            <p:cNvPr id="52" name="组合 51">
              <a:extLst>
                <a:ext uri="{FF2B5EF4-FFF2-40B4-BE49-F238E27FC236}">
                  <a16:creationId xmlns="" xmlns:a16="http://schemas.microsoft.com/office/drawing/2014/main" id="{ECAB899E-E662-4749-8E40-1D02CD459C82}"/>
                </a:ext>
              </a:extLst>
            </p:cNvPr>
            <p:cNvGrpSpPr/>
            <p:nvPr/>
          </p:nvGrpSpPr>
          <p:grpSpPr>
            <a:xfrm>
              <a:off x="736575" y="3188469"/>
              <a:ext cx="1338084" cy="1338084"/>
              <a:chOff x="3567745" y="3971974"/>
              <a:chExt cx="1338084" cy="1338084"/>
            </a:xfrm>
          </p:grpSpPr>
          <p:grpSp>
            <p:nvGrpSpPr>
              <p:cNvPr id="55" name="组合 54">
                <a:extLst>
                  <a:ext uri="{FF2B5EF4-FFF2-40B4-BE49-F238E27FC236}">
                    <a16:creationId xmlns="" xmlns:a16="http://schemas.microsoft.com/office/drawing/2014/main" id="{1109F040-7666-4679-A4D3-A7AD45213097}"/>
                  </a:ext>
                </a:extLst>
              </p:cNvPr>
              <p:cNvGrpSpPr/>
              <p:nvPr/>
            </p:nvGrpSpPr>
            <p:grpSpPr>
              <a:xfrm>
                <a:off x="3567745" y="3971974"/>
                <a:ext cx="1338084" cy="1338084"/>
                <a:chOff x="5213600" y="2517129"/>
                <a:chExt cx="2023672" cy="2023672"/>
              </a:xfrm>
            </p:grpSpPr>
            <p:sp>
              <p:nvSpPr>
                <p:cNvPr id="57" name="椭圆 56">
                  <a:extLst>
                    <a:ext uri="{FF2B5EF4-FFF2-40B4-BE49-F238E27FC236}">
                      <a16:creationId xmlns="" xmlns:a16="http://schemas.microsoft.com/office/drawing/2014/main" id="{A4E4194F-E9B7-4238-A13D-44AA176D8FD0}"/>
                    </a:ext>
                  </a:extLst>
                </p:cNvPr>
                <p:cNvSpPr/>
                <p:nvPr/>
              </p:nvSpPr>
              <p:spPr>
                <a:xfrm>
                  <a:off x="5213600" y="2517129"/>
                  <a:ext cx="2023672" cy="2023672"/>
                </a:xfrm>
                <a:prstGeom prst="ellipse">
                  <a:avLst/>
                </a:prstGeom>
                <a:gradFill flip="none" rotWithShape="1">
                  <a:gsLst>
                    <a:gs pos="0">
                      <a:sysClr val="window" lastClr="FFFFFF"/>
                    </a:gs>
                    <a:gs pos="100000">
                      <a:srgbClr val="E0E0E0"/>
                    </a:gs>
                  </a:gsLst>
                  <a:lin ang="5400000" scaled="1"/>
                  <a:tileRect/>
                </a:gradFill>
                <a:ln w="25400" cap="flat" cmpd="sng" algn="ctr">
                  <a:noFill/>
                  <a:prstDash val="solid"/>
                </a:ln>
                <a:effectLst>
                  <a:outerShdw blurRad="279400" dist="2540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58" name="椭圆 57">
                  <a:extLst>
                    <a:ext uri="{FF2B5EF4-FFF2-40B4-BE49-F238E27FC236}">
                      <a16:creationId xmlns="" xmlns:a16="http://schemas.microsoft.com/office/drawing/2014/main" id="{A25F27F6-42C2-4A4E-92D5-0170FCD7E107}"/>
                    </a:ext>
                  </a:extLst>
                </p:cNvPr>
                <p:cNvSpPr/>
                <p:nvPr/>
              </p:nvSpPr>
              <p:spPr>
                <a:xfrm>
                  <a:off x="5260739" y="2564268"/>
                  <a:ext cx="1929394" cy="1929394"/>
                </a:xfrm>
                <a:prstGeom prst="ellipse">
                  <a:avLst/>
                </a:prstGeom>
                <a:gradFill flip="none" rotWithShape="1">
                  <a:gsLst>
                    <a:gs pos="0">
                      <a:sysClr val="window" lastClr="FFFFFF"/>
                    </a:gs>
                    <a:gs pos="100000">
                      <a:srgbClr val="DDDEDD"/>
                    </a:gs>
                  </a:gsLst>
                  <a:lin ang="189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56" name="椭圆 55">
                <a:extLst>
                  <a:ext uri="{FF2B5EF4-FFF2-40B4-BE49-F238E27FC236}">
                    <a16:creationId xmlns="" xmlns:a16="http://schemas.microsoft.com/office/drawing/2014/main" id="{DFA07972-8055-4C61-B856-BB4BA57D25C2}"/>
                  </a:ext>
                </a:extLst>
              </p:cNvPr>
              <p:cNvSpPr/>
              <p:nvPr/>
            </p:nvSpPr>
            <p:spPr>
              <a:xfrm>
                <a:off x="3695023" y="4099252"/>
                <a:ext cx="1083528" cy="1083528"/>
              </a:xfrm>
              <a:prstGeom prst="ellipse">
                <a:avLst/>
              </a:prstGeom>
              <a:solidFill>
                <a:srgbClr val="0070C0"/>
              </a:solidFill>
              <a:ln w="25400" cap="flat" cmpd="sng" algn="ctr">
                <a:noFill/>
                <a:prstDash val="solid"/>
              </a:ln>
              <a:effectLst>
                <a:innerShdw blurRad="63500" dist="50800" dir="18900000">
                  <a:prstClr val="black">
                    <a:alpha val="50000"/>
                  </a:prstClr>
                </a:innerShdw>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 lastClr="FFFFFF"/>
                  </a:solidFill>
                  <a:effectLst/>
                  <a:uLnTx/>
                  <a:uFillTx/>
                  <a:latin typeface="Calibri"/>
                  <a:ea typeface="宋体"/>
                  <a:cs typeface="+mn-cs"/>
                </a:endParaRPr>
              </a:p>
            </p:txBody>
          </p:sp>
        </p:grpSp>
        <p:sp>
          <p:nvSpPr>
            <p:cNvPr id="53" name="文本框 77">
              <a:extLst>
                <a:ext uri="{FF2B5EF4-FFF2-40B4-BE49-F238E27FC236}">
                  <a16:creationId xmlns="" xmlns:a16="http://schemas.microsoft.com/office/drawing/2014/main" id="{CC4F83C0-8C91-456B-B6B6-6DC8B793FB86}"/>
                </a:ext>
              </a:extLst>
            </p:cNvPr>
            <p:cNvSpPr txBox="1"/>
            <p:nvPr/>
          </p:nvSpPr>
          <p:spPr>
            <a:xfrm>
              <a:off x="972509" y="3466644"/>
              <a:ext cx="878819" cy="7817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2</a:t>
              </a:r>
            </a:p>
          </p:txBody>
        </p:sp>
        <p:sp>
          <p:nvSpPr>
            <p:cNvPr id="54" name="TextBox 72">
              <a:extLst>
                <a:ext uri="{FF2B5EF4-FFF2-40B4-BE49-F238E27FC236}">
                  <a16:creationId xmlns="" xmlns:a16="http://schemas.microsoft.com/office/drawing/2014/main" id="{C92E04E8-C7B8-4491-9F7A-91C82FC9EEE7}"/>
                </a:ext>
              </a:extLst>
            </p:cNvPr>
            <p:cNvSpPr txBox="1"/>
            <p:nvPr/>
          </p:nvSpPr>
          <p:spPr>
            <a:xfrm>
              <a:off x="3113403" y="3483385"/>
              <a:ext cx="5261340" cy="7817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32037">
                <a:defRPr/>
              </a:pPr>
              <a:r>
                <a:rPr lang="zh-CN" altLang="en-US" kern="0" dirty="0">
                  <a:solidFill>
                    <a:sysClr val="windowText" lastClr="000000">
                      <a:lumMod val="65000"/>
                      <a:lumOff val="35000"/>
                    </a:sysClr>
                  </a:solidFill>
                  <a:latin typeface="Arial" pitchFamily="34" charset="0"/>
                  <a:ea typeface="微软雅黑" pitchFamily="34" charset="-122"/>
                  <a:cs typeface="Arial" pitchFamily="34" charset="0"/>
                </a:rPr>
                <a:t>资 产 日 常 管 理</a:t>
              </a:r>
            </a:p>
          </p:txBody>
        </p:sp>
      </p:grpSp>
      <p:grpSp>
        <p:nvGrpSpPr>
          <p:cNvPr id="86" name="组合 85">
            <a:extLst>
              <a:ext uri="{FF2B5EF4-FFF2-40B4-BE49-F238E27FC236}">
                <a16:creationId xmlns="" xmlns:a16="http://schemas.microsoft.com/office/drawing/2014/main" id="{62298422-9B2E-4252-AE75-3017E1613D63}"/>
              </a:ext>
            </a:extLst>
          </p:cNvPr>
          <p:cNvGrpSpPr/>
          <p:nvPr/>
        </p:nvGrpSpPr>
        <p:grpSpPr>
          <a:xfrm>
            <a:off x="1374846" y="2226987"/>
            <a:ext cx="1864487" cy="1870428"/>
            <a:chOff x="907313" y="1636536"/>
            <a:chExt cx="1864487" cy="1870428"/>
          </a:xfrm>
        </p:grpSpPr>
        <p:grpSp>
          <p:nvGrpSpPr>
            <p:cNvPr id="87" name="组合 86">
              <a:extLst>
                <a:ext uri="{FF2B5EF4-FFF2-40B4-BE49-F238E27FC236}">
                  <a16:creationId xmlns="" xmlns:a16="http://schemas.microsoft.com/office/drawing/2014/main" id="{CAAB737F-C8BB-4093-8729-D5D5EAC66216}"/>
                </a:ext>
              </a:extLst>
            </p:cNvPr>
            <p:cNvGrpSpPr/>
            <p:nvPr/>
          </p:nvGrpSpPr>
          <p:grpSpPr>
            <a:xfrm flipH="1">
              <a:off x="907313" y="1636536"/>
              <a:ext cx="1864487" cy="1870428"/>
              <a:chOff x="304800" y="673100"/>
              <a:chExt cx="4000500" cy="4000500"/>
            </a:xfrm>
            <a:effectLst>
              <a:outerShdw blurRad="444500" dist="254000" dir="8100000" algn="tr" rotWithShape="0">
                <a:prstClr val="black">
                  <a:alpha val="50000"/>
                </a:prstClr>
              </a:outerShdw>
            </a:effectLst>
          </p:grpSpPr>
          <p:sp>
            <p:nvSpPr>
              <p:cNvPr id="90" name="同心圆 103">
                <a:extLst>
                  <a:ext uri="{FF2B5EF4-FFF2-40B4-BE49-F238E27FC236}">
                    <a16:creationId xmlns="" xmlns:a16="http://schemas.microsoft.com/office/drawing/2014/main" id="{1A1E1328-808A-4C9A-9FCA-04D5F09A2267}"/>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91" name="椭圆 90">
                <a:extLst>
                  <a:ext uri="{FF2B5EF4-FFF2-40B4-BE49-F238E27FC236}">
                    <a16:creationId xmlns="" xmlns:a16="http://schemas.microsoft.com/office/drawing/2014/main" id="{81B44FAC-1792-4BFE-84C3-C646AB5556AF}"/>
                  </a:ext>
                </a:extLst>
              </p:cNvPr>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88" name="TextBox 101">
              <a:extLst>
                <a:ext uri="{FF2B5EF4-FFF2-40B4-BE49-F238E27FC236}">
                  <a16:creationId xmlns="" xmlns:a16="http://schemas.microsoft.com/office/drawing/2014/main" id="{B813F402-FF09-4578-BB16-AD8C4BEBAC83}"/>
                </a:ext>
              </a:extLst>
            </p:cNvPr>
            <p:cNvSpPr txBox="1"/>
            <p:nvPr/>
          </p:nvSpPr>
          <p:spPr>
            <a:xfrm>
              <a:off x="1152139" y="2074818"/>
              <a:ext cx="1296144" cy="979755"/>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tabLst/>
                <a:defRPr kumimoji="0" b="1" i="0" u="none" strike="noStrike" kern="0" cap="none" spc="0" normalizeH="0" baseline="0">
                  <a:ln>
                    <a:noFill/>
                  </a:ln>
                  <a:solidFill>
                    <a:sysClr val="windowText" lastClr="000000">
                      <a:lumMod val="65000"/>
                      <a:lumOff val="35000"/>
                    </a:sysClr>
                  </a:solidFill>
                  <a:effectLst/>
                  <a:uLnTx/>
                  <a:uFillTx/>
                  <a:latin typeface="Calibri"/>
                  <a:ea typeface="微软雅黑" pitchFamily="34" charset="-122"/>
                </a:defRPr>
              </a:lvl1pPr>
            </a:lstStyle>
            <a:p>
              <a:pPr algn="ctr">
                <a:lnSpc>
                  <a:spcPct val="125000"/>
                </a:lnSpc>
              </a:pPr>
              <a:r>
                <a:rPr lang="zh-CN" altLang="en-US" sz="2400" dirty="0"/>
                <a:t>标准业务处理</a:t>
              </a:r>
            </a:p>
          </p:txBody>
        </p:sp>
      </p:grpSp>
      <p:sp>
        <p:nvSpPr>
          <p:cNvPr id="92" name="标题 1">
            <a:extLst>
              <a:ext uri="{FF2B5EF4-FFF2-40B4-BE49-F238E27FC236}">
                <a16:creationId xmlns="" xmlns:a16="http://schemas.microsoft.com/office/drawing/2014/main" id="{355F625A-55FB-4B42-B5DE-81C3286CE407}"/>
              </a:ext>
            </a:extLst>
          </p:cNvPr>
          <p:cNvSpPr>
            <a:spLocks noGrp="1"/>
          </p:cNvSpPr>
          <p:nvPr>
            <p:ph type="title"/>
          </p:nvPr>
        </p:nvSpPr>
        <p:spPr/>
        <p:txBody>
          <a:bodyPr/>
          <a:lstStyle/>
          <a:p>
            <a:r>
              <a:rPr lang="zh-CN" altLang="en-US" dirty="0"/>
              <a:t>标准业务处理说明</a:t>
            </a:r>
          </a:p>
        </p:txBody>
      </p:sp>
    </p:spTree>
    <p:extLst>
      <p:ext uri="{BB962C8B-B14F-4D97-AF65-F5344CB8AC3E}">
        <p14:creationId xmlns:p14="http://schemas.microsoft.com/office/powerpoint/2010/main" val="293855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p:cTn id="7" dur="500" fill="hold"/>
                                        <p:tgtEl>
                                          <p:spTgt spid="86"/>
                                        </p:tgtEl>
                                        <p:attrNameLst>
                                          <p:attrName>ppt_w</p:attrName>
                                        </p:attrNameLst>
                                      </p:cBhvr>
                                      <p:tavLst>
                                        <p:tav tm="0">
                                          <p:val>
                                            <p:fltVal val="0"/>
                                          </p:val>
                                        </p:tav>
                                        <p:tav tm="100000">
                                          <p:val>
                                            <p:strVal val="#ppt_w"/>
                                          </p:val>
                                        </p:tav>
                                      </p:tavLst>
                                    </p:anim>
                                    <p:anim calcmode="lin" valueType="num">
                                      <p:cBhvr>
                                        <p:cTn id="8" dur="500" fill="hold"/>
                                        <p:tgtEl>
                                          <p:spTgt spid="86"/>
                                        </p:tgtEl>
                                        <p:attrNameLst>
                                          <p:attrName>ppt_h</p:attrName>
                                        </p:attrNameLst>
                                      </p:cBhvr>
                                      <p:tavLst>
                                        <p:tav tm="0">
                                          <p:val>
                                            <p:fltVal val="0"/>
                                          </p:val>
                                        </p:tav>
                                        <p:tav tm="100000">
                                          <p:val>
                                            <p:strVal val="#ppt_h"/>
                                          </p:val>
                                        </p:tav>
                                      </p:tavLst>
                                    </p:anim>
                                    <p:animEffect transition="in" filter="fade">
                                      <p:cBhvr>
                                        <p:cTn id="9" dur="500"/>
                                        <p:tgtEl>
                                          <p:spTgt spid="86"/>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up)">
                                      <p:cBhvr>
                                        <p:cTn id="13" dur="350"/>
                                        <p:tgtEl>
                                          <p:spTgt spid="40"/>
                                        </p:tgtEl>
                                      </p:cBhvr>
                                    </p:animEffect>
                                  </p:childTnLst>
                                </p:cTn>
                              </p:par>
                            </p:childTnLst>
                          </p:cTn>
                        </p:par>
                        <p:par>
                          <p:cTn id="14" fill="hold">
                            <p:stCondLst>
                              <p:cond delay="850"/>
                            </p:stCondLst>
                            <p:childTnLst>
                              <p:par>
                                <p:cTn id="15" presetID="2" presetClass="entr" presetSubtype="2"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1+#ppt_w/2"/>
                                          </p:val>
                                        </p:tav>
                                        <p:tav tm="100000">
                                          <p:val>
                                            <p:strVal val="#ppt_x"/>
                                          </p:val>
                                        </p:tav>
                                      </p:tavLst>
                                    </p:anim>
                                    <p:anim calcmode="lin" valueType="num">
                                      <p:cBhvr additive="base">
                                        <p:cTn id="18" dur="500" fill="hold"/>
                                        <p:tgtEl>
                                          <p:spTgt spid="41"/>
                                        </p:tgtEl>
                                        <p:attrNameLst>
                                          <p:attrName>ppt_y</p:attrName>
                                        </p:attrNameLst>
                                      </p:cBhvr>
                                      <p:tavLst>
                                        <p:tav tm="0">
                                          <p:val>
                                            <p:strVal val="#ppt_y"/>
                                          </p:val>
                                        </p:tav>
                                        <p:tav tm="100000">
                                          <p:val>
                                            <p:strVal val="#ppt_y"/>
                                          </p:val>
                                        </p:tav>
                                      </p:tavLst>
                                    </p:anim>
                                  </p:childTnLst>
                                </p:cTn>
                              </p:par>
                            </p:childTnLst>
                          </p:cTn>
                        </p:par>
                        <p:par>
                          <p:cTn id="19" fill="hold">
                            <p:stCondLst>
                              <p:cond delay="1350"/>
                            </p:stCondLst>
                            <p:childTnLst>
                              <p:par>
                                <p:cTn id="20" presetID="2" presetClass="entr" presetSubtype="2" fill="hold" nodeType="after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additive="base">
                                        <p:cTn id="22" dur="500" fill="hold"/>
                                        <p:tgtEl>
                                          <p:spTgt spid="50"/>
                                        </p:tgtEl>
                                        <p:attrNameLst>
                                          <p:attrName>ppt_x</p:attrName>
                                        </p:attrNameLst>
                                      </p:cBhvr>
                                      <p:tavLst>
                                        <p:tav tm="0">
                                          <p:val>
                                            <p:strVal val="1+#ppt_w/2"/>
                                          </p:val>
                                        </p:tav>
                                        <p:tav tm="100000">
                                          <p:val>
                                            <p:strVal val="#ppt_x"/>
                                          </p:val>
                                        </p:tav>
                                      </p:tavLst>
                                    </p:anim>
                                    <p:anim calcmode="lin" valueType="num">
                                      <p:cBhvr additive="base">
                                        <p:cTn id="23"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2462</TotalTime>
  <Words>2728</Words>
  <Application>Microsoft Office PowerPoint</Application>
  <PresentationFormat>全屏显示(4:3)</PresentationFormat>
  <Paragraphs>338</Paragraphs>
  <Slides>32</Slides>
  <Notes>14</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32</vt:i4>
      </vt:variant>
    </vt:vector>
  </HeadingPairs>
  <TitlesOfParts>
    <vt:vector size="49" baseType="lpstr">
      <vt:lpstr>Agency FB</vt:lpstr>
      <vt:lpstr>Lato Regular</vt:lpstr>
      <vt:lpstr>맑은 고딕</vt:lpstr>
      <vt:lpstr>Roboto condensed</vt:lpstr>
      <vt:lpstr>等线</vt:lpstr>
      <vt:lpstr>仿宋</vt:lpstr>
      <vt:lpstr>黑体</vt:lpstr>
      <vt:lpstr>华文细黑</vt:lpstr>
      <vt:lpstr>宋体</vt:lpstr>
      <vt:lpstr>微软雅黑</vt:lpstr>
      <vt:lpstr>Arial</vt:lpstr>
      <vt:lpstr>Calibri</vt:lpstr>
      <vt:lpstr>Impact</vt:lpstr>
      <vt:lpstr>Tahoma</vt:lpstr>
      <vt:lpstr>Times New Roman</vt:lpstr>
      <vt:lpstr>Wingdings</vt:lpstr>
      <vt:lpstr>1_Office 主题</vt:lpstr>
      <vt:lpstr>PowerPoint 演示文稿</vt:lpstr>
      <vt:lpstr>PowerPoint 演示文稿</vt:lpstr>
      <vt:lpstr>概览</vt:lpstr>
      <vt:lpstr>PowerPoint 演示文稿</vt:lpstr>
      <vt:lpstr>系统菜单概览</vt:lpstr>
      <vt:lpstr>科研人员功能菜单</vt:lpstr>
      <vt:lpstr>单位或部门负责人功能菜单</vt:lpstr>
      <vt:lpstr>PowerPoint 演示文稿</vt:lpstr>
      <vt:lpstr>标准业务处理说明</vt:lpstr>
      <vt:lpstr>标准业务处理说明</vt:lpstr>
      <vt:lpstr>标准业务处理</vt:lpstr>
      <vt:lpstr>标准业务处理</vt:lpstr>
      <vt:lpstr>标准业务处理</vt:lpstr>
      <vt:lpstr>标准业务处理</vt:lpstr>
      <vt:lpstr>标准业务处理</vt:lpstr>
      <vt:lpstr>标准业务处理</vt:lpstr>
      <vt:lpstr>标准业务处理</vt:lpstr>
      <vt:lpstr>标准业务处理</vt:lpstr>
      <vt:lpstr>标准业务处理</vt:lpstr>
      <vt:lpstr>标准业务处理</vt:lpstr>
      <vt:lpstr>标准业务处理</vt:lpstr>
      <vt:lpstr>标准业务处理</vt:lpstr>
      <vt:lpstr>标准业务处理</vt:lpstr>
      <vt:lpstr>固定（无形）资产验收入库</vt:lpstr>
      <vt:lpstr>耗材验收入库</vt:lpstr>
      <vt:lpstr>标准业务处理说明</vt:lpstr>
      <vt:lpstr>资产日常管理</vt:lpstr>
      <vt:lpstr>标准业务处理</vt:lpstr>
      <vt:lpstr>盘点</vt:lpstr>
      <vt:lpstr>标准业务处理</vt:lpstr>
      <vt:lpstr>注意事项</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unknown</cp:lastModifiedBy>
  <cp:revision>185</cp:revision>
  <dcterms:created xsi:type="dcterms:W3CDTF">2019-05-16T07:34:40Z</dcterms:created>
  <dcterms:modified xsi:type="dcterms:W3CDTF">2019-09-02T02:29:08Z</dcterms:modified>
</cp:coreProperties>
</file>